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72" r:id="rId3"/>
    <p:sldId id="278" r:id="rId4"/>
    <p:sldId id="277" r:id="rId5"/>
    <p:sldId id="279" r:id="rId6"/>
    <p:sldId id="276" r:id="rId7"/>
    <p:sldId id="280" r:id="rId8"/>
    <p:sldId id="281" r:id="rId9"/>
    <p:sldId id="270" r:id="rId10"/>
    <p:sldId id="282" r:id="rId11"/>
    <p:sldId id="273" r:id="rId12"/>
    <p:sldId id="283" r:id="rId13"/>
    <p:sldId id="285" r:id="rId14"/>
    <p:sldId id="284" r:id="rId15"/>
    <p:sldId id="288" r:id="rId16"/>
    <p:sldId id="289" r:id="rId17"/>
    <p:sldId id="286" r:id="rId18"/>
    <p:sldId id="290" r:id="rId19"/>
    <p:sldId id="291" r:id="rId20"/>
    <p:sldId id="275" r:id="rId21"/>
  </p:sldIdLst>
  <p:sldSz cx="9144000" cy="5149850"/>
  <p:notesSz cx="9144000" cy="5149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E8230"/>
    <a:srgbClr val="3C743D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-3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Графическая модель соотношения типов образовательной среды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explosion val="25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Догматическая среда</c:v>
                </c:pt>
                <c:pt idx="1">
                  <c:v>Карьерная среда         </c:v>
                </c:pt>
                <c:pt idx="2">
                  <c:v>Творческая среда</c:v>
                </c:pt>
                <c:pt idx="3">
                  <c:v>безмятежная среда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0.18</c:v>
                </c:pt>
                <c:pt idx="1">
                  <c:v>0.34</c:v>
                </c:pt>
                <c:pt idx="2">
                  <c:v>0.27</c:v>
                </c:pt>
                <c:pt idx="3">
                  <c:v>0.21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766636606054662"/>
          <c:y val="0.49032148865613551"/>
          <c:w val="0.35233363393945344"/>
          <c:h val="0.46772349444433614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Количественные параметры образовательной среды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МБДОУ </a:t>
            </a:r>
          </a:p>
          <a:p>
            <a:pPr>
              <a:defRPr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д/с 10 «Белочка»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152479405588765"/>
          <c:y val="2.1136060476870607E-2"/>
        </c:manualLayout>
      </c:layout>
      <c:overlay val="0"/>
      <c:spPr>
        <a:solidFill>
          <a:sysClr val="window" lastClr="FFFFFF"/>
        </a:solidFill>
        <a:ln w="12700" cap="flat" cmpd="sng" algn="ctr">
          <a:solidFill>
            <a:srgbClr val="9BBB59"/>
          </a:solidFill>
          <a:prstDash val="solid"/>
          <a:miter lim="800000"/>
        </a:ln>
        <a:effectLst/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мониторинга школьной среды МКОУ "Дворцовская ООШ"</c:v>
                </c:pt>
              </c:strCache>
            </c:strRef>
          </c:tx>
          <c:marker>
            <c:symbol val="none"/>
          </c:marker>
          <c:dLbls>
            <c:dLbl>
              <c:idx val="4"/>
              <c:layout>
                <c:manualLayout>
                  <c:x val="-1.8386247280065986E-2"/>
                  <c:y val="2.0038161916763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643745466776669E-2"/>
                  <c:y val="-2.3377855569557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7579370920098999E-2"/>
                  <c:y val="-1.0019080958381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4.9000000000000004</c:v>
                </c:pt>
                <c:pt idx="1">
                  <c:v>6</c:v>
                </c:pt>
                <c:pt idx="2">
                  <c:v>5.5</c:v>
                </c:pt>
                <c:pt idx="3">
                  <c:v>2.5</c:v>
                </c:pt>
                <c:pt idx="4">
                  <c:v>4.7</c:v>
                </c:pt>
                <c:pt idx="5">
                  <c:v>8</c:v>
                </c:pt>
                <c:pt idx="6">
                  <c:v>2</c:v>
                </c:pt>
                <c:pt idx="7">
                  <c:v>2.5</c:v>
                </c:pt>
                <c:pt idx="8">
                  <c:v>4.5</c:v>
                </c:pt>
                <c:pt idx="9">
                  <c:v>5.8</c:v>
                </c:pt>
                <c:pt idx="10">
                  <c:v>1.7000000000000004</c:v>
                </c:pt>
                <c:pt idx="11">
                  <c:v>1.7000000000000004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14-4F7A-9884-30CF5E6BFC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4583424"/>
        <c:axId val="167790464"/>
      </c:radarChart>
      <c:catAx>
        <c:axId val="13458342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67790464"/>
        <c:crosses val="autoZero"/>
        <c:auto val="1"/>
        <c:lblAlgn val="ctr"/>
        <c:lblOffset val="100"/>
        <c:noMultiLvlLbl val="0"/>
      </c:catAx>
      <c:valAx>
        <c:axId val="167790464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none"/>
        <c:minorTickMark val="none"/>
        <c:tickLblPos val="nextTo"/>
        <c:crossAx val="134583424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9BBB59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F193C-94AC-47DF-86B1-BD9DE322C3BC}" type="doc">
      <dgm:prSet loTypeId="urn:microsoft.com/office/officeart/2005/8/layout/vProcess5" loCatId="process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533628E8-6C74-4C3B-9A88-391D294651C7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rPr>
            <a:t>Необходимость использования инструментов ЛРОС для организации деятельности по ранней профориентации детей</a:t>
          </a:r>
          <a:endParaRPr lang="ru-RU" sz="1800" dirty="0">
            <a:solidFill>
              <a:srgbClr val="002060"/>
            </a:solidFill>
          </a:endParaRPr>
        </a:p>
      </dgm:t>
    </dgm:pt>
    <dgm:pt modelId="{5946EDAF-D707-4BF5-A365-D0100D3BE980}" type="sibTrans" cxnId="{FB0E100D-A804-4FA2-95C5-F4B2150BD908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CE92C236-FE3B-4666-9590-727BC11139FC}" type="parTrans" cxnId="{FB0E100D-A804-4FA2-95C5-F4B2150BD908}">
      <dgm:prSet/>
      <dgm:spPr/>
      <dgm:t>
        <a:bodyPr/>
        <a:lstStyle/>
        <a:p>
          <a:endParaRPr lang="ru-RU"/>
        </a:p>
      </dgm:t>
    </dgm:pt>
    <dgm:pt modelId="{FF0819AF-BBB7-478B-8C3F-D70CA908E9C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400" b="1" dirty="0"/>
        </a:p>
      </dgm:t>
    </dgm:pt>
    <dgm:pt modelId="{25C792D0-8C09-47F7-8A2D-C8291060FBB6}" type="parTrans" cxnId="{DF34B741-E2E5-4EF4-88CE-5EABE89D9AB0}">
      <dgm:prSet/>
      <dgm:spPr/>
      <dgm:t>
        <a:bodyPr/>
        <a:lstStyle/>
        <a:p>
          <a:endParaRPr lang="ru-RU"/>
        </a:p>
      </dgm:t>
    </dgm:pt>
    <dgm:pt modelId="{8139F02B-6B8F-4061-A49D-28EBC29E1121}" type="sibTrans" cxnId="{DF34B741-E2E5-4EF4-88CE-5EABE89D9AB0}">
      <dgm:prSet/>
      <dgm:spPr/>
      <dgm:t>
        <a:bodyPr/>
        <a:lstStyle/>
        <a:p>
          <a:endParaRPr lang="ru-RU"/>
        </a:p>
      </dgm:t>
    </dgm:pt>
    <dgm:pt modelId="{0990EFDB-7EE5-40A4-95C1-48F3F4A4EC5B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900" dirty="0"/>
        </a:p>
      </dgm:t>
    </dgm:pt>
    <dgm:pt modelId="{D3550B3E-BD67-47E8-B30D-EFA20085436D}" type="parTrans" cxnId="{53D93BD9-51FD-44B7-9F45-2F1E6A717FA1}">
      <dgm:prSet/>
      <dgm:spPr/>
      <dgm:t>
        <a:bodyPr/>
        <a:lstStyle/>
        <a:p>
          <a:endParaRPr lang="ru-RU"/>
        </a:p>
      </dgm:t>
    </dgm:pt>
    <dgm:pt modelId="{90E7BA79-12DC-4E6C-A871-C04DB4EFFBF0}" type="sibTrans" cxnId="{53D93BD9-51FD-44B7-9F45-2F1E6A717FA1}">
      <dgm:prSet/>
      <dgm:spPr/>
      <dgm:t>
        <a:bodyPr/>
        <a:lstStyle/>
        <a:p>
          <a:endParaRPr lang="ru-RU"/>
        </a:p>
      </dgm:t>
    </dgm:pt>
    <dgm:pt modelId="{D4981291-DA8D-4878-AA1F-F5FC24B325EA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400" b="1" dirty="0" smtClean="0"/>
        </a:p>
        <a:p>
          <a:pPr algn="just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Недостаточная  степень сформированности профессиональной компетентности педагогов ДОО по вопросам  ранней профориентации детей старшего дошкольного возраста</a:t>
          </a:r>
          <a:endParaRPr lang="ru-RU" sz="1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E5C750-32E5-4BB8-B668-31E0B5935498}" type="sibTrans" cxnId="{3B04B217-F293-4433-8F50-82DF48130B88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325E5233-152D-4D49-8E03-90657FBFC089}" type="parTrans" cxnId="{3B04B217-F293-4433-8F50-82DF48130B88}">
      <dgm:prSet/>
      <dgm:spPr/>
      <dgm:t>
        <a:bodyPr/>
        <a:lstStyle/>
        <a:p>
          <a:endParaRPr lang="ru-RU"/>
        </a:p>
      </dgm:t>
    </dgm:pt>
    <dgm:pt modelId="{0C8AD94F-023D-40A2-AD05-377186A90F13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900" dirty="0"/>
        </a:p>
      </dgm:t>
    </dgm:pt>
    <dgm:pt modelId="{9CDE8E54-397B-439C-BED5-728706E22BC2}" type="parTrans" cxnId="{849E337E-5EFB-47A9-95F0-F2DA2A14C094}">
      <dgm:prSet/>
      <dgm:spPr/>
      <dgm:t>
        <a:bodyPr/>
        <a:lstStyle/>
        <a:p>
          <a:endParaRPr lang="ru-RU"/>
        </a:p>
      </dgm:t>
    </dgm:pt>
    <dgm:pt modelId="{0D92CCC3-2AC4-41D1-BFA0-60AC319E5501}" type="sibTrans" cxnId="{849E337E-5EFB-47A9-95F0-F2DA2A14C094}">
      <dgm:prSet/>
      <dgm:spPr/>
      <dgm:t>
        <a:bodyPr/>
        <a:lstStyle/>
        <a:p>
          <a:endParaRPr lang="ru-RU"/>
        </a:p>
      </dgm:t>
    </dgm:pt>
    <dgm:pt modelId="{E9506A87-81AA-4F54-B335-EF2748FE4230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900" dirty="0"/>
        </a:p>
      </dgm:t>
    </dgm:pt>
    <dgm:pt modelId="{0FFE03B8-350F-43DA-9E09-F495E36525F2}" type="parTrans" cxnId="{25C8B3E2-A979-44B5-AA3B-4BCC9BBDE713}">
      <dgm:prSet/>
      <dgm:spPr/>
      <dgm:t>
        <a:bodyPr/>
        <a:lstStyle/>
        <a:p>
          <a:endParaRPr lang="ru-RU"/>
        </a:p>
      </dgm:t>
    </dgm:pt>
    <dgm:pt modelId="{9CD14F1C-67A7-44CE-A2F4-681D8DB42DD5}" type="sibTrans" cxnId="{25C8B3E2-A979-44B5-AA3B-4BCC9BBDE713}">
      <dgm:prSet/>
      <dgm:spPr/>
      <dgm:t>
        <a:bodyPr/>
        <a:lstStyle/>
        <a:p>
          <a:endParaRPr lang="ru-RU"/>
        </a:p>
      </dgm:t>
    </dgm:pt>
    <dgm:pt modelId="{084F4D23-E4A6-44AB-863A-1ABAB67AF67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 достаточная степень эффективности форм взаимодействия с родителями (законными представителями)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F73DBC-35FC-43B2-AFE3-DAAF5F4A5091}" type="parTrans" cxnId="{3E3C545A-6341-4DAF-B7B5-D74E0D2728F4}">
      <dgm:prSet/>
      <dgm:spPr/>
      <dgm:t>
        <a:bodyPr/>
        <a:lstStyle/>
        <a:p>
          <a:endParaRPr lang="ru-RU"/>
        </a:p>
      </dgm:t>
    </dgm:pt>
    <dgm:pt modelId="{03E2F95A-8031-42F0-BB73-331295844061}" type="sibTrans" cxnId="{3E3C545A-6341-4DAF-B7B5-D74E0D2728F4}">
      <dgm:prSet/>
      <dgm:spPr/>
      <dgm:t>
        <a:bodyPr/>
        <a:lstStyle/>
        <a:p>
          <a:endParaRPr lang="ru-RU"/>
        </a:p>
      </dgm:t>
    </dgm:pt>
    <dgm:pt modelId="{670754E2-C732-4409-8327-FE751B89C848}" type="pres">
      <dgm:prSet presAssocID="{95DF193C-94AC-47DF-86B1-BD9DE322C3B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C8628C-C1C5-457A-BCBD-FE34A2BC47B6}" type="pres">
      <dgm:prSet presAssocID="{95DF193C-94AC-47DF-86B1-BD9DE322C3BC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51DF3A73-9006-4CB2-B26C-D7EC1949E66B}" type="pres">
      <dgm:prSet presAssocID="{95DF193C-94AC-47DF-86B1-BD9DE322C3BC}" presName="ThreeNodes_1" presStyleLbl="node1" presStyleIdx="0" presStyleCnt="3" custScaleY="151316" custLinFactNeighborX="-557" custLinFactNeighborY="6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63604-3F8F-4F60-9C83-636A43BF8BD5}" type="pres">
      <dgm:prSet presAssocID="{95DF193C-94AC-47DF-86B1-BD9DE322C3BC}" presName="ThreeNodes_2" presStyleLbl="node1" presStyleIdx="1" presStyleCnt="3" custLinFactNeighborX="-215" custLinFactNeighborY="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F1B2C-85F1-4514-BC5D-088382046BBE}" type="pres">
      <dgm:prSet presAssocID="{95DF193C-94AC-47DF-86B1-BD9DE322C3BC}" presName="ThreeNodes_3" presStyleLbl="node1" presStyleIdx="2" presStyleCnt="3" custScaleX="116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F7FB0-076E-4265-9F94-5B32A0588A0B}" type="pres">
      <dgm:prSet presAssocID="{95DF193C-94AC-47DF-86B1-BD9DE322C3B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9D3F5-FC0E-4665-9A9A-1F8CF81A7F1B}" type="pres">
      <dgm:prSet presAssocID="{95DF193C-94AC-47DF-86B1-BD9DE322C3B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4EDD2-B285-4394-8AF8-23113D8B0EAA}" type="pres">
      <dgm:prSet presAssocID="{95DF193C-94AC-47DF-86B1-BD9DE322C3B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E452-9972-4435-88BD-5860A2817A6E}" type="pres">
      <dgm:prSet presAssocID="{95DF193C-94AC-47DF-86B1-BD9DE322C3B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D960F-F532-4418-B997-9F22145717BE}" type="pres">
      <dgm:prSet presAssocID="{95DF193C-94AC-47DF-86B1-BD9DE322C3B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D93BD9-51FD-44B7-9F45-2F1E6A717FA1}" srcId="{D4981291-DA8D-4878-AA1F-F5FC24B325EA}" destId="{0990EFDB-7EE5-40A4-95C1-48F3F4A4EC5B}" srcOrd="0" destOrd="0" parTransId="{D3550B3E-BD67-47E8-B30D-EFA20085436D}" sibTransId="{90E7BA79-12DC-4E6C-A871-C04DB4EFFBF0}"/>
    <dgm:cxn modelId="{C328BCBC-36CF-485E-8E26-9AB6761CBE01}" type="presOf" srcId="{95DF193C-94AC-47DF-86B1-BD9DE322C3BC}" destId="{670754E2-C732-4409-8327-FE751B89C848}" srcOrd="0" destOrd="0" presId="urn:microsoft.com/office/officeart/2005/8/layout/vProcess5"/>
    <dgm:cxn modelId="{FB0E100D-A804-4FA2-95C5-F4B2150BD908}" srcId="{95DF193C-94AC-47DF-86B1-BD9DE322C3BC}" destId="{533628E8-6C74-4C3B-9A88-391D294651C7}" srcOrd="1" destOrd="0" parTransId="{CE92C236-FE3B-4666-9590-727BC11139FC}" sibTransId="{5946EDAF-D707-4BF5-A365-D0100D3BE980}"/>
    <dgm:cxn modelId="{27E2AEED-0496-4179-9C3B-E27F53B0B10E}" type="presOf" srcId="{0990EFDB-7EE5-40A4-95C1-48F3F4A4EC5B}" destId="{25E4EDD2-B285-4394-8AF8-23113D8B0EAA}" srcOrd="1" destOrd="1" presId="urn:microsoft.com/office/officeart/2005/8/layout/vProcess5"/>
    <dgm:cxn modelId="{61A92FF5-D675-4357-A4CC-39AC86A98D33}" type="presOf" srcId="{E9506A87-81AA-4F54-B335-EF2748FE4230}" destId="{25E4EDD2-B285-4394-8AF8-23113D8B0EAA}" srcOrd="1" destOrd="3" presId="urn:microsoft.com/office/officeart/2005/8/layout/vProcess5"/>
    <dgm:cxn modelId="{3E3C545A-6341-4DAF-B7B5-D74E0D2728F4}" srcId="{95DF193C-94AC-47DF-86B1-BD9DE322C3BC}" destId="{084F4D23-E4A6-44AB-863A-1ABAB67AF676}" srcOrd="2" destOrd="0" parTransId="{A2F73DBC-35FC-43B2-AFE3-DAAF5F4A5091}" sibTransId="{03E2F95A-8031-42F0-BB73-331295844061}"/>
    <dgm:cxn modelId="{4AE2333C-1136-4A75-9A76-E77D5A3F0658}" type="presOf" srcId="{FF0819AF-BBB7-478B-8C3F-D70CA908E9C7}" destId="{E7EAE452-9972-4435-88BD-5860A2817A6E}" srcOrd="1" destOrd="1" presId="urn:microsoft.com/office/officeart/2005/8/layout/vProcess5"/>
    <dgm:cxn modelId="{C72F9CB5-0662-41DA-B94B-3EE8620FC740}" type="presOf" srcId="{D4981291-DA8D-4878-AA1F-F5FC24B325EA}" destId="{51DF3A73-9006-4CB2-B26C-D7EC1949E66B}" srcOrd="0" destOrd="0" presId="urn:microsoft.com/office/officeart/2005/8/layout/vProcess5"/>
    <dgm:cxn modelId="{F6F2A969-E814-463E-9411-BC84B6B4480B}" type="presOf" srcId="{533628E8-6C74-4C3B-9A88-391D294651C7}" destId="{EA263604-3F8F-4F60-9C83-636A43BF8BD5}" srcOrd="0" destOrd="0" presId="urn:microsoft.com/office/officeart/2005/8/layout/vProcess5"/>
    <dgm:cxn modelId="{535F890D-1A7F-4E21-BAA7-390786D79CE5}" type="presOf" srcId="{FF0819AF-BBB7-478B-8C3F-D70CA908E9C7}" destId="{EA263604-3F8F-4F60-9C83-636A43BF8BD5}" srcOrd="0" destOrd="1" presId="urn:microsoft.com/office/officeart/2005/8/layout/vProcess5"/>
    <dgm:cxn modelId="{DF34B741-E2E5-4EF4-88CE-5EABE89D9AB0}" srcId="{533628E8-6C74-4C3B-9A88-391D294651C7}" destId="{FF0819AF-BBB7-478B-8C3F-D70CA908E9C7}" srcOrd="0" destOrd="0" parTransId="{25C792D0-8C09-47F7-8A2D-C8291060FBB6}" sibTransId="{8139F02B-6B8F-4061-A49D-28EBC29E1121}"/>
    <dgm:cxn modelId="{B289383F-B8E3-4351-B7AB-A3C7639EADF0}" type="presOf" srcId="{EAE5C750-32E5-4BB8-B668-31E0B5935498}" destId="{BAEF7FB0-076E-4265-9F94-5B32A0588A0B}" srcOrd="0" destOrd="0" presId="urn:microsoft.com/office/officeart/2005/8/layout/vProcess5"/>
    <dgm:cxn modelId="{88938813-4E3C-49BE-AA9E-5BBAA907EA2B}" type="presOf" srcId="{5946EDAF-D707-4BF5-A365-D0100D3BE980}" destId="{7719D3F5-FC0E-4665-9A9A-1F8CF81A7F1B}" srcOrd="0" destOrd="0" presId="urn:microsoft.com/office/officeart/2005/8/layout/vProcess5"/>
    <dgm:cxn modelId="{D590F303-A05D-45D8-B691-EA1609E46104}" type="presOf" srcId="{E9506A87-81AA-4F54-B335-EF2748FE4230}" destId="{51DF3A73-9006-4CB2-B26C-D7EC1949E66B}" srcOrd="0" destOrd="3" presId="urn:microsoft.com/office/officeart/2005/8/layout/vProcess5"/>
    <dgm:cxn modelId="{E377D49E-2A9E-4593-8342-90ADE16BB4C0}" type="presOf" srcId="{084F4D23-E4A6-44AB-863A-1ABAB67AF676}" destId="{195F1B2C-85F1-4514-BC5D-088382046BBE}" srcOrd="0" destOrd="0" presId="urn:microsoft.com/office/officeart/2005/8/layout/vProcess5"/>
    <dgm:cxn modelId="{3B04B217-F293-4433-8F50-82DF48130B88}" srcId="{95DF193C-94AC-47DF-86B1-BD9DE322C3BC}" destId="{D4981291-DA8D-4878-AA1F-F5FC24B325EA}" srcOrd="0" destOrd="0" parTransId="{325E5233-152D-4D49-8E03-90657FBFC089}" sibTransId="{EAE5C750-32E5-4BB8-B668-31E0B5935498}"/>
    <dgm:cxn modelId="{25C8B3E2-A979-44B5-AA3B-4BCC9BBDE713}" srcId="{D4981291-DA8D-4878-AA1F-F5FC24B325EA}" destId="{E9506A87-81AA-4F54-B335-EF2748FE4230}" srcOrd="2" destOrd="0" parTransId="{0FFE03B8-350F-43DA-9E09-F495E36525F2}" sibTransId="{9CD14F1C-67A7-44CE-A2F4-681D8DB42DD5}"/>
    <dgm:cxn modelId="{259AB5F3-EB1E-4959-A158-DC160BC26313}" type="presOf" srcId="{533628E8-6C74-4C3B-9A88-391D294651C7}" destId="{E7EAE452-9972-4435-88BD-5860A2817A6E}" srcOrd="1" destOrd="0" presId="urn:microsoft.com/office/officeart/2005/8/layout/vProcess5"/>
    <dgm:cxn modelId="{849E337E-5EFB-47A9-95F0-F2DA2A14C094}" srcId="{D4981291-DA8D-4878-AA1F-F5FC24B325EA}" destId="{0C8AD94F-023D-40A2-AD05-377186A90F13}" srcOrd="1" destOrd="0" parTransId="{9CDE8E54-397B-439C-BED5-728706E22BC2}" sibTransId="{0D92CCC3-2AC4-41D1-BFA0-60AC319E5501}"/>
    <dgm:cxn modelId="{1C0D9197-65AB-476D-8F70-5322A1A09B61}" type="presOf" srcId="{0990EFDB-7EE5-40A4-95C1-48F3F4A4EC5B}" destId="{51DF3A73-9006-4CB2-B26C-D7EC1949E66B}" srcOrd="0" destOrd="1" presId="urn:microsoft.com/office/officeart/2005/8/layout/vProcess5"/>
    <dgm:cxn modelId="{1A021716-FF06-4970-8365-8707213BA252}" type="presOf" srcId="{0C8AD94F-023D-40A2-AD05-377186A90F13}" destId="{25E4EDD2-B285-4394-8AF8-23113D8B0EAA}" srcOrd="1" destOrd="2" presId="urn:microsoft.com/office/officeart/2005/8/layout/vProcess5"/>
    <dgm:cxn modelId="{9447C8AF-CE2D-4ED2-8508-D2DBE982ABDB}" type="presOf" srcId="{D4981291-DA8D-4878-AA1F-F5FC24B325EA}" destId="{25E4EDD2-B285-4394-8AF8-23113D8B0EAA}" srcOrd="1" destOrd="0" presId="urn:microsoft.com/office/officeart/2005/8/layout/vProcess5"/>
    <dgm:cxn modelId="{3656FA9B-DF3C-4D79-B5C2-AE21AF097F63}" type="presOf" srcId="{0C8AD94F-023D-40A2-AD05-377186A90F13}" destId="{51DF3A73-9006-4CB2-B26C-D7EC1949E66B}" srcOrd="0" destOrd="2" presId="urn:microsoft.com/office/officeart/2005/8/layout/vProcess5"/>
    <dgm:cxn modelId="{10E3FFF5-4BEF-42E0-828C-0163A7D577D3}" type="presOf" srcId="{084F4D23-E4A6-44AB-863A-1ABAB67AF676}" destId="{3ACD960F-F532-4418-B997-9F22145717BE}" srcOrd="1" destOrd="0" presId="urn:microsoft.com/office/officeart/2005/8/layout/vProcess5"/>
    <dgm:cxn modelId="{2328FD02-FD54-4D3F-8F2F-4037D61F3F84}" type="presParOf" srcId="{670754E2-C732-4409-8327-FE751B89C848}" destId="{A9C8628C-C1C5-457A-BCBD-FE34A2BC47B6}" srcOrd="0" destOrd="0" presId="urn:microsoft.com/office/officeart/2005/8/layout/vProcess5"/>
    <dgm:cxn modelId="{50A1B8B6-EF32-40B2-8593-7C64FFAB2737}" type="presParOf" srcId="{670754E2-C732-4409-8327-FE751B89C848}" destId="{51DF3A73-9006-4CB2-B26C-D7EC1949E66B}" srcOrd="1" destOrd="0" presId="urn:microsoft.com/office/officeart/2005/8/layout/vProcess5"/>
    <dgm:cxn modelId="{83B2CA1E-4735-4A89-B53E-AB557CFBC765}" type="presParOf" srcId="{670754E2-C732-4409-8327-FE751B89C848}" destId="{EA263604-3F8F-4F60-9C83-636A43BF8BD5}" srcOrd="2" destOrd="0" presId="urn:microsoft.com/office/officeart/2005/8/layout/vProcess5"/>
    <dgm:cxn modelId="{E1C1EBF5-512D-4ABE-AB68-433D316C4C60}" type="presParOf" srcId="{670754E2-C732-4409-8327-FE751B89C848}" destId="{195F1B2C-85F1-4514-BC5D-088382046BBE}" srcOrd="3" destOrd="0" presId="urn:microsoft.com/office/officeart/2005/8/layout/vProcess5"/>
    <dgm:cxn modelId="{9B1BF268-A1E7-4446-9C8B-4988112FA32D}" type="presParOf" srcId="{670754E2-C732-4409-8327-FE751B89C848}" destId="{BAEF7FB0-076E-4265-9F94-5B32A0588A0B}" srcOrd="4" destOrd="0" presId="urn:microsoft.com/office/officeart/2005/8/layout/vProcess5"/>
    <dgm:cxn modelId="{3698C089-C4F2-403A-B6C0-375A0CEB4C50}" type="presParOf" srcId="{670754E2-C732-4409-8327-FE751B89C848}" destId="{7719D3F5-FC0E-4665-9A9A-1F8CF81A7F1B}" srcOrd="5" destOrd="0" presId="urn:microsoft.com/office/officeart/2005/8/layout/vProcess5"/>
    <dgm:cxn modelId="{A517105B-780C-4FD4-A523-BB4701E1DFF0}" type="presParOf" srcId="{670754E2-C732-4409-8327-FE751B89C848}" destId="{25E4EDD2-B285-4394-8AF8-23113D8B0EAA}" srcOrd="6" destOrd="0" presId="urn:microsoft.com/office/officeart/2005/8/layout/vProcess5"/>
    <dgm:cxn modelId="{AA6DDEF0-7C3B-402E-B8DF-AC071A53553B}" type="presParOf" srcId="{670754E2-C732-4409-8327-FE751B89C848}" destId="{E7EAE452-9972-4435-88BD-5860A2817A6E}" srcOrd="7" destOrd="0" presId="urn:microsoft.com/office/officeart/2005/8/layout/vProcess5"/>
    <dgm:cxn modelId="{620CEC62-BD41-4F34-B138-D24CC1DB75F2}" type="presParOf" srcId="{670754E2-C732-4409-8327-FE751B89C848}" destId="{3ACD960F-F532-4418-B997-9F22145717B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F3A73-9006-4CB2-B26C-D7EC1949E66B}">
      <dsp:nvSpPr>
        <dsp:cNvPr id="0" name=""/>
        <dsp:cNvSpPr/>
      </dsp:nvSpPr>
      <dsp:spPr>
        <a:xfrm>
          <a:off x="-212000" y="-74685"/>
          <a:ext cx="5018957" cy="166708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Недостаточная  степень сформированности профессиональной компетентности педагогов ДОО по вопросам  ранней профориентации детей старшего дошкольного возраста</a:t>
          </a:r>
          <a:endParaRPr lang="ru-RU" sz="1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-163173" y="-25858"/>
        <a:ext cx="3796995" cy="1569428"/>
      </dsp:txXfrm>
    </dsp:sp>
    <dsp:sp modelId="{EA263604-3F8F-4F60-9C83-636A43BF8BD5}">
      <dsp:nvSpPr>
        <dsp:cNvPr id="0" name=""/>
        <dsp:cNvSpPr/>
      </dsp:nvSpPr>
      <dsp:spPr>
        <a:xfrm>
          <a:off x="220057" y="1437479"/>
          <a:ext cx="5018957" cy="110172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rPr>
            <a:t>Необходимость использования инструментов ЛРОС для организации деятельности по ранней профориентации детей</a:t>
          </a:r>
          <a:endParaRPr lang="ru-RU" sz="18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</dsp:txBody>
      <dsp:txXfrm>
        <a:off x="252325" y="1469747"/>
        <a:ext cx="3795452" cy="1037186"/>
      </dsp:txXfrm>
    </dsp:sp>
    <dsp:sp modelId="{195F1B2C-85F1-4514-BC5D-088382046BBE}">
      <dsp:nvSpPr>
        <dsp:cNvPr id="0" name=""/>
        <dsp:cNvSpPr/>
      </dsp:nvSpPr>
      <dsp:spPr>
        <a:xfrm>
          <a:off x="249696" y="2712025"/>
          <a:ext cx="5866960" cy="110172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Не достаточная степень эффективности форм взаимодействия с родителями (законными представителями)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964" y="2744293"/>
        <a:ext cx="4447636" cy="1037186"/>
      </dsp:txXfrm>
    </dsp:sp>
    <dsp:sp modelId="{BAEF7FB0-076E-4265-9F94-5B32A0588A0B}">
      <dsp:nvSpPr>
        <dsp:cNvPr id="0" name=""/>
        <dsp:cNvSpPr/>
      </dsp:nvSpPr>
      <dsp:spPr>
        <a:xfrm>
          <a:off x="4090837" y="976812"/>
          <a:ext cx="716119" cy="716119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4251964" y="976812"/>
        <a:ext cx="393865" cy="538880"/>
      </dsp:txXfrm>
    </dsp:sp>
    <dsp:sp modelId="{7719D3F5-FC0E-4665-9A9A-1F8CF81A7F1B}">
      <dsp:nvSpPr>
        <dsp:cNvPr id="0" name=""/>
        <dsp:cNvSpPr/>
      </dsp:nvSpPr>
      <dsp:spPr>
        <a:xfrm>
          <a:off x="4533686" y="2254810"/>
          <a:ext cx="716119" cy="716119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4694813" y="2254810"/>
        <a:ext cx="393865" cy="53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A387C-0962-468F-9C22-6D407A6C85A0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31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6338"/>
            <a:ext cx="7315200" cy="2317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8CAD3-5D99-476A-825D-5322E06FC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CAD3-5D99-476A-825D-5322E06FC78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4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929"/>
            <a:ext cx="9144000" cy="5134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13175" y="3005963"/>
            <a:ext cx="1348739" cy="17976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78296" y="3203447"/>
            <a:ext cx="2965704" cy="1941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299209"/>
            <a:ext cx="1702688" cy="2236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929"/>
            <a:ext cx="9144000" cy="51345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7580" y="357581"/>
            <a:ext cx="7756525" cy="4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822960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mailto:aleft.volkova@yandex.ru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Users\User\Desktop\КУРСЫ\IMG_56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677"/>
            <a:ext cx="9144000" cy="449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184465"/>
            <a:ext cx="8858312" cy="347787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Проект</a:t>
            </a:r>
            <a:r>
              <a:rPr lang="ru-RU" dirty="0" smtClean="0"/>
              <a:t>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«ЛРОС ДОО как ресурс </a:t>
            </a:r>
          </a:p>
          <a:p>
            <a:pPr algn="ctr"/>
            <a:r>
              <a:rPr lang="ru-RU" sz="2400" b="1" dirty="0">
                <a:solidFill>
                  <a:srgbClr val="006600"/>
                </a:solidFill>
              </a:rPr>
              <a:t>р</a:t>
            </a:r>
            <a:r>
              <a:rPr lang="ru-RU" sz="2400" b="1" dirty="0" smtClean="0">
                <a:solidFill>
                  <a:srgbClr val="006600"/>
                </a:solidFill>
              </a:rPr>
              <a:t>анней профориентации детей  старшего дошкольного возраста»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«Детский город профессий»</a:t>
            </a:r>
          </a:p>
          <a:p>
            <a:endParaRPr lang="ru-RU" dirty="0"/>
          </a:p>
          <a:p>
            <a:r>
              <a:rPr lang="ru-RU" spc="-15" dirty="0">
                <a:solidFill>
                  <a:srgbClr val="006600"/>
                </a:solidFill>
              </a:rPr>
              <a:t>Срок реализации – 2021-2024 гг.</a:t>
            </a:r>
            <a:br>
              <a:rPr lang="ru-RU" spc="-15" dirty="0">
                <a:solidFill>
                  <a:srgbClr val="006600"/>
                </a:solidFill>
              </a:rPr>
            </a:br>
            <a:r>
              <a:rPr lang="ru-RU" spc="-15" dirty="0">
                <a:solidFill>
                  <a:srgbClr val="006600"/>
                </a:solidFill>
              </a:rPr>
              <a:t/>
            </a:r>
            <a:br>
              <a:rPr lang="ru-RU" spc="-15" dirty="0">
                <a:solidFill>
                  <a:srgbClr val="006600"/>
                </a:solidFill>
              </a:rPr>
            </a:br>
            <a:r>
              <a:rPr lang="ru-RU" spc="-15" dirty="0">
                <a:solidFill>
                  <a:srgbClr val="006600"/>
                </a:solidFill>
              </a:rPr>
              <a:t>Разработчики: </a:t>
            </a:r>
            <a:r>
              <a:rPr lang="ru-RU" spc="-15" dirty="0" smtClean="0">
                <a:solidFill>
                  <a:srgbClr val="006600"/>
                </a:solidFill>
              </a:rPr>
              <a:t>Гришаева И.Г.– </a:t>
            </a:r>
            <a:r>
              <a:rPr lang="ru-RU" spc="-15" dirty="0">
                <a:solidFill>
                  <a:srgbClr val="006600"/>
                </a:solidFill>
              </a:rPr>
              <a:t>заведующий, </a:t>
            </a:r>
            <a:r>
              <a:rPr lang="ru-RU" spc="-15" dirty="0" smtClean="0">
                <a:solidFill>
                  <a:srgbClr val="006600"/>
                </a:solidFill>
              </a:rPr>
              <a:t>Ковшова А.В. </a:t>
            </a:r>
            <a:r>
              <a:rPr lang="ru-RU" spc="-15" dirty="0">
                <a:solidFill>
                  <a:srgbClr val="006600"/>
                </a:solidFill>
              </a:rPr>
              <a:t>– </a:t>
            </a:r>
            <a:r>
              <a:rPr lang="ru-RU" spc="-15" dirty="0" smtClean="0">
                <a:solidFill>
                  <a:srgbClr val="006600"/>
                </a:solidFill>
              </a:rPr>
              <a:t>старший воспитатель, Волкова А.Е.–  учитель-дефектолог.</a:t>
            </a:r>
            <a:r>
              <a:rPr lang="ru-RU" spc="-15" dirty="0">
                <a:solidFill>
                  <a:srgbClr val="006600"/>
                </a:solidFill>
              </a:rPr>
              <a:t/>
            </a:r>
            <a:br>
              <a:rPr lang="ru-RU" spc="-15" dirty="0">
                <a:solidFill>
                  <a:srgbClr val="006600"/>
                </a:solidFill>
              </a:rPr>
            </a:br>
            <a:r>
              <a:rPr lang="ru-RU" spc="-15" dirty="0" smtClean="0">
                <a:solidFill>
                  <a:srgbClr val="006600"/>
                </a:solidFill>
              </a:rPr>
              <a:t>Тренер: </a:t>
            </a:r>
            <a:r>
              <a:rPr lang="ru-RU" spc="-15" dirty="0">
                <a:solidFill>
                  <a:srgbClr val="006600"/>
                </a:solidFill>
              </a:rPr>
              <a:t>Белоусова Р.Ю. </a:t>
            </a:r>
            <a:r>
              <a:rPr lang="ru-RU" spc="-15" dirty="0" smtClean="0">
                <a:solidFill>
                  <a:srgbClr val="006600"/>
                </a:solidFill>
              </a:rPr>
              <a:t>– КПН,  </a:t>
            </a:r>
            <a:r>
              <a:rPr lang="ru-RU" spc="-15" dirty="0">
                <a:solidFill>
                  <a:srgbClr val="006600"/>
                </a:solidFill>
              </a:rPr>
              <a:t>доцент кафедры дошкольного образования ГБОУ ДПО НИРО. 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46043"/>
            <a:ext cx="8321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детский сад № 10 «Белочка»</a:t>
            </a: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Городской округ город Кулебаки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375125"/>
            <a:ext cx="294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г.о.г. Кулебаки - 04.03.2021г</a:t>
            </a:r>
            <a:r>
              <a:rPr lang="ru-RU" dirty="0">
                <a:solidFill>
                  <a:srgbClr val="00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2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3970784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86693"/>
            <a:ext cx="785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Ц</a:t>
            </a:r>
            <a:r>
              <a:rPr lang="ru-RU" b="1" spc="-15" dirty="0">
                <a:solidFill>
                  <a:srgbClr val="00B050"/>
                </a:solidFill>
              </a:rPr>
              <a:t>Е</a:t>
            </a:r>
            <a:r>
              <a:rPr lang="ru-RU" b="1" spc="5" dirty="0">
                <a:solidFill>
                  <a:srgbClr val="00B050"/>
                </a:solidFill>
              </a:rPr>
              <a:t>Л</a:t>
            </a:r>
            <a:r>
              <a:rPr lang="ru-RU" b="1" spc="15" dirty="0">
                <a:solidFill>
                  <a:srgbClr val="00B050"/>
                </a:solidFill>
              </a:rPr>
              <a:t>Ь</a:t>
            </a:r>
            <a:r>
              <a:rPr lang="ru-RU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8654" y="842157"/>
            <a:ext cx="8280920" cy="7246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Создание ЛРОС творческого типа, обеспечивающей раннюю профориентацию  детей старшего дошкольного возраста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635538"/>
            <a:ext cx="1060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ЗАДАЧИ: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2003421"/>
            <a:ext cx="8640960" cy="29289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400" spc="-20" dirty="0">
                <a:solidFill>
                  <a:schemeClr val="tx1"/>
                </a:solidFill>
                <a:cs typeface="Times New Roman"/>
              </a:rPr>
              <a:t>Разработать </a:t>
            </a:r>
            <a:r>
              <a:rPr lang="ru-RU" sz="1400" spc="-20" dirty="0" smtClean="0">
                <a:solidFill>
                  <a:schemeClr val="tx1"/>
                </a:solidFill>
                <a:cs typeface="Times New Roman"/>
              </a:rPr>
              <a:t>нормативно-правовую </a:t>
            </a:r>
            <a:r>
              <a:rPr lang="ru-RU" sz="1400" spc="-229" dirty="0" smtClean="0">
                <a:solidFill>
                  <a:schemeClr val="tx1"/>
                </a:solidFill>
                <a:cs typeface="Times New Roman"/>
              </a:rPr>
              <a:t> </a:t>
            </a:r>
            <a:r>
              <a:rPr lang="ru-RU" sz="1400" spc="-20" dirty="0" smtClean="0">
                <a:solidFill>
                  <a:schemeClr val="tx1"/>
                </a:solidFill>
                <a:cs typeface="Times New Roman"/>
              </a:rPr>
              <a:t>базу проекта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spc="-20" dirty="0" smtClean="0">
                <a:solidFill>
                  <a:schemeClr val="tx1"/>
                </a:solidFill>
                <a:cs typeface="Times New Roman"/>
              </a:rPr>
              <a:t>Организовать </a:t>
            </a:r>
            <a:r>
              <a:rPr lang="ru-RU" sz="1400" dirty="0">
                <a:solidFill>
                  <a:schemeClr val="tx1"/>
                </a:solidFill>
                <a:cs typeface="Times New Roman"/>
              </a:rPr>
              <a:t>и </a:t>
            </a:r>
            <a:r>
              <a:rPr lang="ru-RU" sz="1400" spc="-15" dirty="0">
                <a:solidFill>
                  <a:schemeClr val="tx1"/>
                </a:solidFill>
                <a:cs typeface="Times New Roman"/>
              </a:rPr>
              <a:t>провести исследование образовательной среды</a:t>
            </a:r>
            <a:r>
              <a:rPr lang="ru-RU" sz="1400" spc="40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ru-RU" sz="1400" spc="-35" dirty="0" smtClean="0">
                <a:solidFill>
                  <a:schemeClr val="tx1"/>
                </a:solidFill>
                <a:cs typeface="Times New Roman"/>
              </a:rPr>
              <a:t>ДОО, создать ЛРОС творческого типа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spc="-10" dirty="0" smtClean="0">
                <a:solidFill>
                  <a:schemeClr val="tx1"/>
                </a:solidFill>
                <a:cs typeface="Times New Roman"/>
              </a:rPr>
              <a:t>Разработать  и апробировать инструментарий определения индивидуального роста всех участников ОО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spc="-15" dirty="0" smtClean="0">
                <a:solidFill>
                  <a:schemeClr val="tx1"/>
                </a:solidFill>
                <a:cs typeface="Times New Roman"/>
              </a:rPr>
              <a:t>О</a:t>
            </a:r>
            <a:r>
              <a:rPr lang="ru-RU" sz="1400" spc="-20" dirty="0" smtClean="0">
                <a:solidFill>
                  <a:schemeClr val="tx1"/>
                </a:solidFill>
                <a:cs typeface="Times New Roman"/>
              </a:rPr>
              <a:t>р</a:t>
            </a:r>
            <a:r>
              <a:rPr lang="ru-RU" sz="1400" spc="-5" dirty="0" smtClean="0">
                <a:solidFill>
                  <a:schemeClr val="tx1"/>
                </a:solidFill>
                <a:cs typeface="Times New Roman"/>
              </a:rPr>
              <a:t>г</a:t>
            </a:r>
            <a:r>
              <a:rPr lang="ru-RU" sz="1400" spc="-20" dirty="0" smtClean="0">
                <a:solidFill>
                  <a:schemeClr val="tx1"/>
                </a:solidFill>
                <a:cs typeface="Times New Roman"/>
              </a:rPr>
              <a:t>а</a:t>
            </a:r>
            <a:r>
              <a:rPr lang="ru-RU" sz="1400" spc="-10" dirty="0" smtClean="0">
                <a:solidFill>
                  <a:schemeClr val="tx1"/>
                </a:solidFill>
                <a:cs typeface="Times New Roman"/>
              </a:rPr>
              <a:t>ни</a:t>
            </a:r>
            <a:r>
              <a:rPr lang="ru-RU" sz="1400" dirty="0" smtClean="0">
                <a:solidFill>
                  <a:schemeClr val="tx1"/>
                </a:solidFill>
                <a:cs typeface="Times New Roman"/>
              </a:rPr>
              <a:t>з</a:t>
            </a:r>
            <a:r>
              <a:rPr lang="ru-RU" sz="1400" spc="-65" dirty="0" smtClean="0">
                <a:solidFill>
                  <a:schemeClr val="tx1"/>
                </a:solidFill>
                <a:cs typeface="Times New Roman"/>
              </a:rPr>
              <a:t>о</a:t>
            </a:r>
            <a:r>
              <a:rPr lang="ru-RU" sz="1400" spc="30" dirty="0" smtClean="0">
                <a:solidFill>
                  <a:schemeClr val="tx1"/>
                </a:solidFill>
                <a:cs typeface="Times New Roman"/>
              </a:rPr>
              <a:t>в</a:t>
            </a:r>
            <a:r>
              <a:rPr lang="ru-RU" sz="1400" spc="-40" dirty="0" smtClean="0">
                <a:solidFill>
                  <a:schemeClr val="tx1"/>
                </a:solidFill>
                <a:cs typeface="Times New Roman"/>
              </a:rPr>
              <a:t>а</a:t>
            </a:r>
            <a:r>
              <a:rPr lang="ru-RU" sz="1400" spc="-25" dirty="0" smtClean="0">
                <a:solidFill>
                  <a:schemeClr val="tx1"/>
                </a:solidFill>
                <a:cs typeface="Times New Roman"/>
              </a:rPr>
              <a:t>т</a:t>
            </a:r>
            <a:r>
              <a:rPr lang="ru-RU" sz="1400" dirty="0" smtClean="0">
                <a:solidFill>
                  <a:schemeClr val="tx1"/>
                </a:solidFill>
                <a:cs typeface="Times New Roman"/>
              </a:rPr>
              <a:t>ь мастерские по повышению профессиональной компетентности всех участников образовательных отношений ДОО теме</a:t>
            </a:r>
            <a:r>
              <a:rPr lang="ru-RU" sz="1400" spc="-15" dirty="0" smtClean="0">
                <a:solidFill>
                  <a:schemeClr val="tx1"/>
                </a:solidFill>
                <a:cs typeface="Times New Roman"/>
              </a:rPr>
              <a:t> </a:t>
            </a:r>
            <a:r>
              <a:rPr lang="ru-RU" sz="1400" spc="-5" dirty="0">
                <a:solidFill>
                  <a:schemeClr val="tx1"/>
                </a:solidFill>
                <a:cs typeface="Times New Roman"/>
              </a:rPr>
              <a:t>«Развитие </a:t>
            </a:r>
            <a:r>
              <a:rPr lang="ru-RU" sz="1400" spc="-15" dirty="0">
                <a:solidFill>
                  <a:schemeClr val="tx1"/>
                </a:solidFill>
                <a:cs typeface="Times New Roman"/>
              </a:rPr>
              <a:t>личностного</a:t>
            </a:r>
            <a:r>
              <a:rPr lang="ru-RU" sz="1400" spc="155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ru-RU" sz="1400" spc="-15" dirty="0">
                <a:solidFill>
                  <a:schemeClr val="tx1"/>
                </a:solidFill>
                <a:cs typeface="Times New Roman"/>
              </a:rPr>
              <a:t>потенциала», система методической помощи </a:t>
            </a:r>
            <a:r>
              <a:rPr lang="ru-RU" sz="1400" spc="-15" dirty="0" smtClean="0">
                <a:solidFill>
                  <a:schemeClr val="tx1"/>
                </a:solidFill>
                <a:cs typeface="Times New Roman"/>
              </a:rPr>
              <a:t>родителям (законным представителям), педагогам в </a:t>
            </a:r>
            <a:r>
              <a:rPr lang="ru-RU" sz="1400" spc="-15" dirty="0">
                <a:solidFill>
                  <a:schemeClr val="tx1"/>
                </a:solidFill>
                <a:cs typeface="Times New Roman"/>
              </a:rPr>
              <a:t>ДОО, </a:t>
            </a:r>
            <a:r>
              <a:rPr lang="ru-RU" sz="1400" spc="-15" dirty="0" smtClean="0">
                <a:solidFill>
                  <a:schemeClr val="tx1"/>
                </a:solidFill>
                <a:cs typeface="Times New Roman"/>
              </a:rPr>
              <a:t>саморазвитие педагогов ДОО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spc="-10" dirty="0" smtClean="0">
                <a:solidFill>
                  <a:schemeClr val="tx1"/>
                </a:solidFill>
                <a:cs typeface="Times New Roman"/>
              </a:rPr>
              <a:t>Внедрить </a:t>
            </a:r>
            <a:r>
              <a:rPr lang="ru-RU" sz="1400" spc="-10" dirty="0">
                <a:solidFill>
                  <a:schemeClr val="tx1"/>
                </a:solidFill>
                <a:cs typeface="Times New Roman"/>
              </a:rPr>
              <a:t>эффективные </a:t>
            </a:r>
            <a:r>
              <a:rPr lang="ru-RU" sz="1400" spc="-10" dirty="0" smtClean="0">
                <a:solidFill>
                  <a:schemeClr val="tx1"/>
                </a:solidFill>
                <a:cs typeface="Times New Roman"/>
              </a:rPr>
              <a:t>индивидуальные формы взаимодействия </a:t>
            </a:r>
            <a:r>
              <a:rPr lang="ru-RU" sz="1400" spc="-10" dirty="0">
                <a:solidFill>
                  <a:schemeClr val="tx1"/>
                </a:solidFill>
                <a:cs typeface="Times New Roman"/>
              </a:rPr>
              <a:t>с родителями (</a:t>
            </a:r>
            <a:r>
              <a:rPr lang="ru-RU" sz="1400" spc="-10" dirty="0" smtClean="0">
                <a:solidFill>
                  <a:schemeClr val="tx1"/>
                </a:solidFill>
                <a:cs typeface="Times New Roman"/>
              </a:rPr>
              <a:t>законными представителями) (детско-родительские клубы ( старший возраст), проектную деятельность)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spc="-10" dirty="0" smtClean="0">
                <a:solidFill>
                  <a:schemeClr val="tx1"/>
                </a:solidFill>
                <a:cs typeface="Times New Roman"/>
              </a:rPr>
              <a:t>Обеспечить позитивную динамику интеллектуальной, языковой и социальной компетентности детей при ознакомлении с различными профессиями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spc="-10" dirty="0" smtClean="0">
                <a:solidFill>
                  <a:schemeClr val="tx1"/>
                </a:solidFill>
                <a:cs typeface="Times New Roman"/>
              </a:rPr>
              <a:t>Создать привлекательный имидж ДОО в глазах всех субъектов образовательных отношений при создании ЛРОС творческого типа</a:t>
            </a:r>
            <a:endParaRPr lang="ru-RU" sz="1600" dirty="0">
              <a:solidFill>
                <a:schemeClr val="tx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81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3970784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93705"/>
            <a:ext cx="5911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90" dirty="0">
                <a:solidFill>
                  <a:srgbClr val="00B050"/>
                </a:solidFill>
              </a:rPr>
              <a:t>ОБРАЗ </a:t>
            </a:r>
            <a:r>
              <a:rPr lang="ru-RU" sz="2800" b="1" spc="-15" dirty="0">
                <a:solidFill>
                  <a:srgbClr val="00B050"/>
                </a:solidFill>
              </a:rPr>
              <a:t>ЖЕЛАЕМОГО </a:t>
            </a:r>
            <a:r>
              <a:rPr lang="ru-RU" sz="2800" b="1" spc="-20" dirty="0">
                <a:solidFill>
                  <a:srgbClr val="00B050"/>
                </a:solidFill>
              </a:rPr>
              <a:t>СОСТОЯНИЯ</a:t>
            </a:r>
            <a:r>
              <a:rPr lang="ru-RU" sz="2800" b="1" spc="50" dirty="0">
                <a:solidFill>
                  <a:srgbClr val="00B050"/>
                </a:solidFill>
              </a:rPr>
              <a:t> </a:t>
            </a:r>
            <a:r>
              <a:rPr lang="ru-RU" sz="2800" b="1" spc="-55" dirty="0">
                <a:solidFill>
                  <a:srgbClr val="00B050"/>
                </a:solidFill>
              </a:rPr>
              <a:t>ДОУ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774718"/>
            <a:ext cx="2067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00AF50"/>
                </a:solidFill>
                <a:cs typeface="Times New Roman"/>
              </a:rPr>
              <a:t>(ПО </a:t>
            </a:r>
            <a:r>
              <a:rPr lang="ru-RU" b="1" spc="-35" dirty="0">
                <a:solidFill>
                  <a:srgbClr val="00AF50"/>
                </a:solidFill>
                <a:cs typeface="Times New Roman"/>
              </a:rPr>
              <a:t>ФОРМУЛЕ</a:t>
            </a:r>
            <a:r>
              <a:rPr lang="ru-RU" b="1" spc="-110" dirty="0">
                <a:solidFill>
                  <a:srgbClr val="00AF50"/>
                </a:solidFill>
                <a:cs typeface="Times New Roman"/>
              </a:rPr>
              <a:t> </a:t>
            </a:r>
            <a:r>
              <a:rPr lang="ru-RU" b="1" spc="5" dirty="0">
                <a:solidFill>
                  <a:srgbClr val="00AF50"/>
                </a:solidFill>
                <a:cs typeface="Times New Roman"/>
              </a:rPr>
              <a:t>3+2)</a:t>
            </a:r>
            <a:endParaRPr lang="ru-RU" dirty="0"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206773"/>
            <a:ext cx="2232248" cy="158417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tabLst>
                <a:tab pos="3024505" algn="l"/>
              </a:tabLst>
            </a:pPr>
            <a:endParaRPr lang="ru-RU" sz="1400" b="1" u="sng" spc="-15" baseline="1984" dirty="0" smtClean="0">
              <a:solidFill>
                <a:srgbClr val="800000"/>
              </a:solidFill>
              <a:cs typeface="Times New Roman"/>
            </a:endParaRPr>
          </a:p>
          <a:p>
            <a:pPr marL="12700" algn="ctr">
              <a:lnSpc>
                <a:spcPct val="100000"/>
              </a:lnSpc>
              <a:tabLst>
                <a:tab pos="3024505" algn="l"/>
              </a:tabLst>
            </a:pPr>
            <a:r>
              <a:rPr lang="ru-RU" sz="1400" b="1" u="sng" spc="-15" baseline="1984" dirty="0" smtClean="0">
                <a:solidFill>
                  <a:srgbClr val="800000"/>
                </a:solidFill>
                <a:cs typeface="Times New Roman"/>
              </a:rPr>
              <a:t>Изменение в организационно-образовательной системе:</a:t>
            </a:r>
          </a:p>
          <a:p>
            <a:pPr marL="234950" marR="19685" indent="-201295" algn="ctr"/>
            <a:r>
              <a:rPr lang="ru-RU" sz="1100" spc="-10" dirty="0" smtClean="0">
                <a:solidFill>
                  <a:schemeClr val="tx1"/>
                </a:solidFill>
                <a:cs typeface="Times New Roman"/>
              </a:rPr>
              <a:t>  </a:t>
            </a:r>
            <a:endParaRPr lang="ru-RU" sz="1100" spc="-10" dirty="0">
              <a:solidFill>
                <a:schemeClr val="tx1"/>
              </a:solidFill>
              <a:cs typeface="Times New Roman"/>
            </a:endParaRPr>
          </a:p>
          <a:p>
            <a:pPr lvl="0" algn="ctr"/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Разработка содержания и форм ознакомления детей с различными профессиями (в условиях детско-взрослого сообщества). Внедрение УМК СЭР</a:t>
            </a:r>
          </a:p>
          <a:p>
            <a:pPr marL="12700" algn="ctr">
              <a:lnSpc>
                <a:spcPct val="100000"/>
              </a:lnSpc>
              <a:tabLst>
                <a:tab pos="3024505" algn="l"/>
              </a:tabLst>
            </a:pPr>
            <a:r>
              <a:rPr lang="ru-RU" sz="1400" b="1" u="sng" spc="-15" baseline="1984" dirty="0" smtClean="0">
                <a:solidFill>
                  <a:srgbClr val="800000"/>
                </a:solidFill>
                <a:cs typeface="Times New Roman"/>
              </a:rPr>
              <a:t> </a:t>
            </a:r>
            <a:r>
              <a:rPr lang="ru-RU" sz="1400" b="1" u="sng" spc="-22" baseline="1984" dirty="0" smtClean="0">
                <a:solidFill>
                  <a:srgbClr val="800000"/>
                </a:solidFill>
                <a:cs typeface="Times New Roman"/>
              </a:rPr>
              <a:t> </a:t>
            </a:r>
            <a:endParaRPr lang="ru-RU" sz="1400" u="sng" dirty="0"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488" y="1146164"/>
            <a:ext cx="2905472" cy="202397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spc="-30" baseline="1984" dirty="0">
                <a:solidFill>
                  <a:srgbClr val="800000"/>
                </a:solidFill>
                <a:cs typeface="Times New Roman"/>
              </a:rPr>
              <a:t>Изменения в организационно-технологическом компоненте </a:t>
            </a:r>
            <a:r>
              <a:rPr lang="ru-RU" sz="1400" b="1" u="sng" spc="-30" dirty="0">
                <a:solidFill>
                  <a:srgbClr val="800000"/>
                </a:solidFill>
                <a:cs typeface="Times New Roman"/>
              </a:rPr>
              <a:t> </a:t>
            </a:r>
            <a:endParaRPr lang="ru-RU" sz="1400" u="sng" dirty="0">
              <a:cs typeface="Times New Roman"/>
            </a:endParaRPr>
          </a:p>
          <a:p>
            <a:pPr algn="ctr"/>
            <a:r>
              <a:rPr lang="ru-RU" sz="11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1100" spc="-5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механизм</a:t>
            </a:r>
            <a:r>
              <a:rPr lang="ru-RU" sz="1100" spc="-145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реализации  </a:t>
            </a:r>
            <a:r>
              <a:rPr lang="ru-RU" sz="11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 – индивидуализация (индивидуальный рост всех участников ОО)</a:t>
            </a:r>
          </a:p>
          <a:p>
            <a:pPr marL="9525" algn="ctr">
              <a:spcBef>
                <a:spcPts val="66"/>
              </a:spcBef>
              <a:tabLst>
                <a:tab pos="2290763" algn="l"/>
              </a:tabLst>
            </a:pPr>
            <a:r>
              <a:rPr lang="ru-RU" sz="11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Разработка интегрированных форм образовательной деятельности по ранней профориентации  (Проекты «В детском городе профессий», «Академия профессий», «В мире современных профессий»)</a:t>
            </a:r>
            <a:endParaRPr lang="ru-RU" sz="11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2160" y="1062757"/>
            <a:ext cx="2808312" cy="17281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u="sng" spc="-10" dirty="0">
                <a:solidFill>
                  <a:srgbClr val="800000"/>
                </a:solidFill>
                <a:cs typeface="Times New Roman"/>
              </a:rPr>
              <a:t>Изменение в пространственно-предметном компоненте</a:t>
            </a:r>
            <a:endParaRPr lang="ru-RU" sz="1100" u="sng" dirty="0">
              <a:cs typeface="Times New Roman"/>
            </a:endParaRPr>
          </a:p>
          <a:p>
            <a:pPr marL="9525" algn="ctr">
              <a:spcBef>
                <a:spcPts val="66"/>
              </a:spcBef>
              <a:tabLst>
                <a:tab pos="2290763" algn="l"/>
              </a:tabLst>
            </a:pPr>
            <a:r>
              <a:rPr lang="ru-RU" sz="11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многофункциональных образовательных пространств в помещениях. Создание мини-музеев профессий в старших группах, дидактических пособий по ранней профориентации, мини-книг о профессиях</a:t>
            </a:r>
            <a:endParaRPr lang="ru-RU" sz="11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078981"/>
            <a:ext cx="2720718" cy="16366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u="sng" spc="-15" dirty="0">
                <a:solidFill>
                  <a:srgbClr val="800000"/>
                </a:solidFill>
                <a:cs typeface="Times New Roman"/>
              </a:rPr>
              <a:t>Изменения в кадровом обеспечении</a:t>
            </a:r>
            <a:r>
              <a:rPr lang="ru-RU" sz="1100" b="1" u="sng" spc="30" dirty="0">
                <a:solidFill>
                  <a:srgbClr val="800000"/>
                </a:solidFill>
                <a:cs typeface="Times New Roman"/>
              </a:rPr>
              <a:t> </a:t>
            </a:r>
            <a:endParaRPr lang="ru-RU" sz="1100" u="sng" dirty="0">
              <a:cs typeface="Times New Roman"/>
            </a:endParaRPr>
          </a:p>
          <a:p>
            <a:pPr marL="2540" algn="ctr">
              <a:spcBef>
                <a:spcPts val="105"/>
              </a:spcBef>
            </a:pPr>
            <a:r>
              <a:rPr lang="ru-RU" sz="11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Создание профессионального обучающегося сообщества по направлению ранней профориентации дошкольников. Распространение опыта работы через профессиональные сообщества</a:t>
            </a:r>
            <a:endParaRPr lang="ru-RU" sz="11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7686" y="3170138"/>
            <a:ext cx="3743788" cy="154550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u="sng" spc="-15" dirty="0">
                <a:solidFill>
                  <a:srgbClr val="800000"/>
                </a:solidFill>
                <a:cs typeface="Times New Roman"/>
              </a:rPr>
              <a:t>Изменения в </a:t>
            </a:r>
            <a:r>
              <a:rPr lang="ru-RU" sz="1100" b="1" u="sng" spc="-15" dirty="0" smtClean="0">
                <a:solidFill>
                  <a:srgbClr val="800000"/>
                </a:solidFill>
                <a:cs typeface="Times New Roman"/>
              </a:rPr>
              <a:t>управленческом сопровождении</a:t>
            </a:r>
            <a:endParaRPr lang="ru-RU" sz="1100" u="sng" dirty="0">
              <a:cs typeface="Times New Roman"/>
            </a:endParaRPr>
          </a:p>
          <a:p>
            <a:pPr marL="116205" marR="106680" indent="-2540" algn="ctr"/>
            <a:r>
              <a:rPr lang="ru-RU" sz="11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Создание организационно-управленческих условий для реализации проекта</a:t>
            </a:r>
            <a:r>
              <a:rPr lang="ru-RU" sz="1100" spc="5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spc="-1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Взаимодействие через родительские конференции. </a:t>
            </a:r>
            <a:r>
              <a:rPr lang="ru-RU" sz="1100" dirty="0" smtClean="0">
                <a:solidFill>
                  <a:srgbClr val="0066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Организация и создание системы социального партнерства с учреждениями образования и культуры,  предприятиями города.</a:t>
            </a:r>
            <a:endParaRPr lang="ru-RU" sz="11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6205" marR="106680" indent="-2540" algn="ctr">
              <a:lnSpc>
                <a:spcPct val="100000"/>
              </a:lnSpc>
            </a:pPr>
            <a:endParaRPr lang="ru-RU" sz="11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3970784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93736" y="342677"/>
            <a:ext cx="77565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AF5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/>
            <a:r>
              <a:rPr lang="ru-RU" spc="-5" dirty="0" smtClean="0">
                <a:solidFill>
                  <a:srgbClr val="00B050"/>
                </a:solidFill>
              </a:rPr>
              <a:t>ПЛАНИРУЕМЫЕ </a:t>
            </a:r>
            <a:r>
              <a:rPr lang="ru-RU" spc="-105" dirty="0" smtClean="0">
                <a:solidFill>
                  <a:srgbClr val="00B050"/>
                </a:solidFill>
              </a:rPr>
              <a:t>РЕЗУЛЬТАТЫ</a:t>
            </a:r>
            <a:r>
              <a:rPr lang="ru-RU" spc="-140" dirty="0" smtClean="0">
                <a:solidFill>
                  <a:srgbClr val="00B050"/>
                </a:solidFill>
              </a:rPr>
              <a:t> </a:t>
            </a:r>
            <a:r>
              <a:rPr lang="ru-RU" spc="-20" dirty="0" smtClean="0">
                <a:solidFill>
                  <a:srgbClr val="00B050"/>
                </a:solidFill>
              </a:rPr>
              <a:t>ПРОЕКТА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970204"/>
              </p:ext>
            </p:extLst>
          </p:nvPr>
        </p:nvGraphicFramePr>
        <p:xfrm>
          <a:off x="467544" y="737503"/>
          <a:ext cx="8440110" cy="430203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90534">
                  <a:extLst>
                    <a:ext uri="{9D8B030D-6E8A-4147-A177-3AD203B41FA5}">
                      <a16:colId xmlns="" xmlns:a16="http://schemas.microsoft.com/office/drawing/2014/main" val="3792344220"/>
                    </a:ext>
                  </a:extLst>
                </a:gridCol>
                <a:gridCol w="2670837">
                  <a:extLst>
                    <a:ext uri="{9D8B030D-6E8A-4147-A177-3AD203B41FA5}">
                      <a16:colId xmlns="" xmlns:a16="http://schemas.microsoft.com/office/drawing/2014/main" val="1017569574"/>
                    </a:ext>
                  </a:extLst>
                </a:gridCol>
                <a:gridCol w="2578739">
                  <a:extLst>
                    <a:ext uri="{9D8B030D-6E8A-4147-A177-3AD203B41FA5}">
                      <a16:colId xmlns="" xmlns:a16="http://schemas.microsoft.com/office/drawing/2014/main" val="1322411911"/>
                    </a:ext>
                  </a:extLst>
                </a:gridCol>
              </a:tblGrid>
              <a:tr h="409939">
                <a:tc>
                  <a:txBody>
                    <a:bodyPr/>
                    <a:lstStyle/>
                    <a:p>
                      <a:pPr algn="ctr"/>
                      <a:r>
                        <a:rPr kumimoji="0" lang="ru-RU" sz="2197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П</a:t>
                      </a:r>
                      <a:r>
                        <a:rPr kumimoji="0" lang="ru-RU" sz="2197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Р</a:t>
                      </a:r>
                      <a:r>
                        <a:rPr kumimoji="0" lang="ru-RU" sz="2197" u="none" strike="noStrike" kern="1200" cap="none" spc="-125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О</a:t>
                      </a:r>
                      <a:r>
                        <a:rPr kumimoji="0" lang="ru-RU" sz="2197" u="none" strike="noStrike" kern="1200" cap="none" spc="35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Д</a:t>
                      </a:r>
                      <a:r>
                        <a:rPr kumimoji="0" lang="ru-RU" sz="2197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У</a:t>
                      </a:r>
                      <a:r>
                        <a:rPr kumimoji="0" lang="ru-RU" sz="2197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К</a:t>
                      </a:r>
                      <a:r>
                        <a:rPr kumimoji="0" lang="ru-RU" sz="2197" u="none" strike="noStrike" kern="1200" cap="none" spc="2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Т</a:t>
                      </a:r>
                      <a:r>
                        <a:rPr kumimoji="0" lang="ru-RU" sz="2197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Ы</a:t>
                      </a:r>
                      <a:endParaRPr lang="ru-RU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197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Р</a:t>
                      </a:r>
                      <a:r>
                        <a:rPr kumimoji="0" lang="ru-RU" sz="2197" u="none" strike="noStrike" kern="1200" cap="none" spc="1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Е</a:t>
                      </a:r>
                      <a:r>
                        <a:rPr kumimoji="0" lang="ru-RU" sz="2197" u="none" strike="noStrike" kern="1200" cap="none" spc="-55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З</a:t>
                      </a:r>
                      <a:r>
                        <a:rPr kumimoji="0" lang="ru-RU" sz="2197" u="none" strike="noStrike" kern="1200" cap="none" spc="-24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У</a:t>
                      </a:r>
                      <a:r>
                        <a:rPr kumimoji="0" lang="ru-RU" sz="2197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Л</a:t>
                      </a:r>
                      <a:r>
                        <a:rPr kumimoji="0" lang="ru-RU" sz="2197" u="none" strike="noStrike" kern="1200" cap="none" spc="-165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Ь</a:t>
                      </a:r>
                      <a:r>
                        <a:rPr kumimoji="0" lang="ru-RU" sz="2197" u="none" strike="noStrike" kern="1200" cap="none" spc="-105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Т</a:t>
                      </a:r>
                      <a:r>
                        <a:rPr kumimoji="0" lang="ru-RU" sz="2197" u="none" strike="noStrike" kern="1200" cap="none" spc="-20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А</a:t>
                      </a:r>
                      <a:r>
                        <a:rPr kumimoji="0" lang="ru-RU" sz="2197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Т</a:t>
                      </a:r>
                      <a:r>
                        <a:rPr kumimoji="0" lang="ru-RU" sz="2197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Ы</a:t>
                      </a:r>
                      <a:endParaRPr lang="ru-RU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685" marR="0" lvl="0" indent="0" algn="ctr" defTabSz="913303" rtl="0" eaLnBrk="1" fontAlgn="auto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042881" algn="l"/>
                          <a:tab pos="4310281" algn="l"/>
                        </a:tabLst>
                        <a:defRPr/>
                      </a:pPr>
                      <a:r>
                        <a:rPr kumimoji="0" lang="ru-RU" sz="2197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ЭФФЕ</a:t>
                      </a:r>
                      <a:r>
                        <a:rPr kumimoji="0" lang="ru-RU" sz="2197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К</a:t>
                      </a:r>
                      <a:r>
                        <a:rPr kumimoji="0" lang="ru-RU" sz="2197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Т</a:t>
                      </a:r>
                      <a:r>
                        <a:rPr kumimoji="0" lang="ru-RU" sz="2197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sym typeface="Calibri" pitchFamily="34" charset="0"/>
                        </a:rPr>
                        <a:t>Ы</a:t>
                      </a:r>
                      <a:endParaRPr lang="ru-RU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1203439"/>
                  </a:ext>
                </a:extLst>
              </a:tr>
              <a:tr h="3875755">
                <a:tc>
                  <a:txBody>
                    <a:bodyPr/>
                    <a:lstStyle/>
                    <a:p>
                      <a:pPr marL="3805" marR="0" lvl="0" indent="0" algn="just" defTabSz="913303" rtl="0" eaLnBrk="1" fontAlgn="auto" latinLnBrk="0" hangingPunct="1">
                        <a:lnSpc>
                          <a:spcPct val="100000"/>
                        </a:lnSpc>
                        <a:spcBef>
                          <a:spcPts val="55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- А</a:t>
                      </a:r>
                      <a:r>
                        <a:rPr kumimoji="0" lang="ru-RU" sz="120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налитическая</a:t>
                      </a:r>
                      <a:r>
                        <a:rPr kumimoji="0" lang="ru-RU" sz="1200" u="none" strike="noStrike" kern="1200" cap="none" spc="-5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 </a:t>
                      </a:r>
                      <a:r>
                        <a:rPr kumimoji="0" lang="ru-RU" sz="120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справка по результатам обследования  среды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  <a:sym typeface="Calibri" pitchFamily="34" charset="0"/>
                      </a:endParaRPr>
                    </a:p>
                    <a:p>
                      <a:pPr marL="97673" marR="89428" lvl="0" indent="0" algn="just" defTabSz="913303" rtl="0" eaLnBrk="1" fontAlgn="auto" latinLnBrk="0" hangingPunct="1">
                        <a:lnSpc>
                          <a:spcPts val="1149"/>
                        </a:lnSpc>
                        <a:spcBef>
                          <a:spcPts val="54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-Пакет нормативной	 документации по реализации проекта;</a:t>
                      </a:r>
                    </a:p>
                    <a:p>
                      <a:pPr marL="97673" marR="89428" lvl="0" indent="0" algn="just" defTabSz="913303" rtl="0" eaLnBrk="1" fontAlgn="auto" latinLnBrk="0" hangingPunct="1">
                        <a:lnSpc>
                          <a:spcPts val="1149"/>
                        </a:lnSpc>
                        <a:spcBef>
                          <a:spcPts val="54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-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Диагностический инструментарий по отслеживанию динамики развития по ранней профориентации;</a:t>
                      </a:r>
                      <a:endParaRPr kumimoji="0" lang="ru-RU" sz="1100" b="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  <a:sym typeface="Calibri" pitchFamily="34" charset="0"/>
                      </a:endParaRPr>
                    </a:p>
                    <a:p>
                      <a:pPr marL="97673" marR="89428" lvl="0" indent="0" algn="just" defTabSz="913303" rtl="0" eaLnBrk="1" fontAlgn="auto" latinLnBrk="0" hangingPunct="1">
                        <a:lnSpc>
                          <a:spcPts val="1149"/>
                        </a:lnSpc>
                        <a:spcBef>
                          <a:spcPts val="54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-Методические  рекомендации </a:t>
                      </a:r>
                      <a:r>
                        <a:rPr kumimoji="0" lang="ru-RU" sz="120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по  </a:t>
                      </a:r>
                      <a:r>
                        <a:rPr kumimoji="0" lang="ru-RU" sz="120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проведению форм взаимодействия с воспитанниками;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  <a:sym typeface="Calibri" pitchFamily="34" charset="0"/>
                      </a:endParaRPr>
                    </a:p>
                    <a:p>
                      <a:pPr marL="73572" marR="63424" lvl="0" indent="1268" algn="just" defTabSz="913303" rtl="0" eaLnBrk="1" fontAlgn="auto" latinLnBrk="0" hangingPunct="1">
                        <a:lnSpc>
                          <a:spcPct val="86400"/>
                        </a:lnSpc>
                        <a:spcBef>
                          <a:spcPts val="433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- «Педагогический портфель» авторские методические материалы занятий и мероприятий   по ранней профориентации дошкольников;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  <a:sym typeface="Calibri" pitchFamily="34" charset="0"/>
                      </a:endParaRPr>
                    </a:p>
                    <a:p>
                      <a:pPr marL="174621" marR="0" lvl="0" indent="-171450" algn="just" defTabSz="913303" rtl="0" eaLnBrk="1" fontAlgn="auto" latinLnBrk="0" hangingPunct="1">
                        <a:lnSpc>
                          <a:spcPts val="1224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Продукты реализации детско-взрослых проектов: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 детском городе профессий», «Академия профессий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«В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мире современных профессий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»;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  <a:sym typeface="Calibri" pitchFamily="34" charset="0"/>
                      </a:endParaRPr>
                    </a:p>
                    <a:p>
                      <a:pPr marL="174621" marR="0" lvl="0" indent="-171450" algn="just" defTabSz="913303" rtl="0" eaLnBrk="1" fontAlgn="auto" latinLnBrk="0" hangingPunct="1">
                        <a:lnSpc>
                          <a:spcPts val="1224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 </a:t>
                      </a:r>
                      <a:r>
                        <a:rPr kumimoji="0" lang="ru-RU" sz="120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Авторские игры и оборудование: лэпбуки, кейсы, </a:t>
                      </a:r>
                      <a:r>
                        <a:rPr kumimoji="0" lang="ru-RU" sz="120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мини-музеи, мини-книги профессий;</a:t>
                      </a:r>
                      <a:endParaRPr kumimoji="0" lang="ru-RU" sz="1200" u="none" strike="noStrike" kern="1200" cap="none" spc="-1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  <a:sym typeface="Calibri" pitchFamily="34" charset="0"/>
                      </a:endParaRPr>
                    </a:p>
                    <a:p>
                      <a:pPr marL="174621" marR="0" lvl="0" indent="-171450" algn="just" defTabSz="913303" rtl="0" eaLnBrk="1" fontAlgn="auto" latinLnBrk="0" hangingPunct="1">
                        <a:lnSpc>
                          <a:spcPts val="1224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Обновлённые </a:t>
                      </a:r>
                      <a:r>
                        <a:rPr kumimoji="0" lang="ru-RU" sz="120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социально-коммуникативные центры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836" marR="42494" lvl="0" indent="1903" algn="just" defTabSz="913303" rtl="0" eaLnBrk="1" fontAlgn="auto" latinLnBrk="0" hangingPunct="1">
                        <a:lnSpc>
                          <a:spcPct val="856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- </a:t>
                      </a:r>
                      <a:r>
                        <a:rPr lang="ru-RU" sz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ЛРОС творческого типа, обеспечивающей раннюю профориентацию  детей старшего дошкольного возраста;</a:t>
                      </a:r>
                    </a:p>
                    <a:p>
                      <a:pPr marL="48836" marR="42494" lvl="0" indent="1903" algn="just" defTabSz="913303" rtl="0" eaLnBrk="1" fontAlgn="auto" latinLnBrk="0" hangingPunct="1">
                        <a:lnSpc>
                          <a:spcPct val="856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-Педагогический опыт педагогов по ранней профориентации старших дошкольников;</a:t>
                      </a:r>
                    </a:p>
                    <a:p>
                      <a:pPr marL="48836" marR="42494" lvl="0" indent="1903" algn="just" defTabSz="913303" rtl="0" eaLnBrk="1" fontAlgn="auto" latinLnBrk="0" hangingPunct="1">
                        <a:lnSpc>
                          <a:spcPct val="856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-ПОС </a:t>
                      </a:r>
                      <a:r>
                        <a:rPr kumimoji="0" lang="ru-RU" sz="120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педагогов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с </a:t>
                      </a:r>
                      <a:r>
                        <a:rPr kumimoji="0" lang="ru-RU" sz="120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учетом  </a:t>
                      </a:r>
                      <a:r>
                        <a:rPr kumimoji="0" lang="ru-RU" sz="120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возрастных </a:t>
                      </a:r>
                      <a:r>
                        <a:rPr kumimoji="0" lang="ru-RU" sz="120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особенностей  воспитанников;</a:t>
                      </a: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  <a:sym typeface="Calibri" pitchFamily="34" charset="0"/>
                      </a:endParaRPr>
                    </a:p>
                    <a:p>
                      <a:pPr marL="97673" marR="90062" lvl="0" indent="1903" algn="just" defTabSz="913303" rtl="0" eaLnBrk="1" fontAlgn="auto" latinLnBrk="0" hangingPunct="1">
                        <a:lnSpc>
                          <a:spcPct val="86400"/>
                        </a:lnSpc>
                        <a:spcBef>
                          <a:spcPts val="43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-</a:t>
                      </a:r>
                      <a:r>
                        <a:rPr kumimoji="0" lang="ru-RU" sz="120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Профессиональная  компетентность педагогов  </a:t>
                      </a:r>
                      <a:r>
                        <a:rPr kumimoji="0" lang="ru-RU" sz="120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по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ранней профориентации воспитанников;</a:t>
                      </a:r>
                    </a:p>
                    <a:p>
                      <a:pPr marL="48836" marR="41860" lvl="0" indent="0" algn="just" defTabSz="913303" rtl="0" eaLnBrk="1" fontAlgn="auto" latinLnBrk="0" hangingPunct="1">
                        <a:lnSpc>
                          <a:spcPct val="86400"/>
                        </a:lnSpc>
                        <a:spcBef>
                          <a:spcPts val="44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-Развитие </a:t>
                      </a:r>
                      <a:r>
                        <a:rPr kumimoji="0" lang="ru-RU" sz="120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ЛП</a:t>
                      </a:r>
                      <a:r>
                        <a:rPr kumimoji="0" lang="ru-RU" sz="1200" u="none" strike="noStrike" kern="1200" cap="none" spc="-3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участников  </a:t>
                      </a:r>
                      <a:r>
                        <a:rPr kumimoji="0" lang="ru-RU" sz="120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образовательных 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отношений </a:t>
                      </a:r>
                    </a:p>
                    <a:p>
                      <a:pPr marL="48836" marR="41860" lvl="0" indent="0" algn="just" defTabSz="913303" rtl="0" eaLnBrk="1" fontAlgn="auto" latinLnBrk="0" hangingPunct="1">
                        <a:lnSpc>
                          <a:spcPct val="86400"/>
                        </a:lnSpc>
                        <a:spcBef>
                          <a:spcPts val="44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spc="-1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позитивной  динамики интеллектуальной, социальной компетенции детей при ознакомлении с различными профессиями</a:t>
                      </a:r>
                      <a:endParaRPr lang="ru-RU" sz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64" marR="5074" lvl="0" indent="-9514" algn="just" defTabSz="913303" rtl="0" eaLnBrk="1" fontAlgn="auto" latinLnBrk="0" hangingPunct="1">
                        <a:lnSpc>
                          <a:spcPts val="1129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99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- Сетевое</a:t>
                      </a:r>
                      <a:r>
                        <a:rPr kumimoji="0" lang="ru-RU" sz="1099" u="none" strike="noStrike" kern="1200" cap="none" spc="-8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 </a:t>
                      </a:r>
                      <a:r>
                        <a:rPr kumimoji="0" lang="ru-RU" sz="1099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взаимодействие  </a:t>
                      </a:r>
                      <a:r>
                        <a:rPr kumimoji="0" lang="ru-RU" sz="1099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ПОС </a:t>
                      </a:r>
                      <a:r>
                        <a:rPr kumimoji="0" lang="ru-RU" sz="1099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образовательных  </a:t>
                      </a:r>
                      <a:r>
                        <a:rPr kumimoji="0" lang="ru-RU" sz="1099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организаций</a:t>
                      </a:r>
                      <a:r>
                        <a:rPr kumimoji="0" lang="ru-RU" sz="1099" u="none" strike="noStrike" kern="1200" cap="none" spc="229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 </a:t>
                      </a:r>
                      <a:r>
                        <a:rPr kumimoji="0" lang="ru-RU" sz="1099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г.о.г.  Кулебаки</a:t>
                      </a:r>
                    </a:p>
                    <a:p>
                      <a:pPr marL="12685" marR="5074" lvl="0" indent="3805" algn="just" defTabSz="913303" rtl="0" eaLnBrk="1" fontAlgn="auto" latinLnBrk="0" hangingPunct="1">
                        <a:lnSpc>
                          <a:spcPct val="864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99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- </a:t>
                      </a:r>
                      <a:r>
                        <a:rPr kumimoji="0" lang="ru-RU" sz="1099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Удовлетворённость  качеством</a:t>
                      </a:r>
                      <a:r>
                        <a:rPr kumimoji="0" lang="ru-RU" sz="1099" u="none" strike="noStrike" kern="1200" cap="none" spc="-3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 </a:t>
                      </a:r>
                      <a:r>
                        <a:rPr kumimoji="0" lang="ru-RU" sz="1099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дошкольного  </a:t>
                      </a:r>
                      <a:r>
                        <a:rPr kumimoji="0" lang="ru-RU" sz="1099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образования</a:t>
                      </a:r>
                    </a:p>
                    <a:p>
                      <a:pPr marL="12685" marR="5074" lvl="0" indent="3805" algn="just" defTabSz="913303" rtl="0" eaLnBrk="1" fontAlgn="auto" latinLnBrk="0" hangingPunct="1">
                        <a:lnSpc>
                          <a:spcPct val="864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99" u="none" strike="noStrike" kern="1200" cap="none" spc="-5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  <a:sym typeface="Calibri" pitchFamily="34" charset="0"/>
                      </a:endParaRPr>
                    </a:p>
                    <a:p>
                      <a:pPr marL="12685" marR="5074" lvl="0" indent="3805" algn="just" defTabSz="913303" rtl="0" eaLnBrk="1" fontAlgn="auto" latinLnBrk="0" hangingPunct="1">
                        <a:lnSpc>
                          <a:spcPct val="864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99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sym typeface="Calibri" pitchFamily="34" charset="0"/>
                        </a:rPr>
                        <a:t>-Влияние ДОО на социокультурную ситуацию в микрорайоне</a:t>
                      </a:r>
                    </a:p>
                    <a:p>
                      <a:pPr algn="just"/>
                      <a:endParaRPr lang="ru-RU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3975574"/>
                  </a:ext>
                </a:extLst>
              </a:tr>
            </a:tbl>
          </a:graphicData>
        </a:graphic>
      </p:graphicFrame>
      <p:pic>
        <p:nvPicPr>
          <p:cNvPr id="7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5785" y="3583037"/>
            <a:ext cx="1108951" cy="1394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0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3970784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47675" y="463354"/>
            <a:ext cx="842645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</a:pPr>
            <a:r>
              <a:rPr lang="ru-RU" altLang="ru-RU" sz="2800" b="1" dirty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РЕСУРСНОЕ ОБЕСПЕЧЕНИЕ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050413"/>
              </p:ext>
            </p:extLst>
          </p:nvPr>
        </p:nvGraphicFramePr>
        <p:xfrm>
          <a:off x="179512" y="918741"/>
          <a:ext cx="7920880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34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74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5958"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rPr>
                        <a:t>Материальные	</a:t>
                      </a:r>
                    </a:p>
                    <a:p>
                      <a:endParaRPr lang="ru-RU" sz="1600" b="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Материально-техническая база ДОУ и сетевых партнёров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126"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rPr>
                        <a:t>Кадровые	</a:t>
                      </a:r>
                    </a:p>
                    <a:p>
                      <a:pPr algn="l"/>
                      <a:endParaRPr lang="ru-RU" sz="1600" b="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Подготовленная управленческая команда</a:t>
                      </a:r>
                    </a:p>
                    <a:p>
                      <a:pPr algn="just"/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для реализации проекта, обученные педагоги 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584"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rPr>
                        <a:t>Социальные	</a:t>
                      </a:r>
                    </a:p>
                    <a:p>
                      <a:pPr algn="l"/>
                      <a:endParaRPr lang="ru-RU" sz="1600" b="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Технология создания ПОС </a:t>
                      </a:r>
                    </a:p>
                    <a:p>
                      <a:pPr algn="just"/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Муниципальные методические профессиональные объединения педагогов г.о.г. Кулебаки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078"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rPr>
                        <a:t>Финансовые	</a:t>
                      </a:r>
                    </a:p>
                    <a:p>
                      <a:pPr algn="l"/>
                      <a:endParaRPr lang="ru-RU" sz="1600" b="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Фонд стимулирования оплаты труда</a:t>
                      </a:r>
                    </a:p>
                    <a:p>
                      <a:pPr algn="just"/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Привлечение бюджетных и внебюджетных средств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4225">
                <a:tc>
                  <a:txBody>
                    <a:bodyPr/>
                    <a:lstStyle/>
                    <a:p>
                      <a:r>
                        <a:rPr lang="ru-RU" sz="1600" b="0" i="0" u="none" strike="noStrike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rPr>
                        <a:t>Информационные	</a:t>
                      </a:r>
                    </a:p>
                    <a:p>
                      <a:pPr algn="l"/>
                      <a:endParaRPr lang="ru-RU" sz="1600" b="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Сайт ДОУ, стендовая информация, буклеты, социальные сети, местные СМИ.</a:t>
                      </a:r>
                      <a:r>
                        <a:rPr lang="ru-RU" sz="1600" b="0" i="0" u="none" strike="noStrike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	</a:t>
                      </a:r>
                      <a:endParaRPr lang="ru-RU" sz="1600" b="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0931433"/>
                  </a:ext>
                </a:extLst>
              </a:tr>
            </a:tbl>
          </a:graphicData>
        </a:graphic>
      </p:graphicFrame>
      <p:pic>
        <p:nvPicPr>
          <p:cNvPr id="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0392" y="3439021"/>
            <a:ext cx="102377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003922"/>
            <a:ext cx="3970784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646582" y="398144"/>
            <a:ext cx="7912100" cy="385811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27020" marR="5080" indent="-2814955">
              <a:lnSpc>
                <a:spcPts val="2810"/>
              </a:lnSpc>
              <a:spcBef>
                <a:spcPts val="440"/>
              </a:spcBef>
            </a:pPr>
            <a:r>
              <a:rPr sz="2000" spc="-40" dirty="0"/>
              <a:t>ИСПОЛЬЗОВАНИЕ</a:t>
            </a:r>
            <a:r>
              <a:rPr sz="2000" spc="45" dirty="0"/>
              <a:t> </a:t>
            </a:r>
            <a:r>
              <a:rPr sz="2000" spc="-20" dirty="0"/>
              <a:t>«ПРОДУКТОВОЙ</a:t>
            </a:r>
            <a:r>
              <a:rPr sz="2000" spc="50" dirty="0"/>
              <a:t> </a:t>
            </a:r>
            <a:r>
              <a:rPr sz="2000" spc="-10" dirty="0"/>
              <a:t>ЛИНЕЙКИ» </a:t>
            </a:r>
            <a:r>
              <a:rPr sz="2000" spc="-635" dirty="0"/>
              <a:t> </a:t>
            </a:r>
            <a:r>
              <a:rPr sz="2000" spc="-50" dirty="0"/>
              <a:t>ПРОГРАММЫ</a:t>
            </a:r>
            <a:endParaRPr sz="2000" dirty="0"/>
          </a:p>
        </p:txBody>
      </p:sp>
      <p:sp>
        <p:nvSpPr>
          <p:cNvPr id="9" name="object 3"/>
          <p:cNvSpPr txBox="1"/>
          <p:nvPr/>
        </p:nvSpPr>
        <p:spPr>
          <a:xfrm>
            <a:off x="161340" y="1280921"/>
            <a:ext cx="8834120" cy="206787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16535" marR="12065" indent="-204470">
              <a:lnSpc>
                <a:spcPts val="2590"/>
              </a:lnSpc>
              <a:spcBef>
                <a:spcPts val="425"/>
              </a:spcBef>
              <a:buClr>
                <a:srgbClr val="F69200"/>
              </a:buClr>
              <a:buSzPct val="95833"/>
              <a:buFont typeface="Wingdings"/>
              <a:buChar char=""/>
              <a:tabLst>
                <a:tab pos="285115" algn="l"/>
                <a:tab pos="1283970" algn="l"/>
                <a:tab pos="2686685" algn="l"/>
                <a:tab pos="5033645" algn="l"/>
              </a:tabLst>
            </a:pPr>
            <a:r>
              <a:rPr sz="2400" spc="-10" dirty="0" smtClean="0">
                <a:latin typeface="Times New Roman"/>
                <a:cs typeface="Times New Roman"/>
              </a:rPr>
              <a:t>УМ</a:t>
            </a:r>
            <a:r>
              <a:rPr sz="2400" dirty="0" smtClean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	«Ш</a:t>
            </a:r>
            <a:r>
              <a:rPr sz="2400" spc="-10" dirty="0">
                <a:latin typeface="Times New Roman"/>
                <a:cs typeface="Times New Roman"/>
              </a:rPr>
              <a:t>к</a:t>
            </a:r>
            <a:r>
              <a:rPr sz="2400" spc="-25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dirty="0">
                <a:latin typeface="Times New Roman"/>
                <a:cs typeface="Times New Roman"/>
              </a:rPr>
              <a:t>а	</a:t>
            </a:r>
            <a:r>
              <a:rPr sz="2400" spc="-2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30" dirty="0">
                <a:latin typeface="Times New Roman"/>
                <a:cs typeface="Times New Roman"/>
              </a:rPr>
              <a:t>зм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spc="-40" dirty="0">
                <a:latin typeface="Times New Roman"/>
                <a:cs typeface="Times New Roman"/>
              </a:rPr>
              <a:t>ж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й</a:t>
            </a:r>
            <a:r>
              <a:rPr sz="2400" dirty="0">
                <a:latin typeface="Times New Roman"/>
                <a:cs typeface="Times New Roman"/>
              </a:rPr>
              <a:t>»	(</a:t>
            </a:r>
            <a:r>
              <a:rPr sz="2400" spc="-2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5" dirty="0">
                <a:latin typeface="Times New Roman"/>
                <a:cs typeface="Times New Roman"/>
              </a:rPr>
              <a:t>ци</a:t>
            </a:r>
            <a:r>
              <a:rPr sz="2400" spc="2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ль</a:t>
            </a:r>
            <a:r>
              <a:rPr sz="2400" spc="30" dirty="0">
                <a:latin typeface="Times New Roman"/>
                <a:cs typeface="Times New Roman"/>
              </a:rPr>
              <a:t>н</a:t>
            </a:r>
            <a:r>
              <a:rPr sz="2400" spc="10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-</a:t>
            </a:r>
            <a:r>
              <a:rPr sz="2400" spc="-30" dirty="0">
                <a:latin typeface="Times New Roman"/>
                <a:cs typeface="Times New Roman"/>
              </a:rPr>
              <a:t>эм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5" dirty="0">
                <a:latin typeface="Times New Roman"/>
                <a:cs typeface="Times New Roman"/>
              </a:rPr>
              <a:t>ци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2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ль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ое  развитие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дошкольников)</a:t>
            </a:r>
            <a:endParaRPr sz="2400" dirty="0">
              <a:latin typeface="Times New Roman"/>
              <a:cs typeface="Times New Roman"/>
            </a:endParaRPr>
          </a:p>
          <a:p>
            <a:pPr marL="285115" indent="-273050">
              <a:lnSpc>
                <a:spcPts val="2415"/>
              </a:lnSpc>
              <a:buClr>
                <a:srgbClr val="F69200"/>
              </a:buClr>
              <a:buSzPct val="95833"/>
              <a:buFont typeface="Wingdings"/>
              <a:buChar char=""/>
              <a:tabLst>
                <a:tab pos="285750" algn="l"/>
                <a:tab pos="2265680" algn="l"/>
                <a:tab pos="3875404" algn="l"/>
                <a:tab pos="6936740" algn="l"/>
              </a:tabLst>
            </a:pPr>
            <a:r>
              <a:rPr sz="2400" spc="-20" dirty="0">
                <a:latin typeface="Times New Roman"/>
                <a:cs typeface="Times New Roman"/>
              </a:rPr>
              <a:t>Технология	</a:t>
            </a:r>
            <a:r>
              <a:rPr sz="2400" spc="-10" dirty="0">
                <a:latin typeface="Times New Roman"/>
                <a:cs typeface="Times New Roman"/>
              </a:rPr>
              <a:t>создания	</a:t>
            </a:r>
            <a:r>
              <a:rPr sz="2400" dirty="0">
                <a:latin typeface="Times New Roman"/>
                <a:cs typeface="Times New Roman"/>
              </a:rPr>
              <a:t>профессиональных	</a:t>
            </a:r>
            <a:r>
              <a:rPr sz="2400" spc="-20" dirty="0">
                <a:latin typeface="Times New Roman"/>
                <a:cs typeface="Times New Roman"/>
              </a:rPr>
              <a:t>обучающихся</a:t>
            </a:r>
            <a:endParaRPr sz="2400" dirty="0">
              <a:latin typeface="Times New Roman"/>
              <a:cs typeface="Times New Roman"/>
            </a:endParaRPr>
          </a:p>
          <a:p>
            <a:pPr marL="216535" marR="5080">
              <a:lnSpc>
                <a:spcPts val="2600"/>
              </a:lnSpc>
              <a:spcBef>
                <a:spcPts val="175"/>
              </a:spcBef>
              <a:tabLst>
                <a:tab pos="2021839" algn="l"/>
                <a:tab pos="3192145" algn="l"/>
                <a:tab pos="3714115" algn="l"/>
                <a:tab pos="5979160" algn="l"/>
                <a:tab pos="8329930" algn="l"/>
              </a:tabLst>
            </a:pP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оо</a:t>
            </a:r>
            <a:r>
              <a:rPr sz="2400" spc="20" dirty="0">
                <a:latin typeface="Times New Roman"/>
                <a:cs typeface="Times New Roman"/>
              </a:rPr>
              <a:t>б</a:t>
            </a:r>
            <a:r>
              <a:rPr sz="2400" spc="-35" dirty="0">
                <a:latin typeface="Times New Roman"/>
                <a:cs typeface="Times New Roman"/>
              </a:rPr>
              <a:t>щ</a:t>
            </a:r>
            <a:r>
              <a:rPr sz="2400" spc="10" dirty="0">
                <a:latin typeface="Times New Roman"/>
                <a:cs typeface="Times New Roman"/>
              </a:rPr>
              <a:t>е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в	(П</a:t>
            </a:r>
            <a:r>
              <a:rPr sz="2400" spc="2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С	–	</a:t>
            </a:r>
            <a:r>
              <a:rPr sz="2400" spc="-5" dirty="0">
                <a:latin typeface="Times New Roman"/>
                <a:cs typeface="Times New Roman"/>
              </a:rPr>
              <a:t>м</a:t>
            </a:r>
            <a:r>
              <a:rPr sz="2400" spc="-15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т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spc="5" dirty="0">
                <a:latin typeface="Times New Roman"/>
                <a:cs typeface="Times New Roman"/>
              </a:rPr>
              <a:t>ди</a:t>
            </a:r>
            <a:r>
              <a:rPr sz="2400" spc="-10" dirty="0">
                <a:latin typeface="Times New Roman"/>
                <a:cs typeface="Times New Roman"/>
              </a:rPr>
              <a:t>ч</a:t>
            </a:r>
            <a:r>
              <a:rPr sz="2400" spc="10" dirty="0">
                <a:latin typeface="Times New Roman"/>
                <a:cs typeface="Times New Roman"/>
              </a:rPr>
              <a:t>е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ки</a:t>
            </a:r>
            <a:r>
              <a:rPr sz="2400" dirty="0">
                <a:latin typeface="Times New Roman"/>
                <a:cs typeface="Times New Roman"/>
              </a:rPr>
              <a:t>е	</a:t>
            </a:r>
            <a:r>
              <a:rPr sz="2400" spc="5" dirty="0">
                <a:latin typeface="Times New Roman"/>
                <a:cs typeface="Times New Roman"/>
              </a:rPr>
              <a:t>р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-15" dirty="0">
                <a:latin typeface="Times New Roman"/>
                <a:cs typeface="Times New Roman"/>
              </a:rPr>
              <a:t>к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м</a:t>
            </a:r>
            <a:r>
              <a:rPr sz="2400" spc="-15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нд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5" dirty="0">
                <a:latin typeface="Times New Roman"/>
                <a:cs typeface="Times New Roman"/>
              </a:rPr>
              <a:t>ци</a:t>
            </a:r>
            <a:r>
              <a:rPr sz="2400" dirty="0">
                <a:latin typeface="Times New Roman"/>
                <a:cs typeface="Times New Roman"/>
              </a:rPr>
              <a:t>и	</a:t>
            </a:r>
            <a:r>
              <a:rPr sz="2400" spc="5" dirty="0">
                <a:latin typeface="Times New Roman"/>
                <a:cs typeface="Times New Roman"/>
              </a:rPr>
              <a:t>д</a:t>
            </a:r>
            <a:r>
              <a:rPr sz="2400" spc="-5" dirty="0">
                <a:latin typeface="Times New Roman"/>
                <a:cs typeface="Times New Roman"/>
              </a:rPr>
              <a:t>ля  </a:t>
            </a:r>
            <a:r>
              <a:rPr sz="2400" dirty="0">
                <a:latin typeface="Times New Roman"/>
                <a:cs typeface="Times New Roman"/>
              </a:rPr>
              <a:t>администрации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педагогов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ДОУ</a:t>
            </a:r>
            <a:r>
              <a:rPr sz="2400" spc="-40" dirty="0" smtClean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  <a:p>
            <a:pPr marL="285115" indent="-273050">
              <a:lnSpc>
                <a:spcPts val="2735"/>
              </a:lnSpc>
              <a:buClr>
                <a:srgbClr val="F69200"/>
              </a:buClr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spc="-5" dirty="0">
                <a:latin typeface="Times New Roman"/>
                <a:cs typeface="Times New Roman"/>
              </a:rPr>
              <a:t>«Измеритель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эмоций»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6136" y="3150989"/>
            <a:ext cx="244827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3970784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14782" y="414685"/>
            <a:ext cx="842645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2800" b="1" dirty="0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Риски и способы их минимизирования</a:t>
            </a:r>
            <a:endParaRPr lang="ru-RU" altLang="ru-RU" sz="2800" b="1" dirty="0">
              <a:solidFill>
                <a:srgbClr val="00B050"/>
              </a:solidFill>
              <a:latin typeface="Fedra Sans Pro Book"/>
              <a:ea typeface="Fedra Sans Pro Light"/>
              <a:cs typeface="Fedra Sans Pro Ligh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987194"/>
              </p:ext>
            </p:extLst>
          </p:nvPr>
        </p:nvGraphicFramePr>
        <p:xfrm>
          <a:off x="251520" y="1132713"/>
          <a:ext cx="8784976" cy="302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Возможные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риски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Способы минимизации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Санитарно-эпидемиологическая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обстановка и введение требований, запрещающих совместную деятельность воспитанников разных  групп  и их родителей при реализации проектной деятельности и проведение мероприятий с  родителями в формате онлайн.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Организовать реализацию проектной деятельности  после отмены ограничений.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Максимально проводить образовательные мероприятия с родителями в формате онлайн.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Педагогам трудно отказаться от стереотипов.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Отсутствие заинтересованности, недостаточная готовность, отсутствие опыта работы(молодые педагоги). Формальное отношение к реализации проекта.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Разъяснение цели, задач, ожидаемых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результатов для всех субъектов образования. Проведение рефлексивно-аналитических семинаров.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Недовольство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родителей , связанные с непониманием новых форм организации образовательной деятельности в виду того, что ребёнок будет не подготовлен к школе.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 проекта по созданию ЛРОС. Разъяснение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причин, задач и планируемых результатов инновационной деятельности. Освещение на сайте ДОО и в СМИ  в рамках реализации проекта.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9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3970784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755576" y="486693"/>
            <a:ext cx="7809971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-40" dirty="0"/>
              <a:t>УПРАВЛЕНЧЕСКОЕ </a:t>
            </a:r>
            <a:r>
              <a:rPr sz="2400" spc="-10" dirty="0"/>
              <a:t>СОПРОВОЖДЕНИЕ</a:t>
            </a:r>
            <a:r>
              <a:rPr sz="2400" spc="-114" dirty="0"/>
              <a:t> </a:t>
            </a:r>
            <a:r>
              <a:rPr sz="2400" spc="-20" dirty="0"/>
              <a:t>ПРОЕКТА</a:t>
            </a:r>
          </a:p>
        </p:txBody>
      </p:sp>
      <p:pic>
        <p:nvPicPr>
          <p:cNvPr id="8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9872" y="3286687"/>
            <a:ext cx="1944216" cy="152048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638821"/>
            <a:ext cx="1656184" cy="15121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Инициирование проекта</a:t>
            </a:r>
            <a:endParaRPr lang="ru-RU" sz="1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27560" y="1664866"/>
            <a:ext cx="1584176" cy="15121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Планирование проекта</a:t>
            </a:r>
            <a:endParaRPr lang="ru-RU" sz="1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71900" y="1664866"/>
            <a:ext cx="1584176" cy="15121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Использование проекта</a:t>
            </a:r>
            <a:endParaRPr lang="ru-RU" sz="1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64088" y="1664866"/>
            <a:ext cx="1584176" cy="15121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Управление изменениями  проекта</a:t>
            </a:r>
            <a:endParaRPr lang="ru-RU" sz="1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92280" y="1638821"/>
            <a:ext cx="1584176" cy="15121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Контроль</a:t>
            </a:r>
          </a:p>
          <a:p>
            <a:pPr algn="ctr"/>
            <a:r>
              <a:rPr lang="ru-RU" sz="1400" b="1" dirty="0" smtClean="0"/>
              <a:t>проекта</a:t>
            </a:r>
            <a:endParaRPr lang="ru-RU" sz="1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92280" y="3286687"/>
            <a:ext cx="1584176" cy="15121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Завершение проекта</a:t>
            </a:r>
            <a:endParaRPr lang="ru-RU" sz="1400" b="1" dirty="0"/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7596336" y="2988847"/>
            <a:ext cx="576064" cy="324283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275856" y="2533283"/>
            <a:ext cx="576064" cy="324283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076056" y="2538172"/>
            <a:ext cx="576064" cy="324283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804248" y="2566402"/>
            <a:ext cx="576064" cy="324283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1675411" y="2655317"/>
            <a:ext cx="576064" cy="324283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3970784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692302" y="321005"/>
            <a:ext cx="7763509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/>
              <a:t>СПОСОБЫ</a:t>
            </a:r>
            <a:r>
              <a:rPr sz="2000" spc="-30" dirty="0"/>
              <a:t> </a:t>
            </a:r>
            <a:r>
              <a:rPr sz="2000" spc="-5" dirty="0"/>
              <a:t>ОЦЕНКИ</a:t>
            </a:r>
            <a:r>
              <a:rPr sz="2000" spc="5" dirty="0"/>
              <a:t> </a:t>
            </a:r>
            <a:r>
              <a:rPr sz="2000" spc="-10" dirty="0"/>
              <a:t>ДОСТИЖЕНИЯ</a:t>
            </a:r>
            <a:r>
              <a:rPr sz="2000" spc="100" dirty="0"/>
              <a:t> </a:t>
            </a:r>
            <a:r>
              <a:rPr sz="2000" spc="-75" dirty="0"/>
              <a:t>РЕЗУЛЬТАТОВ</a:t>
            </a:r>
            <a:r>
              <a:rPr sz="2000" spc="50" dirty="0"/>
              <a:t> </a:t>
            </a:r>
            <a:r>
              <a:rPr sz="2000" spc="-25" dirty="0"/>
              <a:t>ПРОЕКТА</a:t>
            </a:r>
            <a:endParaRPr sz="2000" dirty="0"/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24678"/>
              </p:ext>
            </p:extLst>
          </p:nvPr>
        </p:nvGraphicFramePr>
        <p:xfrm>
          <a:off x="219036" y="740663"/>
          <a:ext cx="8732519" cy="39445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0840"/>
                <a:gridCol w="2910840"/>
                <a:gridCol w="2910839"/>
              </a:tblGrid>
              <a:tr h="354075"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b="1" spc="-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ПОКАЗАТЕЛЬ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b="1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СПОСОБ</a:t>
                      </a:r>
                      <a:r>
                        <a:rPr sz="1400" b="1" spc="-4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ОЦЕНКИ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948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КРИТЕРИИ</a:t>
                      </a:r>
                      <a:endParaRPr sz="14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b="1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Вовлечѐнность</a:t>
                      </a:r>
                      <a:r>
                        <a:rPr sz="1400" b="1" spc="7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всех</a:t>
                      </a:r>
                      <a:r>
                        <a:rPr sz="1400" b="1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участников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образовательных</a:t>
                      </a:r>
                      <a:r>
                        <a:rPr sz="1400" b="1" spc="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отношений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Статистические</a:t>
                      </a:r>
                      <a:r>
                        <a:rPr sz="1400" b="1" spc="6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данные</a:t>
                      </a:r>
                      <a:endParaRPr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b="1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Вовлечѐнность</a:t>
                      </a:r>
                      <a:r>
                        <a:rPr sz="1400" b="1" spc="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Состояние</a:t>
                      </a:r>
                      <a:r>
                        <a:rPr sz="1400" b="1" spc="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эмоционального</a:t>
                      </a:r>
                      <a:r>
                        <a:rPr sz="1400" b="1" spc="5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фона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Стартовый,</a:t>
                      </a:r>
                      <a:r>
                        <a:rPr sz="1400" b="1" spc="9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промежуточный</a:t>
                      </a:r>
                      <a:r>
                        <a:rPr sz="1400" b="1" spc="9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итоговый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мониторинг</a:t>
                      </a:r>
                      <a:r>
                        <a:rPr sz="1400" b="1" spc="7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(УМК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«Школа</a:t>
                      </a:r>
                      <a:r>
                        <a:rPr sz="1400" b="1" spc="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возможностей»)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Положительная</a:t>
                      </a:r>
                      <a:r>
                        <a:rPr sz="1400" b="1" spc="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динамика</a:t>
                      </a:r>
                      <a:endParaRPr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91440" marR="2755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Потребность</a:t>
                      </a:r>
                      <a:r>
                        <a:rPr sz="1400" b="1" spc="8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дальнейшей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реализации </a:t>
                      </a: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проекта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участников,</a:t>
                      </a:r>
                      <a:r>
                        <a:rPr sz="1400" b="1" spc="8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сетевых</a:t>
                      </a:r>
                      <a:r>
                        <a:rPr sz="1400" b="1" spc="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партнеров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3295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Анкета</a:t>
                      </a:r>
                      <a:r>
                        <a:rPr sz="1400" b="1" spc="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удовлетворенности </a:t>
                      </a: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основных</a:t>
                      </a:r>
                      <a:r>
                        <a:rPr sz="1400" b="1" spc="7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социальных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потребностей</a:t>
                      </a:r>
                      <a:r>
                        <a:rPr sz="1400" b="1" spc="4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всех</a:t>
                      </a:r>
                      <a:r>
                        <a:rPr sz="1400" b="1" spc="-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участников </a:t>
                      </a:r>
                      <a:r>
                        <a:rPr sz="1400" b="1" spc="-3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образовательных</a:t>
                      </a:r>
                      <a:r>
                        <a:rPr sz="1400" b="1" spc="5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отношений</a:t>
                      </a:r>
                      <a:endParaRPr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Удовлетворѐнность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70">
                <a:tc>
                  <a:txBody>
                    <a:bodyPr/>
                    <a:lstStyle/>
                    <a:p>
                      <a:pPr marL="91440" marR="4584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Личностный</a:t>
                      </a:r>
                      <a:r>
                        <a:rPr sz="1400" b="1" spc="6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потенциал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участников</a:t>
                      </a:r>
                      <a:r>
                        <a:rPr sz="1400" b="1" spc="4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образовательных </a:t>
                      </a:r>
                      <a:r>
                        <a:rPr sz="1400" b="1" spc="-3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отношений</a:t>
                      </a:r>
                      <a:endParaRPr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870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Наблюдение,</a:t>
                      </a:r>
                      <a:r>
                        <a:rPr sz="1400" b="1" spc="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анкетирование, </a:t>
                      </a:r>
                      <a:r>
                        <a:rPr sz="1400" b="1" spc="-3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степень</a:t>
                      </a:r>
                      <a:r>
                        <a:rPr sz="1400" b="1" spc="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участия</a:t>
                      </a:r>
                      <a:r>
                        <a:rPr sz="1400" b="1" spc="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педагогических</a:t>
                      </a:r>
                      <a:r>
                        <a:rPr sz="1400" b="1" spc="6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проектах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Положительная</a:t>
                      </a:r>
                      <a:r>
                        <a:rPr sz="1400" b="1" spc="9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динамика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433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Эффективность</a:t>
                      </a:r>
                      <a:r>
                        <a:rPr sz="1400" b="1" spc="5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работы</a:t>
                      </a:r>
                      <a:r>
                        <a:rPr sz="1400" b="1" spc="7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ПОС</a:t>
                      </a:r>
                      <a:endParaRPr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Активность</a:t>
                      </a:r>
                      <a:r>
                        <a:rPr sz="1400" b="1" spc="6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членов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ПОС</a:t>
                      </a:r>
                      <a:endParaRPr sz="1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Присоединение</a:t>
                      </a:r>
                      <a:r>
                        <a:rPr sz="1400" b="1" spc="9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новых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единомышленников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0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3970784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89680" y="417763"/>
            <a:ext cx="842645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2800" b="1" dirty="0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Контуры «Дорожной карты» проекта»</a:t>
            </a:r>
            <a:endParaRPr lang="ru-RU" altLang="ru-RU" sz="2800" b="1" dirty="0">
              <a:solidFill>
                <a:srgbClr val="00B050"/>
              </a:solidFill>
              <a:latin typeface="Fedra Sans Pro Book"/>
              <a:ea typeface="Fedra Sans Pro Light"/>
              <a:cs typeface="Fedra Sans Pro Light"/>
            </a:endParaRP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31475"/>
              </p:ext>
            </p:extLst>
          </p:nvPr>
        </p:nvGraphicFramePr>
        <p:xfrm>
          <a:off x="251231" y="806450"/>
          <a:ext cx="8743950" cy="3764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4650"/>
                <a:gridCol w="2914650"/>
                <a:gridCol w="2914650"/>
              </a:tblGrid>
              <a:tr h="24938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3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300" b="1" spc="-5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этап</a:t>
                      </a:r>
                      <a:endParaRPr sz="13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3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300" b="1" spc="-5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этап</a:t>
                      </a:r>
                      <a:endParaRPr sz="13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3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300" b="1" spc="-5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этап</a:t>
                      </a:r>
                      <a:endParaRPr sz="13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63311">
                <a:tc>
                  <a:txBody>
                    <a:bodyPr/>
                    <a:lstStyle/>
                    <a:p>
                      <a:pPr marL="207010" indent="-116839" algn="just">
                        <a:lnSpc>
                          <a:spcPct val="100000"/>
                        </a:lnSpc>
                        <a:spcBef>
                          <a:spcPts val="315"/>
                        </a:spcBef>
                        <a:buSzPct val="91666"/>
                        <a:buAutoNum type="arabicPeriod"/>
                        <a:tabLst>
                          <a:tab pos="207645" algn="l"/>
                        </a:tabLst>
                      </a:pP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Обучение</a:t>
                      </a:r>
                      <a:r>
                        <a:rPr sz="1200" b="1" spc="-5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управленческой</a:t>
                      </a:r>
                      <a:r>
                        <a:rPr sz="1200" b="1" spc="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команды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0805" marR="496570" algn="just">
                        <a:lnSpc>
                          <a:spcPct val="100000"/>
                        </a:lnSpc>
                        <a:buSzPct val="91666"/>
                        <a:buAutoNum type="arabicPeriod"/>
                        <a:tabLst>
                          <a:tab pos="241300" algn="l"/>
                        </a:tabLst>
                      </a:pP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Исследование</a:t>
                      </a:r>
                      <a:r>
                        <a:rPr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образовательной </a:t>
                      </a:r>
                      <a:r>
                        <a:rPr sz="1200" b="1" spc="-28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среды</a:t>
                      </a:r>
                      <a:r>
                        <a:rPr sz="1200" b="1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ДОУ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0805" marR="31115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1666"/>
                        <a:buAutoNum type="arabicPeriod"/>
                        <a:tabLst>
                          <a:tab pos="241300" algn="l"/>
                        </a:tabLst>
                      </a:pPr>
                      <a:r>
                        <a:rPr lang="ru-RU" sz="1200" b="1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Разработка 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нормативно-правовой </a:t>
                      </a:r>
                      <a:r>
                        <a:rPr sz="1200" b="1" spc="-28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базы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0805" marR="210820" algn="just">
                        <a:lnSpc>
                          <a:spcPct val="100000"/>
                        </a:lnSpc>
                        <a:buSzPct val="91666"/>
                        <a:buAutoNum type="arabicPeriod"/>
                        <a:tabLst>
                          <a:tab pos="20764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Анализ ООП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и АООП </a:t>
                      </a:r>
                      <a:r>
                        <a:rPr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ДО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 Программы </a:t>
                      </a:r>
                      <a:r>
                        <a:rPr sz="1200" b="1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развития </a:t>
                      </a:r>
                      <a:r>
                        <a:rPr sz="1200" b="1" spc="-2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МБДОУ</a:t>
                      </a:r>
                      <a:r>
                        <a:rPr lang="ru-RU" sz="1200" b="1" spc="-2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д/с 10 «Белочка»</a:t>
                      </a:r>
                    </a:p>
                    <a:p>
                      <a:pPr marL="90805" marR="210820" algn="just">
                        <a:lnSpc>
                          <a:spcPct val="100000"/>
                        </a:lnSpc>
                        <a:buSzPct val="91666"/>
                        <a:buNone/>
                        <a:tabLst>
                          <a:tab pos="207645" algn="l"/>
                        </a:tabLst>
                      </a:pPr>
                      <a:r>
                        <a:rPr sz="1200" b="1" spc="-2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-2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5.  </a:t>
                      </a:r>
                      <a:r>
                        <a:rPr sz="1200" b="1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Разработка</a:t>
                      </a:r>
                      <a:r>
                        <a:rPr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проекта</a:t>
                      </a:r>
                      <a:r>
                        <a:rPr sz="1200" b="1" spc="-4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«ЛРОС ДОО как ресурс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ранней профориентации детей  старшего дошкольного возраста»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«Детский город профессий»</a:t>
                      </a:r>
                    </a:p>
                    <a:p>
                      <a:pPr marL="90805" marR="74803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1666"/>
                        <a:buAutoNum type="arabicPeriod" startAt="6"/>
                        <a:tabLst>
                          <a:tab pos="241300" algn="l"/>
                        </a:tabLst>
                      </a:pP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Повышение</a:t>
                      </a:r>
                      <a:r>
                        <a:rPr sz="1200" b="1" spc="-4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квалификации </a:t>
                      </a:r>
                      <a:r>
                        <a:rPr sz="1200" b="1" spc="-29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педагогов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0805" marR="368300" algn="just">
                        <a:lnSpc>
                          <a:spcPct val="100000"/>
                        </a:lnSpc>
                        <a:buSzPct val="91666"/>
                        <a:buAutoNum type="arabicPeriod" startAt="6"/>
                        <a:tabLst>
                          <a:tab pos="207645" algn="l"/>
                        </a:tabLst>
                      </a:pP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Определение 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содержания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форм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использования 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технологии </a:t>
                      </a:r>
                      <a:r>
                        <a:rPr sz="1200" b="1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ПОС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200" b="1" spc="-28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ранней профориентации детей  старшего дошкольного возраста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 indent="-161925" algn="just">
                        <a:lnSpc>
                          <a:spcPct val="100000"/>
                        </a:lnSpc>
                        <a:spcBef>
                          <a:spcPts val="315"/>
                        </a:spcBef>
                        <a:buAutoNum type="arabicPeriod"/>
                        <a:tabLst>
                          <a:tab pos="254000" algn="l"/>
                        </a:tabLst>
                      </a:pPr>
                      <a:r>
                        <a:rPr sz="1200" b="1" spc="-1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Практическая</a:t>
                      </a:r>
                      <a:r>
                        <a:rPr sz="1200" b="1" spc="3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реализация</a:t>
                      </a:r>
                      <a:r>
                        <a:rPr lang="ru-RU" sz="1200" b="0" spc="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проекта</a:t>
                      </a:r>
                      <a:r>
                        <a:rPr lang="ru-RU" sz="1200" b="1" spc="20" baseline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(внедрение</a:t>
                      </a:r>
                      <a:r>
                        <a:rPr sz="1200" b="1" spc="4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технологии </a:t>
                      </a:r>
                      <a:r>
                        <a:rPr sz="1200" b="1" spc="-3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ПОС,</a:t>
                      </a:r>
                      <a:r>
                        <a:rPr sz="1200" b="1" spc="-4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внесение</a:t>
                      </a:r>
                      <a:r>
                        <a:rPr sz="1200" b="1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изменений</a:t>
                      </a:r>
                      <a:r>
                        <a:rPr sz="1200" b="1" spc="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во 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все</a:t>
                      </a:r>
                      <a:r>
                        <a:rPr sz="1200" b="1" spc="-4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компоненты</a:t>
                      </a:r>
                      <a:r>
                        <a:rPr sz="1200" b="1" spc="6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ЛРОС)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4635" marR="439420" indent="-254635" algn="just">
                        <a:lnSpc>
                          <a:spcPct val="100000"/>
                        </a:lnSpc>
                        <a:buAutoNum type="arabicPeriod" startAt="2"/>
                        <a:tabLst>
                          <a:tab pos="254635" algn="l"/>
                        </a:tabLst>
                      </a:pPr>
                      <a:r>
                        <a:rPr sz="12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Промежуточный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мониторинг, </a:t>
                      </a:r>
                      <a:r>
                        <a:rPr sz="1200" b="1" spc="-3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возможная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корректировка 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проекта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132715" algn="just">
                        <a:lnSpc>
                          <a:spcPct val="100000"/>
                        </a:lnSpc>
                        <a:spcBef>
                          <a:spcPts val="315"/>
                        </a:spcBef>
                        <a:buAutoNum type="arabicPeriod"/>
                        <a:tabLst>
                          <a:tab pos="255270" algn="l"/>
                        </a:tabLst>
                      </a:pPr>
                      <a:r>
                        <a:rPr sz="12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Мониторинг</a:t>
                      </a:r>
                      <a:r>
                        <a:rPr sz="1200" b="1" spc="6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экспертная</a:t>
                      </a:r>
                      <a:r>
                        <a:rPr sz="1200" b="1" spc="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оценка </a:t>
                      </a:r>
                      <a:r>
                        <a:rPr sz="1200" b="1" spc="-3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реализации</a:t>
                      </a:r>
                      <a:r>
                        <a:rPr sz="1200" b="1" spc="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проекта</a:t>
                      </a:r>
                      <a:r>
                        <a:rPr sz="1200" b="1" spc="5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(определение 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эффективности</a:t>
                      </a:r>
                      <a:r>
                        <a:rPr sz="1200" b="1" spc="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использования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3345" algn="just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ПОС</a:t>
                      </a:r>
                      <a:r>
                        <a:rPr sz="1200" b="1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для развития</a:t>
                      </a:r>
                      <a:r>
                        <a:rPr sz="1200" b="1" spc="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ЛРОС)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55270" indent="-161925" algn="just">
                        <a:lnSpc>
                          <a:spcPct val="100000"/>
                        </a:lnSpc>
                        <a:buAutoNum type="arabicPeriod" startAt="2"/>
                        <a:tabLst>
                          <a:tab pos="255270" algn="l"/>
                        </a:tabLst>
                      </a:pPr>
                      <a:r>
                        <a:rPr sz="1200" b="1" spc="-15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Транслирование</a:t>
                      </a:r>
                      <a:r>
                        <a:rPr sz="1200" b="1" spc="3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err="1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опыта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3345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3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дальнейших стратегических целей ОО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3345" algn="just">
                        <a:lnSpc>
                          <a:spcPct val="100000"/>
                        </a:lnSpc>
                      </a:pPr>
                      <a:endParaRPr sz="13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user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04" y="3006973"/>
            <a:ext cx="2705399" cy="1630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3970784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89680" y="417763"/>
            <a:ext cx="842645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2800" b="1" dirty="0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Список значимых продуктов проекта</a:t>
            </a:r>
            <a:endParaRPr lang="ru-RU" altLang="ru-RU" sz="2800" b="1" dirty="0">
              <a:solidFill>
                <a:srgbClr val="00B050"/>
              </a:solidFill>
              <a:latin typeface="Fedra Sans Pro Book"/>
              <a:ea typeface="Fedra Sans Pro Light"/>
              <a:cs typeface="Fedra Sans Pro Ligh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990749"/>
            <a:ext cx="1584176" cy="13681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Пакет </a:t>
            </a:r>
            <a:r>
              <a:rPr lang="ru-RU" sz="14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нормативной </a:t>
            </a:r>
            <a:r>
              <a:rPr lang="ru-RU"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документации по реализации проекта</a:t>
            </a:r>
            <a:endParaRPr lang="ru-RU" sz="1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3728" y="990749"/>
            <a:ext cx="1944216" cy="13681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Диагностический инструментарий по отслеживанию динамики развития по ранней профориентации</a:t>
            </a:r>
            <a:endParaRPr lang="ru-RU" sz="1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5976" y="990749"/>
            <a:ext cx="1800200" cy="13681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Методические  рекомендации </a:t>
            </a:r>
            <a:r>
              <a:rPr lang="ru-RU" sz="1400" spc="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по  </a:t>
            </a:r>
            <a:r>
              <a:rPr lang="ru-RU" sz="14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проведению форм взаимодействия с воспитанниками</a:t>
            </a:r>
            <a:endParaRPr lang="ru-RU" sz="1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990749"/>
            <a:ext cx="2376264" cy="15121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sz="14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«Педагогический портфель» авторские методические материалы занятий и мероприятий   по ранней профориентации дошкольников</a:t>
            </a:r>
            <a:endParaRPr lang="ru-RU" sz="1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2718941"/>
            <a:ext cx="2232248" cy="14401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Продукты реализации детско-взрослых проектов: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 детском городе профессий», «Академия профессий», «В мире современных профессий»</a:t>
            </a:r>
            <a:endParaRPr lang="ru-RU" sz="1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55876" y="2718941"/>
            <a:ext cx="1800200" cy="13681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Авторские игры и оборудование: лэпбуки, кейсы, мини-музеи, мини-книги профессий</a:t>
            </a:r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6136" y="2735549"/>
            <a:ext cx="1908212" cy="13681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171" lvl="0" algn="ctr" defTabSz="913303">
              <a:lnSpc>
                <a:spcPts val="1224"/>
              </a:lnSpc>
              <a:spcBef>
                <a:spcPts val="265"/>
              </a:spcBef>
              <a:defRPr/>
            </a:pPr>
            <a:r>
              <a:rPr lang="ru-RU"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Обновлённые социально-коммуникативные центры</a:t>
            </a:r>
          </a:p>
        </p:txBody>
      </p:sp>
    </p:spTree>
    <p:extLst>
      <p:ext uri="{BB962C8B-B14F-4D97-AF65-F5344CB8AC3E}">
        <p14:creationId xmlns:p14="http://schemas.microsoft.com/office/powerpoint/2010/main" val="37225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717537"/>
            <a:ext cx="3925670" cy="153888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«У человека, который рано принял «ключевые для жизни решения по выбору профессии» больше шансов на успех»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                              </a:t>
            </a:r>
            <a:r>
              <a:rPr lang="ru-RU" sz="2000" b="1" dirty="0">
                <a:solidFill>
                  <a:srgbClr val="002060"/>
                </a:solidFill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</a:rPr>
              <a:t>. В. Путин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217603"/>
            <a:ext cx="3207792" cy="2209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414685"/>
            <a:ext cx="216024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Актуальность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67544" y="2718941"/>
            <a:ext cx="4824536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Проект является основой для разработки Программы развития и новой редакции ООП и АООП.</a:t>
            </a: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</a:rPr>
              <a:t>Реализация данного проекта является приоритетным направлением деятельности ОО на 2021-2024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г.г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Users\User\Desktop\КУРСЫ\IMG_56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6586"/>
            <a:ext cx="9144000" cy="449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3970784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18741"/>
            <a:ext cx="4078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C743D"/>
                </a:solidFill>
              </a:rPr>
              <a:t>Контактная информация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66813"/>
            <a:ext cx="6408712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д/с 10 «Белочка»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Гришаева Ирина Геннадьевна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Нижегородская область, город Кулебаки, ул. Адм. Макарова, д.6а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8(83176) 5-14-34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aleft.volkova@yandex.ru</a:t>
            </a:r>
            <a:endParaRPr lang="en-US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</a:rPr>
              <a:t>Официальный сайт: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</a:rPr>
              <a:t> https://ds-10-belochka.nubex.ru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1025" name="Picture 1" descr="C:\Documents and Settings\Admin\Рабочий стол\dou--176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396586"/>
            <a:ext cx="2092963" cy="208424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432181"/>
            <a:ext cx="2264239" cy="1509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Мои документы\АЛЬБИНА\КАРТИНКИ\фото ДОУ\фото МБДОУ дс 10 Белочка\DSC044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432181"/>
            <a:ext cx="2071702" cy="155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Мои документы\АЛЬБИНА\КАРТИНКИ\фото РППС\SDC13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3360743"/>
            <a:ext cx="2038146" cy="152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5" name="AutoShape 7" descr="https://r1.nubex.ru/s4767-bfe/e751fce540_fit-in~1280x800~filters:no_upscale()__f4123_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9020" y="2432049"/>
            <a:ext cx="1854980" cy="247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77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58775" y="597136"/>
            <a:ext cx="842645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Fedra Sans Pro Light"/>
                <a:cs typeface="Times New Roman" panose="02020603050405020304" pitchFamily="18" charset="0"/>
              </a:rPr>
              <a:t>МЕСТО ПРОЕКТА В РАБОТЕ ОО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93307"/>
              </p:ext>
            </p:extLst>
          </p:nvPr>
        </p:nvGraphicFramePr>
        <p:xfrm>
          <a:off x="409633" y="1062757"/>
          <a:ext cx="8324734" cy="3519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2367">
                  <a:extLst>
                    <a:ext uri="{9D8B030D-6E8A-4147-A177-3AD203B41FA5}">
                      <a16:colId xmlns="" xmlns:a16="http://schemas.microsoft.com/office/drawing/2014/main" val="3484073677"/>
                    </a:ext>
                  </a:extLst>
                </a:gridCol>
                <a:gridCol w="4162367">
                  <a:extLst>
                    <a:ext uri="{9D8B030D-6E8A-4147-A177-3AD203B41FA5}">
                      <a16:colId xmlns="" xmlns:a16="http://schemas.microsoft.com/office/drawing/2014/main" val="2098925695"/>
                    </a:ext>
                  </a:extLst>
                </a:gridCol>
              </a:tblGrid>
              <a:tr h="1995011">
                <a:tc>
                  <a:txBody>
                    <a:bodyPr/>
                    <a:lstStyle/>
                    <a:p>
                      <a:pPr marL="203200" marR="0" lvl="0" indent="-203200" algn="just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69200"/>
                        </a:buClr>
                        <a:buSzPct val="100000"/>
                        <a:buFont typeface="STIXGeneral-Regular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Fedra Sans Pro Light"/>
                          <a:cs typeface="Times New Roman" panose="02020603050405020304" pitchFamily="18" charset="0"/>
                          <a:sym typeface="Calibri" pitchFamily="34" charset="0"/>
                        </a:rPr>
                        <a:t>Программа развития - создание ЛРОС в ДОО</a:t>
                      </a:r>
                    </a:p>
                    <a:p>
                      <a:pPr marL="203200" marR="0" lvl="0" indent="-203200" algn="just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69200"/>
                        </a:buClr>
                        <a:buSzPct val="100000"/>
                        <a:buFont typeface="STIXGeneral-Regular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Fedra Sans Pro Light"/>
                          <a:cs typeface="Times New Roman" panose="02020603050405020304" pitchFamily="18" charset="0"/>
                          <a:sym typeface="Calibri" pitchFamily="34" charset="0"/>
                        </a:rPr>
                        <a:t>как условия позитивной  ранней</a:t>
                      </a:r>
                    </a:p>
                    <a:p>
                      <a:pPr marL="203200" marR="0" lvl="0" indent="-203200" algn="just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69200"/>
                        </a:buClr>
                        <a:buSzPct val="100000"/>
                        <a:buFont typeface="STIXGeneral-Regular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Fedra Sans Pro Light"/>
                          <a:cs typeface="Times New Roman" panose="02020603050405020304" pitchFamily="18" charset="0"/>
                          <a:sym typeface="Calibri" pitchFamily="34" charset="0"/>
                        </a:rPr>
                        <a:t>профориентации старших  дошкольников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03200" marR="0" lvl="0" indent="-203200" algn="just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69200"/>
                        </a:buClr>
                        <a:buSzPct val="100000"/>
                        <a:buFont typeface="STIXGeneral-Regular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Fedra Sans Pro Light"/>
                          <a:cs typeface="Times New Roman" panose="02020603050405020304" pitchFamily="18" charset="0"/>
                          <a:sym typeface="Calibri" pitchFamily="34" charset="0"/>
                        </a:rPr>
                        <a:t>Внесение изменений в основную</a:t>
                      </a:r>
                    </a:p>
                    <a:p>
                      <a:pPr marL="203200" marR="0" lvl="0" indent="-203200" algn="just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69200"/>
                        </a:buClr>
                        <a:buSzPct val="100000"/>
                        <a:buFont typeface="STIXGeneral-Regular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Fedra Sans Pro Light"/>
                          <a:cs typeface="Times New Roman" panose="02020603050405020304" pitchFamily="18" charset="0"/>
                          <a:sym typeface="Calibri" pitchFamily="34" charset="0"/>
                        </a:rPr>
                        <a:t>образовательную программу дошкольного</a:t>
                      </a:r>
                    </a:p>
                    <a:p>
                      <a:pPr marL="203200" marR="0" lvl="0" indent="-203200" algn="just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69200"/>
                        </a:buClr>
                        <a:buSzPct val="100000"/>
                        <a:buFont typeface="STIXGeneral-Regular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Fedra Sans Pro Light"/>
                          <a:cs typeface="Times New Roman" panose="02020603050405020304" pitchFamily="18" charset="0"/>
                          <a:sym typeface="Calibri" pitchFamily="34" charset="0"/>
                        </a:rPr>
                        <a:t>образования в образовательной области</a:t>
                      </a:r>
                    </a:p>
                    <a:p>
                      <a:pPr marL="203200" marR="0" lvl="0" indent="-203200" algn="just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69200"/>
                        </a:buClr>
                        <a:buSzPct val="100000"/>
                        <a:buFont typeface="STIXGeneral-Regular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Fedra Sans Pro Light"/>
                          <a:cs typeface="Times New Roman" panose="02020603050405020304" pitchFamily="18" charset="0"/>
                          <a:sym typeface="Calibri" pitchFamily="34" charset="0"/>
                        </a:rPr>
                        <a:t>«социально-коммуникативное  развитие»</a:t>
                      </a:r>
                    </a:p>
                    <a:p>
                      <a:pPr marL="203200" marR="0" lvl="0" indent="-203200" algn="just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69200"/>
                        </a:buClr>
                        <a:buSzPct val="100000"/>
                        <a:buFont typeface="STIXGeneral-Regular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Fedra Sans Pro Light"/>
                          <a:cs typeface="Times New Roman" panose="02020603050405020304" pitchFamily="18" charset="0"/>
                          <a:sym typeface="Calibri" pitchFamily="34" charset="0"/>
                        </a:rPr>
                        <a:t>(воспитанники 5-7 лет)</a:t>
                      </a:r>
                    </a:p>
                    <a:p>
                      <a:pPr marL="203200" marR="0" lvl="0" indent="-203200" algn="just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69200"/>
                        </a:buClr>
                        <a:buSzPct val="100000"/>
                        <a:buFont typeface="STIXGeneral-Regular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Fedra Sans Pro Light"/>
                          <a:cs typeface="Times New Roman" panose="02020603050405020304" pitchFamily="18" charset="0"/>
                          <a:sym typeface="Calibri" pitchFamily="34" charset="0"/>
                        </a:rPr>
                        <a:t> Реализация технологии с использованием УМК  «Социально-эмоциональное развитие дошкольников»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75615638"/>
                  </a:ext>
                </a:extLst>
              </a:tr>
              <a:tr h="1524277">
                <a:tc gridSpan="2">
                  <a:txBody>
                    <a:bodyPr/>
                    <a:lstStyle/>
                    <a:p>
                      <a:pPr marL="203200" marR="0" lvl="0" indent="-203200" algn="just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69200"/>
                        </a:buClr>
                        <a:buSzPct val="100000"/>
                        <a:buFont typeface="STIXGeneral-Regular"/>
                        <a:buNone/>
                        <a:tabLst/>
                        <a:defRPr/>
                      </a:pPr>
                      <a:endParaRPr kumimoji="0" lang="ru-RU" alt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642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Fedra Sans Pro Light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  <a:p>
                      <a:pPr marL="203200" marR="0" lvl="0" indent="-203200" algn="just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69200"/>
                        </a:buClr>
                        <a:buSzPct val="100000"/>
                        <a:buFont typeface="STIXGeneral-Regular"/>
                        <a:buNone/>
                        <a:tabLst/>
                        <a:defRPr/>
                      </a:pPr>
                      <a:endParaRPr kumimoji="0" lang="ru-RU" alt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642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Fedra Sans Pro Light"/>
                        <a:cs typeface="Times New Roman" panose="02020603050405020304" pitchFamily="18" charset="0"/>
                        <a:sym typeface="Calibri" pitchFamily="34" charset="0"/>
                      </a:endParaRPr>
                    </a:p>
                    <a:p>
                      <a:pPr marL="203200" marR="0" lvl="0" indent="-20320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69200"/>
                        </a:buClr>
                        <a:buSzPct val="100000"/>
                        <a:buFont typeface="STIXGeneral-Regular"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2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Fedra Sans Pro Light"/>
                          <a:cs typeface="Times New Roman" panose="02020603050405020304" pitchFamily="18" charset="0"/>
                          <a:sym typeface="Calibri" pitchFamily="34" charset="0"/>
                        </a:rPr>
                        <a:t>Создание модели личностно- развивающей	 образовательной среды как средства позитивной ранней профориентации детей старшего  дошкольного возраста </a:t>
                      </a:r>
                    </a:p>
                    <a:p>
                      <a:endParaRPr lang="ru-RU" dirty="0">
                        <a:solidFill>
                          <a:srgbClr val="00642D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2204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2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3970784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008" y="360347"/>
            <a:ext cx="89289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spc="-5" dirty="0">
                <a:solidFill>
                  <a:srgbClr val="00B050"/>
                </a:solidFill>
              </a:rPr>
              <a:t>КРАТКАЯ СПРАВКА О МБДОУ </a:t>
            </a:r>
            <a:r>
              <a:rPr lang="ru-RU" sz="3000" b="1" spc="-5" dirty="0" smtClean="0">
                <a:solidFill>
                  <a:srgbClr val="00B050"/>
                </a:solidFill>
              </a:rPr>
              <a:t>д/с 10 «Белочка»</a:t>
            </a:r>
            <a:endParaRPr lang="ru-RU" sz="30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88975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Местоположение:</a:t>
            </a:r>
            <a:r>
              <a:rPr lang="ru-RU" b="1" spc="-2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lang="ru-RU" spc="-20" dirty="0" smtClean="0">
                <a:latin typeface="Times New Roman"/>
                <a:cs typeface="Times New Roman"/>
              </a:rPr>
              <a:t> 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ru-RU" spc="-20" dirty="0" smtClean="0">
                <a:latin typeface="Times New Roman"/>
                <a:cs typeface="Times New Roman"/>
              </a:rPr>
              <a:t> Нижегородская область, город Кулебаки, год постройки - 1969</a:t>
            </a:r>
            <a:endParaRPr lang="ru-RU" spc="-20" dirty="0">
              <a:latin typeface="Times New Roman"/>
              <a:cs typeface="Times New Roman"/>
            </a:endParaRPr>
          </a:p>
        </p:txBody>
      </p:sp>
      <p:pic>
        <p:nvPicPr>
          <p:cNvPr id="11" name="Picture 1" descr="C:\Documents and Settings\Admin\Рабочий стол\dou--176_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8496" y="469889"/>
            <a:ext cx="1011719" cy="1007504"/>
          </a:xfrm>
          <a:prstGeom prst="rect">
            <a:avLst/>
          </a:prstGeom>
          <a:noFill/>
        </p:spPr>
      </p:pic>
      <p:sp>
        <p:nvSpPr>
          <p:cNvPr id="13" name="object 3"/>
          <p:cNvSpPr txBox="1"/>
          <p:nvPr/>
        </p:nvSpPr>
        <p:spPr>
          <a:xfrm>
            <a:off x="142844" y="1074727"/>
            <a:ext cx="8501121" cy="289487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5" defTabSz="913303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lang="ru-RU" sz="1798" b="1" spc="-20" dirty="0">
                <a:solidFill>
                  <a:srgbClr val="00642D"/>
                </a:solidFill>
                <a:uFill>
                  <a:solidFill>
                    <a:srgbClr val="008D3E"/>
                  </a:solidFill>
                </a:uFill>
                <a:latin typeface="Times New Roman"/>
                <a:cs typeface="Times New Roman"/>
              </a:rPr>
              <a:t>Ближайшее окружение</a:t>
            </a:r>
            <a:r>
              <a:rPr sz="1798" b="1" spc="-20" dirty="0">
                <a:solidFill>
                  <a:srgbClr val="00642D"/>
                </a:solidFill>
                <a:uFill>
                  <a:solidFill>
                    <a:srgbClr val="008D3E"/>
                  </a:solidFill>
                </a:uFill>
                <a:latin typeface="Times New Roman"/>
                <a:cs typeface="Times New Roman"/>
              </a:rPr>
              <a:t>:</a:t>
            </a:r>
            <a:r>
              <a:rPr lang="ru-RU" sz="1798" b="1" spc="-20" dirty="0">
                <a:solidFill>
                  <a:srgbClr val="00642D"/>
                </a:solidFill>
                <a:latin typeface="Times New Roman"/>
                <a:cs typeface="Times New Roman"/>
              </a:rPr>
              <a:t> </a:t>
            </a:r>
            <a:r>
              <a:rPr lang="ru-RU" sz="1600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 МБОУ СОШ № 9, Кулебакский металлургический колледж</a:t>
            </a:r>
            <a:endParaRPr lang="ru-RU" sz="1600" spc="-1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0"/>
          <p:cNvSpPr txBox="1"/>
          <p:nvPr/>
        </p:nvSpPr>
        <p:spPr>
          <a:xfrm>
            <a:off x="142844" y="1360479"/>
            <a:ext cx="8715436" cy="525769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5" algn="just" defTabSz="913303" eaLnBrk="1" fontAlgn="auto" hangingPunct="1">
              <a:lnSpc>
                <a:spcPts val="2048"/>
              </a:lnSpc>
              <a:spcBef>
                <a:spcPts val="100"/>
              </a:spcBef>
              <a:spcAft>
                <a:spcPts val="0"/>
              </a:spcAft>
            </a:pPr>
            <a:r>
              <a:rPr lang="ru-RU" sz="1798" b="1" spc="-10" dirty="0" smtClean="0">
                <a:solidFill>
                  <a:srgbClr val="00642D"/>
                </a:solidFill>
                <a:uFill>
                  <a:solidFill>
                    <a:srgbClr val="008D3E"/>
                  </a:solidFill>
                </a:uFill>
                <a:latin typeface="Times New Roman"/>
                <a:cs typeface="Times New Roman"/>
              </a:rPr>
              <a:t>Численность</a:t>
            </a:r>
            <a:r>
              <a:rPr sz="1798" b="1" spc="-10" dirty="0" smtClean="0">
                <a:solidFill>
                  <a:srgbClr val="00642D"/>
                </a:solidFill>
                <a:uFill>
                  <a:solidFill>
                    <a:srgbClr val="008D3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98" b="1" spc="-15" dirty="0">
                <a:solidFill>
                  <a:srgbClr val="00642D"/>
                </a:solidFill>
                <a:uFill>
                  <a:solidFill>
                    <a:srgbClr val="008D3E"/>
                  </a:solidFill>
                </a:uFill>
                <a:latin typeface="Times New Roman"/>
                <a:cs typeface="Times New Roman"/>
              </a:rPr>
              <a:t>обучающихся:</a:t>
            </a:r>
            <a:r>
              <a:rPr lang="ru-RU" sz="1798" b="1" spc="-15" dirty="0">
                <a:solidFill>
                  <a:srgbClr val="00642D"/>
                </a:solidFill>
                <a:uFill>
                  <a:solidFill>
                    <a:srgbClr val="008D3E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6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158</a:t>
            </a:r>
            <a:r>
              <a:rPr sz="1600" spc="7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prstClr val="black"/>
                </a:solidFill>
                <a:latin typeface="Times New Roman"/>
                <a:cs typeface="Times New Roman"/>
              </a:rPr>
              <a:t>воспитанников</a:t>
            </a:r>
            <a:r>
              <a:rPr lang="ru-RU" sz="16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(7</a:t>
            </a:r>
            <a:r>
              <a:rPr sz="16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Times New Roman"/>
                <a:cs typeface="Times New Roman"/>
              </a:rPr>
              <a:t>групп</a:t>
            </a:r>
            <a:r>
              <a:rPr lang="ru-RU" sz="1600" spc="-10" dirty="0">
                <a:solidFill>
                  <a:prstClr val="black"/>
                </a:solidFill>
                <a:latin typeface="Times New Roman"/>
                <a:cs typeface="Times New Roman"/>
              </a:rPr>
              <a:t> общеразвивающей </a:t>
            </a:r>
            <a:r>
              <a:rPr lang="ru-RU" sz="1600" spc="-1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нап-ти</a:t>
            </a:r>
            <a:r>
              <a:rPr lang="ru-RU" sz="16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, 3 группы компенсирующей  направленности  для детей с нарушением зрения и речи  )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142844" y="1860545"/>
            <a:ext cx="8786874" cy="782249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5" algn="just" defTabSz="913303" eaLnBrk="1" fontAlgn="auto" hangingPunct="1">
              <a:lnSpc>
                <a:spcPts val="2048"/>
              </a:lnSpc>
              <a:spcBef>
                <a:spcPts val="100"/>
              </a:spcBef>
              <a:spcAft>
                <a:spcPts val="0"/>
              </a:spcAft>
            </a:pPr>
            <a:r>
              <a:rPr sz="1798" spc="-449" dirty="0">
                <a:solidFill>
                  <a:srgbClr val="008D3E"/>
                </a:solidFill>
                <a:uFill>
                  <a:solidFill>
                    <a:srgbClr val="008D3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98" b="1" spc="-15" dirty="0">
                <a:solidFill>
                  <a:srgbClr val="00642D"/>
                </a:solidFill>
                <a:uFill>
                  <a:solidFill>
                    <a:srgbClr val="008D3E"/>
                  </a:solidFill>
                </a:uFill>
                <a:latin typeface="Times New Roman"/>
                <a:cs typeface="Times New Roman"/>
              </a:rPr>
              <a:t>Педагогический</a:t>
            </a:r>
            <a:r>
              <a:rPr sz="1798" b="1" spc="45" dirty="0">
                <a:solidFill>
                  <a:srgbClr val="00642D"/>
                </a:solidFill>
                <a:uFill>
                  <a:solidFill>
                    <a:srgbClr val="008D3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98" b="1" spc="-15" dirty="0">
                <a:solidFill>
                  <a:srgbClr val="00642D"/>
                </a:solidFill>
                <a:uFill>
                  <a:solidFill>
                    <a:srgbClr val="008D3E"/>
                  </a:solidFill>
                </a:uFill>
                <a:latin typeface="Times New Roman"/>
                <a:cs typeface="Times New Roman"/>
              </a:rPr>
              <a:t>коллектив:</a:t>
            </a:r>
            <a:r>
              <a:rPr lang="ru-RU" sz="1798" b="1" spc="-15" dirty="0">
                <a:solidFill>
                  <a:srgbClr val="00642D"/>
                </a:solidFill>
                <a:uFill>
                  <a:solidFill>
                    <a:srgbClr val="008D3E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6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21 </a:t>
            </a:r>
            <a:r>
              <a:rPr sz="16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человек</a:t>
            </a:r>
            <a:r>
              <a:rPr sz="1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–</a:t>
            </a:r>
            <a:r>
              <a:rPr sz="1600" spc="2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spc="-10" dirty="0">
                <a:solidFill>
                  <a:prstClr val="black"/>
                </a:solidFill>
                <a:latin typeface="Times New Roman"/>
                <a:cs typeface="Times New Roman"/>
              </a:rPr>
              <a:t>в</a:t>
            </a:r>
            <a:r>
              <a:rPr sz="16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ысококвалифицированны</a:t>
            </a:r>
            <a:r>
              <a:rPr lang="ru-RU" sz="16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е педагоги </a:t>
            </a:r>
            <a:r>
              <a:rPr sz="1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24</a:t>
            </a:r>
            <a:r>
              <a:rPr sz="1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solidFill>
                  <a:prstClr val="black"/>
                </a:solidFill>
                <a:latin typeface="Times New Roman"/>
                <a:cs typeface="Times New Roman"/>
              </a:rPr>
              <a:t>%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- высшая квалификационная</a:t>
            </a:r>
            <a:r>
              <a:rPr sz="160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Times New Roman"/>
                <a:cs typeface="Times New Roman"/>
              </a:rPr>
              <a:t>категория,</a:t>
            </a:r>
            <a:r>
              <a:rPr lang="ru-RU" sz="16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spc="10" dirty="0" smtClean="0">
                <a:solidFill>
                  <a:prstClr val="black"/>
                </a:solidFill>
                <a:latin typeface="Times New Roman"/>
                <a:cs typeface="Times New Roman"/>
              </a:rPr>
              <a:t>33</a:t>
            </a:r>
            <a:r>
              <a:rPr sz="1600" spc="10" dirty="0" smtClean="0">
                <a:solidFill>
                  <a:prstClr val="black"/>
                </a:solidFill>
                <a:latin typeface="Times New Roman"/>
                <a:cs typeface="Times New Roman"/>
              </a:rPr>
              <a:t>% </a:t>
            </a:r>
            <a:r>
              <a:rPr sz="1600" dirty="0">
                <a:solidFill>
                  <a:prstClr val="black"/>
                </a:solidFill>
                <a:latin typeface="Times New Roman"/>
                <a:cs typeface="Times New Roman"/>
              </a:rPr>
              <a:t>- первая квалификационная</a:t>
            </a:r>
            <a:r>
              <a:rPr sz="1600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категория)</a:t>
            </a:r>
            <a:r>
              <a:rPr lang="ru-RU" sz="16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, много молодых и инициативных педагогов.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3"/>
          <p:cNvSpPr txBox="1"/>
          <p:nvPr/>
        </p:nvSpPr>
        <p:spPr>
          <a:xfrm>
            <a:off x="142844" y="2574925"/>
            <a:ext cx="9144000" cy="535708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5" defTabSz="913303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1798" u="heavy" spc="-454" dirty="0">
                <a:solidFill>
                  <a:srgbClr val="008D3E"/>
                </a:solidFill>
                <a:uFill>
                  <a:solidFill>
                    <a:srgbClr val="008D3E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798" b="1" spc="-20" dirty="0" smtClean="0">
                <a:solidFill>
                  <a:srgbClr val="00642D"/>
                </a:solidFill>
                <a:uFill>
                  <a:solidFill>
                    <a:srgbClr val="008D3E"/>
                  </a:solidFill>
                </a:uFill>
                <a:latin typeface="Times New Roman"/>
                <a:cs typeface="Times New Roman"/>
              </a:rPr>
              <a:t>Специалисты</a:t>
            </a:r>
            <a:r>
              <a:rPr sz="1798" b="1" spc="-20" dirty="0" smtClean="0">
                <a:solidFill>
                  <a:srgbClr val="00642D"/>
                </a:solidFill>
                <a:uFill>
                  <a:solidFill>
                    <a:srgbClr val="008D3E"/>
                  </a:solidFill>
                </a:uFill>
                <a:latin typeface="Times New Roman"/>
                <a:cs typeface="Times New Roman"/>
              </a:rPr>
              <a:t>:</a:t>
            </a:r>
            <a:r>
              <a:rPr lang="ru-RU" sz="1798" b="1" spc="-20" dirty="0" smtClean="0">
                <a:solidFill>
                  <a:srgbClr val="008D3E"/>
                </a:solidFill>
                <a:uFill>
                  <a:solidFill>
                    <a:srgbClr val="008D3E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6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 педагог-психолог, музыкальные руководители, учителя-логопеды, учитель-дефектолог</a:t>
            </a:r>
            <a:endParaRPr lang="ru-RU" sz="1798" spc="-1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142844" y="3074992"/>
            <a:ext cx="8786874" cy="795073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685" defTabSz="913303" eaLnBrk="1" fontAlgn="auto" hangingPunct="1">
              <a:lnSpc>
                <a:spcPts val="2048"/>
              </a:lnSpc>
              <a:spcBef>
                <a:spcPts val="100"/>
              </a:spcBef>
              <a:spcAft>
                <a:spcPts val="0"/>
              </a:spcAft>
            </a:pPr>
            <a:r>
              <a:rPr lang="ru-RU" sz="1400" b="1" spc="-15" dirty="0">
                <a:solidFill>
                  <a:srgbClr val="00642D"/>
                </a:solidFill>
                <a:uFill>
                  <a:solidFill>
                    <a:srgbClr val="008D3E"/>
                  </a:solidFill>
                </a:uFill>
                <a:latin typeface="Times New Roman"/>
                <a:cs typeface="Times New Roman"/>
              </a:rPr>
              <a:t>Пространство ДОО</a:t>
            </a:r>
            <a:r>
              <a:rPr sz="1400" b="1" spc="-15" dirty="0">
                <a:solidFill>
                  <a:srgbClr val="00642D"/>
                </a:solidFill>
                <a:uFill>
                  <a:solidFill>
                    <a:srgbClr val="008D3E"/>
                  </a:solidFill>
                </a:uFill>
                <a:latin typeface="Times New Roman"/>
                <a:cs typeface="Times New Roman"/>
              </a:rPr>
              <a:t>:</a:t>
            </a:r>
            <a:r>
              <a:rPr lang="ru-RU" sz="1400" b="1" spc="-15" dirty="0">
                <a:solidFill>
                  <a:srgbClr val="00642D"/>
                </a:solidFill>
                <a:uFill>
                  <a:solidFill>
                    <a:srgbClr val="008D3E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музыкальный зал, </a:t>
            </a:r>
            <a:r>
              <a:rPr lang="ru-RU" sz="14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спортивный </a:t>
            </a:r>
            <a:r>
              <a:rPr lang="ru-RU"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зал, </a:t>
            </a:r>
            <a:r>
              <a:rPr lang="ru-RU" sz="140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спортивная площадка, метеоплощадка, кабинеты специалистов</a:t>
            </a:r>
            <a:endParaRPr lang="ru-RU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685" defTabSz="913303" eaLnBrk="1" fontAlgn="auto" hangingPunct="1">
              <a:lnSpc>
                <a:spcPts val="2048"/>
              </a:lnSpc>
              <a:spcBef>
                <a:spcPts val="100"/>
              </a:spcBef>
              <a:spcAft>
                <a:spcPts val="0"/>
              </a:spcAft>
            </a:pP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2" descr="D:\Мои документы\АЛЬБИНА\для занятий Стим лаборатория материал\фото занятия в стим лаборатории\IMG_20210216_155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360743"/>
            <a:ext cx="2214578" cy="158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АЛЬБИНА\КАРТИНКИ\фото РППС\фото ППРС\SAM_1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36" y="3360743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АЛЬБИНА\КАРТИНКИ\фото стим лаборатория\фото занятия 12\1 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432181"/>
            <a:ext cx="2000253" cy="150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646495"/>
            <a:ext cx="1657144" cy="1242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3289305"/>
            <a:ext cx="2071702" cy="169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79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3970784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object 10"/>
          <p:cNvSpPr txBox="1">
            <a:spLocks/>
          </p:cNvSpPr>
          <p:nvPr/>
        </p:nvSpPr>
        <p:spPr>
          <a:xfrm>
            <a:off x="1040363" y="270669"/>
            <a:ext cx="7543876" cy="1104509"/>
          </a:xfrm>
          <a:prstGeom prst="rect">
            <a:avLst/>
          </a:prstGeom>
        </p:spPr>
        <p:txBody>
          <a:bodyPr vert="horz" wrap="square" lIns="0" tIns="225147" rIns="0" bIns="0" rtlCol="0">
            <a:spAutoFit/>
          </a:bodyPr>
          <a:lstStyle>
            <a:lvl1pPr>
              <a:defRPr sz="2800" b="1" i="0">
                <a:solidFill>
                  <a:srgbClr val="00AF5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685" algn="ctr">
              <a:spcBef>
                <a:spcPts val="1773"/>
              </a:spcBef>
            </a:pPr>
            <a:r>
              <a:rPr lang="ru-RU" spc="-20" dirty="0" smtClean="0">
                <a:solidFill>
                  <a:srgbClr val="00B050"/>
                </a:solidFill>
              </a:rPr>
              <a:t>ИССЛЕДОВАНИЕ </a:t>
            </a:r>
            <a:r>
              <a:rPr lang="ru-RU" spc="-5" dirty="0" smtClean="0">
                <a:solidFill>
                  <a:srgbClr val="00B050"/>
                </a:solidFill>
              </a:rPr>
              <a:t>СРЕДЫ </a:t>
            </a:r>
            <a:r>
              <a:rPr lang="ru-RU" spc="-60" dirty="0" smtClean="0">
                <a:solidFill>
                  <a:srgbClr val="00B050"/>
                </a:solidFill>
              </a:rPr>
              <a:t>ДОО  </a:t>
            </a:r>
          </a:p>
          <a:p>
            <a:pPr marL="12685" algn="ctr">
              <a:spcBef>
                <a:spcPts val="1773"/>
              </a:spcBef>
            </a:pPr>
            <a:r>
              <a:rPr lang="ru-RU" sz="1400" spc="-60" dirty="0" smtClean="0">
                <a:solidFill>
                  <a:srgbClr val="00642D"/>
                </a:solidFill>
              </a:rPr>
              <a:t>Методика векторного моделирования образовательной среды </a:t>
            </a:r>
            <a:r>
              <a:rPr lang="ru-RU" sz="1400" dirty="0" smtClean="0">
                <a:solidFill>
                  <a:srgbClr val="00642D"/>
                </a:solidFill>
              </a:rPr>
              <a:t>(по</a:t>
            </a:r>
            <a:r>
              <a:rPr lang="ru-RU" sz="1400" spc="-35" dirty="0" smtClean="0">
                <a:solidFill>
                  <a:srgbClr val="00642D"/>
                </a:solidFill>
              </a:rPr>
              <a:t> </a:t>
            </a:r>
            <a:r>
              <a:rPr lang="ru-RU" sz="1400" spc="5" dirty="0" smtClean="0">
                <a:solidFill>
                  <a:srgbClr val="00642D"/>
                </a:solidFill>
              </a:rPr>
              <a:t>В.А. Ясвину)</a:t>
            </a:r>
            <a:endParaRPr lang="ru-RU" sz="1400" dirty="0" smtClean="0">
              <a:solidFill>
                <a:srgbClr val="00642D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04865185"/>
              </p:ext>
            </p:extLst>
          </p:nvPr>
        </p:nvGraphicFramePr>
        <p:xfrm>
          <a:off x="179512" y="1854845"/>
          <a:ext cx="331236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97900" y="1469653"/>
            <a:ext cx="4922571" cy="30494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начале проекта доминирующим является карьерный тип образовательной среды ОО.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Образовательная среда способствует формированию активного,  но зависимого типа личности ребёнка. У детей нет  возможности проявлять самостоятельность, активность, инициативность, свободу выбора  деятельности. Строгая регламентация жизнедеятельности не оставляет воспитанникам времени на свободную игровую деятельность. Образовательная среда не обеспечивает социально-эмоциональное развитие воспитанников.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630709"/>
            <a:ext cx="1249299" cy="10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3970784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098" name="AutoShape 2" descr="https://sm-news.ru/wp-content/uploads/2020/04/27/201911281054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7581" y="310172"/>
            <a:ext cx="77565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AF5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/>
            <a:r>
              <a:rPr lang="ru-RU" dirty="0" smtClean="0">
                <a:solidFill>
                  <a:srgbClr val="00B050"/>
                </a:solidFill>
              </a:rPr>
              <a:t>ВЫВОДЫ ИЗ АНАЛИЗА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30248930"/>
              </p:ext>
            </p:extLst>
          </p:nvPr>
        </p:nvGraphicFramePr>
        <p:xfrm>
          <a:off x="155575" y="860413"/>
          <a:ext cx="4144402" cy="380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769663"/>
              </p:ext>
            </p:extLst>
          </p:nvPr>
        </p:nvGraphicFramePr>
        <p:xfrm>
          <a:off x="4327118" y="846734"/>
          <a:ext cx="4709378" cy="399812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546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46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718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65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30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6995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66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32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399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6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321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Слабые стороны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65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30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6995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66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32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399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6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321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Сильные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стороны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788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65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30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6995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66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32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399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6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321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200" b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карьерный тип образовательной среды</a:t>
                      </a:r>
                      <a:endParaRPr lang="ru-RU" sz="1200" b="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65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30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6995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66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32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399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6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321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200" b="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Традиционными стали проведения экскурсий на предприятия города, в ПЧ-65</a:t>
                      </a:r>
                    </a:p>
                    <a:p>
                      <a:pPr algn="just"/>
                      <a:r>
                        <a:rPr lang="ru-RU" sz="1200" b="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в городском конкурсе, связанном с профессиями родителей «Знай наших»</a:t>
                      </a:r>
                    </a:p>
                    <a:p>
                      <a:pPr algn="just"/>
                      <a:r>
                        <a:rPr lang="ru-RU" sz="1200" b="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Совместные мероприятия с родителями «Профессии наших мам и пап»</a:t>
                      </a:r>
                      <a:endParaRPr lang="ru-RU" sz="1200" b="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561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65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30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6995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66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32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399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6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321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200" b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формируется активная, но зависимая личность</a:t>
                      </a:r>
                      <a:endParaRPr lang="ru-RU" sz="1200" b="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65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30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6995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66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32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399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6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321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200" b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стабильные связи с социумом (ФОК, школа № 9,  детская библиотека, ДК им. Дубровских, спортивная школа, ДЮЦ, ПЧ-65</a:t>
                      </a:r>
                      <a:r>
                        <a:rPr lang="ru-RU" sz="1200" b="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77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65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30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6995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66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32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399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6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321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200" b="0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недостаток элементов «творческой» среды</a:t>
                      </a:r>
                      <a:endParaRPr lang="ru-RU" sz="1200" b="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65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303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6995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6605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3257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39908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656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321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200" b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устойчивость образовательной среды</a:t>
                      </a:r>
                      <a:endParaRPr lang="ru-RU" sz="1200" b="0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7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3970784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6018" y="342677"/>
            <a:ext cx="5939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35" dirty="0">
                <a:solidFill>
                  <a:srgbClr val="00B050"/>
                </a:solidFill>
              </a:rPr>
              <a:t>КЛЮЧЕВАЯ </a:t>
            </a:r>
            <a:r>
              <a:rPr lang="ru-RU" sz="3200" b="1" spc="-15" dirty="0">
                <a:solidFill>
                  <a:srgbClr val="00B050"/>
                </a:solidFill>
              </a:rPr>
              <a:t>ПРОБЛЕМА</a:t>
            </a:r>
            <a:r>
              <a:rPr lang="ru-RU" sz="3200" b="1" spc="-110" dirty="0">
                <a:solidFill>
                  <a:srgbClr val="00B050"/>
                </a:solidFill>
              </a:rPr>
              <a:t> </a:t>
            </a:r>
            <a:r>
              <a:rPr lang="ru-RU" sz="3200" b="1" spc="-25" dirty="0">
                <a:solidFill>
                  <a:srgbClr val="00B050"/>
                </a:solidFill>
              </a:rPr>
              <a:t>ПРОЕКТА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71433252"/>
              </p:ext>
            </p:extLst>
          </p:nvPr>
        </p:nvGraphicFramePr>
        <p:xfrm>
          <a:off x="395536" y="990749"/>
          <a:ext cx="590465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8" name="AutoShape 2" descr="https://sm-news.ru/wp-content/uploads/2020/04/27/201911281054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Documents and Settings\Admin\Рабочий стол\201911281054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1289041"/>
            <a:ext cx="2857485" cy="2143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88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3970784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57580" y="358498"/>
            <a:ext cx="77565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97" b="1" i="0">
                <a:solidFill>
                  <a:srgbClr val="00AF5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97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ПРОБЛЕМЫ ПРОЕКТА</a:t>
            </a:r>
            <a:endParaRPr kumimoji="0" lang="ru-RU" sz="2797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05320"/>
              </p:ext>
            </p:extLst>
          </p:nvPr>
        </p:nvGraphicFramePr>
        <p:xfrm>
          <a:off x="124990" y="864642"/>
          <a:ext cx="8854550" cy="3813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7275">
                  <a:extLst>
                    <a:ext uri="{9D8B030D-6E8A-4147-A177-3AD203B41FA5}">
                      <a16:colId xmlns="" xmlns:a16="http://schemas.microsoft.com/office/drawing/2014/main" val="4163902680"/>
                    </a:ext>
                  </a:extLst>
                </a:gridCol>
                <a:gridCol w="4427275">
                  <a:extLst>
                    <a:ext uri="{9D8B030D-6E8A-4147-A177-3AD203B41FA5}">
                      <a16:colId xmlns="" xmlns:a16="http://schemas.microsoft.com/office/drawing/2014/main" val="1375572452"/>
                    </a:ext>
                  </a:extLst>
                </a:gridCol>
              </a:tblGrid>
              <a:tr h="3392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642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проблем</a:t>
                      </a:r>
                      <a:endParaRPr lang="ru-RU" sz="1600" b="1" dirty="0">
                        <a:solidFill>
                          <a:srgbClr val="00642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42D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Fedra Sans Pro Light"/>
                          <a:cs typeface="Times New Roman" panose="02020603050405020304" pitchFamily="18" charset="0"/>
                          <a:sym typeface="Calibri" pitchFamily="34" charset="0"/>
                        </a:rPr>
                        <a:t>Связь проблем с изменениями среды </a:t>
                      </a:r>
                      <a:endParaRPr lang="ru-RU" sz="1600" b="1" dirty="0">
                        <a:solidFill>
                          <a:srgbClr val="00642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2165372"/>
                  </a:ext>
                </a:extLst>
              </a:tr>
              <a:tr h="49338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Fedra Sans Pro Light" pitchFamily="34" charset="0"/>
                          <a:cs typeface="Times New Roman" pitchFamily="18" charset="0"/>
                        </a:rPr>
                        <a:t>Выявлен тип образовательной среды, который не соответствует специфике дошкольного образования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Fedra Sans Pro Light" pitchFamily="34" charset="0"/>
                          <a:cs typeface="Times New Roman" pitchFamily="18" charset="0"/>
                        </a:rPr>
                        <a:t>Создание условий для элементов творческой среды: возможность выбора деятельности (средовое разнообразие для деятельности), условия для личностного общения («уголки уединения»), возможность  для личностного самовыражения («открытая стена», «мои достижения», «интересные коллекции»)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3973152"/>
                  </a:ext>
                </a:extLst>
              </a:tr>
              <a:tr h="6068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Fedra Sans Pro Light" pitchFamily="34" charset="0"/>
                          <a:cs typeface="Times New Roman" pitchFamily="18" charset="0"/>
                        </a:rPr>
                        <a:t>Низкая  активность воспитанников в образовательной среде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Использование активных форм взаимодействия с воспитанниками: презентации личных проектов, квест-игры, задействовать кейсы по профессиям, кейсы «Социализация»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6450770"/>
                  </a:ext>
                </a:extLst>
              </a:tr>
              <a:tr h="51975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Fedra Sans Pro Light" pitchFamily="34" charset="0"/>
                          <a:cs typeface="Times New Roman" pitchFamily="18" charset="0"/>
                        </a:rPr>
                        <a:t>Не преобладают методы обучения с использованием современных технологий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Fedra Sans Pro Light" pitchFamily="34" charset="0"/>
                          <a:cs typeface="Times New Roman" pitchFamily="18" charset="0"/>
                        </a:rPr>
                        <a:t>Создание условий для разнообразия организации образовательного процесса (проведение обучающих занятий, мастер-классов совместно с социальными партнёрами), овладение педагогами современными технологией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4954193"/>
                  </a:ext>
                </a:extLst>
              </a:tr>
              <a:tr h="3569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Fedra Sans Pro Light" pitchFamily="34" charset="0"/>
                          <a:cs typeface="Times New Roman" pitchFamily="18" charset="0"/>
                          <a:sym typeface="Calibri" pitchFamily="34" charset="0"/>
                        </a:rPr>
                        <a:t>Низкая включенность родителей в образовательную деятельность     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Light" pitchFamily="34" charset="0"/>
                        <a:ea typeface="Fedra Sans Pro Light" pitchFamily="34" charset="0"/>
                        <a:cs typeface="Fedra Sans Pro Light" pitchFamily="34" charset="0"/>
                        <a:sym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Fedra Sans Pro Light" pitchFamily="34" charset="0"/>
                          <a:cs typeface="Times New Roman" pitchFamily="18" charset="0"/>
                          <a:sym typeface="Calibri" pitchFamily="34" charset="0"/>
                        </a:rPr>
                        <a:t>Создание возможностей для родителей для активного участия в образовательной деятельности: использование интерактивных форм взаимодействия, реализация семейных социокультурных проектов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4650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4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3970784" cy="27699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209804" y="386333"/>
            <a:ext cx="8720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ЦЕЛЕВЫЕ</a:t>
            </a:r>
            <a:r>
              <a:rPr sz="2400" spc="-75" dirty="0"/>
              <a:t> </a:t>
            </a:r>
            <a:r>
              <a:rPr sz="2400" spc="-20" dirty="0"/>
              <a:t>ГРУППЫ</a:t>
            </a:r>
            <a:r>
              <a:rPr sz="2400" spc="10" dirty="0"/>
              <a:t> </a:t>
            </a:r>
            <a:r>
              <a:rPr sz="2400" spc="-20" dirty="0"/>
              <a:t>ПРОЕКТА,</a:t>
            </a:r>
            <a:r>
              <a:rPr sz="2400" spc="-10" dirty="0"/>
              <a:t> </a:t>
            </a:r>
            <a:r>
              <a:rPr sz="2400" spc="-20" dirty="0"/>
              <a:t>ЕГО </a:t>
            </a:r>
            <a:r>
              <a:rPr sz="2400" spc="-35" dirty="0"/>
              <a:t>БЛАГОПОЛУЧАТЕЛИ</a:t>
            </a:r>
            <a:endParaRPr sz="2400" dirty="0"/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162204"/>
              </p:ext>
            </p:extLst>
          </p:nvPr>
        </p:nvGraphicFramePr>
        <p:xfrm>
          <a:off x="283425" y="770381"/>
          <a:ext cx="8653779" cy="3709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7445"/>
                <a:gridCol w="4269739"/>
                <a:gridCol w="1966595"/>
              </a:tblGrid>
              <a:tr h="12801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Педагогический</a:t>
                      </a:r>
                      <a:r>
                        <a:rPr sz="1300" b="1" spc="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коллектив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3520" indent="-131445">
                        <a:lnSpc>
                          <a:spcPct val="100000"/>
                        </a:lnSpc>
                        <a:spcBef>
                          <a:spcPts val="310"/>
                        </a:spcBef>
                        <a:buSzPct val="92307"/>
                        <a:buFont typeface="Wingdings"/>
                        <a:buChar char=""/>
                        <a:tabLst>
                          <a:tab pos="223520" algn="l"/>
                        </a:tabLst>
                      </a:pP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Приращение</a:t>
                      </a:r>
                      <a:r>
                        <a:rPr sz="1300" b="1" spc="8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профессиональной</a:t>
                      </a:r>
                      <a:r>
                        <a:rPr sz="1300" b="1" spc="8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компетентности</a:t>
                      </a:r>
                      <a:r>
                        <a:rPr sz="1300" b="1" spc="5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педагога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2075" marR="142875">
                        <a:lnSpc>
                          <a:spcPct val="100000"/>
                        </a:lnSpc>
                        <a:buSzPct val="92307"/>
                        <a:buFont typeface="Wingdings"/>
                        <a:buChar char=""/>
                        <a:tabLst>
                          <a:tab pos="223520" algn="l"/>
                        </a:tabLst>
                      </a:pPr>
                      <a:r>
                        <a:rPr sz="1300" b="1" spc="-2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Возможность</a:t>
                      </a:r>
                      <a:r>
                        <a:rPr sz="1300" b="1" spc="5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проявления</a:t>
                      </a:r>
                      <a:r>
                        <a:rPr sz="1300" b="1" spc="114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инициатив,</a:t>
                      </a:r>
                      <a:r>
                        <a:rPr sz="1300" b="1" spc="3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направленных</a:t>
                      </a:r>
                      <a:r>
                        <a:rPr sz="1300" b="1" spc="10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b="1" spc="2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sz="1300" b="1" spc="4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личностного </a:t>
                      </a:r>
                      <a:r>
                        <a:rPr sz="1300" b="1" spc="-3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потенциала</a:t>
                      </a:r>
                      <a:r>
                        <a:rPr sz="1300" b="1" spc="2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ребѐнка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23520" indent="-131445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2307"/>
                        <a:buFont typeface="Wingdings"/>
                        <a:buChar char=""/>
                        <a:tabLst>
                          <a:tab pos="223520" algn="l"/>
                        </a:tabLst>
                      </a:pPr>
                      <a:r>
                        <a:rPr sz="1300" b="1" spc="-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личностного</a:t>
                      </a:r>
                      <a:r>
                        <a:rPr sz="1300" b="1" spc="7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потенциала</a:t>
                      </a:r>
                      <a:r>
                        <a:rPr sz="1300" b="1" spc="7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педагога</a:t>
                      </a:r>
                      <a:r>
                        <a:rPr sz="1300" b="1" spc="4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(устойчивость,</a:t>
                      </a:r>
                      <a:r>
                        <a:rPr sz="1300" b="1" spc="12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мотивированность,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саморегуляция,</a:t>
                      </a:r>
                      <a:r>
                        <a:rPr sz="1300" b="1" spc="2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способность</a:t>
                      </a:r>
                      <a:r>
                        <a:rPr sz="1300" b="1" spc="5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изменяться)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23520" indent="-131445">
                        <a:lnSpc>
                          <a:spcPct val="100000"/>
                        </a:lnSpc>
                        <a:buSzPct val="92307"/>
                        <a:buFont typeface="Wingdings"/>
                        <a:buChar char=""/>
                        <a:tabLst>
                          <a:tab pos="223520" algn="l"/>
                        </a:tabLst>
                      </a:pP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Имидж-продвижение</a:t>
                      </a:r>
                      <a:r>
                        <a:rPr sz="1300" b="1" spc="12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педагогов</a:t>
                      </a:r>
                      <a:r>
                        <a:rPr sz="1300" b="1" spc="3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через</a:t>
                      </a:r>
                      <a:r>
                        <a:rPr sz="1300" b="1" spc="4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транслирование</a:t>
                      </a:r>
                      <a:r>
                        <a:rPr sz="1300" b="1" spc="10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опыта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243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300" b="1" spc="-10" dirty="0" smtClean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Воспитанники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1450" indent="-171450" algn="just">
                        <a:buFont typeface="Wingdings" pitchFamily="2" charset="2"/>
                        <a:buChar char="ü"/>
                      </a:pPr>
                      <a:r>
                        <a:rPr lang="ru-RU" sz="1200" b="1" i="0" u="none" strike="noStrike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</a:rPr>
                        <a:t>Приобретение опыта социальной самореализации, реализация потребностей  в различных видах деятельности</a:t>
                      </a:r>
                      <a:endParaRPr lang="ru-RU" sz="1200" b="1" i="0" u="none" strike="noStrike" baseline="0" dirty="0" smtClean="0">
                        <a:solidFill>
                          <a:srgbClr val="0066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7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Родители(законные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представители)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3520" indent="-131445">
                        <a:lnSpc>
                          <a:spcPct val="100000"/>
                        </a:lnSpc>
                        <a:spcBef>
                          <a:spcPts val="320"/>
                        </a:spcBef>
                        <a:buSzPct val="92307"/>
                        <a:buFont typeface="Wingdings"/>
                        <a:buChar char=""/>
                        <a:tabLst>
                          <a:tab pos="223520" algn="l"/>
                        </a:tabLst>
                      </a:pPr>
                      <a:r>
                        <a:rPr sz="1300" b="1" spc="-2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Удовлетворѐнность</a:t>
                      </a:r>
                      <a:r>
                        <a:rPr sz="1300" b="1" spc="6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качеством</a:t>
                      </a:r>
                      <a:r>
                        <a:rPr sz="1300" b="1" spc="3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дошкольного</a:t>
                      </a:r>
                      <a:r>
                        <a:rPr sz="1300" b="1" spc="5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образования</a:t>
                      </a:r>
                      <a:r>
                        <a:rPr sz="1300" b="1" spc="7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300" b="1" spc="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ДОУ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7680">
                <a:tc>
                  <a:txBody>
                    <a:bodyPr/>
                    <a:lstStyle/>
                    <a:p>
                      <a:pPr marL="91440" marR="9988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b="1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300" b="1" spc="-2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300" b="1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300" b="1" spc="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300" b="1" spc="-5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300" b="1" spc="-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300" b="1" spc="-3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300" b="1" spc="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300" b="1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300" b="1" spc="-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300" b="1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организации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 indent="-131445">
                        <a:lnSpc>
                          <a:spcPct val="100000"/>
                        </a:lnSpc>
                        <a:spcBef>
                          <a:spcPts val="320"/>
                        </a:spcBef>
                        <a:buSzPct val="92307"/>
                        <a:buFont typeface="Wingdings"/>
                        <a:buChar char=""/>
                        <a:tabLst>
                          <a:tab pos="223520" algn="l"/>
                        </a:tabLst>
                      </a:pP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Социально</a:t>
                      </a:r>
                      <a:r>
                        <a:rPr sz="1300" b="1" spc="4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адаптированный</a:t>
                      </a:r>
                      <a:r>
                        <a:rPr sz="1300" b="1" spc="9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ребѐнок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632C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632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96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Профессиональное сообщество педагогов города Кулебаки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 indent="-131445">
                        <a:lnSpc>
                          <a:spcPct val="100000"/>
                        </a:lnSpc>
                        <a:spcBef>
                          <a:spcPts val="325"/>
                        </a:spcBef>
                        <a:buSzPct val="92307"/>
                        <a:buFont typeface="Wingdings"/>
                        <a:buChar char=""/>
                        <a:tabLst>
                          <a:tab pos="223520" algn="l"/>
                        </a:tabLst>
                      </a:pP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Изучение</a:t>
                      </a:r>
                      <a:r>
                        <a:rPr sz="1300" b="1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передового</a:t>
                      </a:r>
                      <a:r>
                        <a:rPr sz="1300" b="1" spc="5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педагогического</a:t>
                      </a:r>
                      <a:r>
                        <a:rPr sz="1300" b="1" spc="5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опыта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2075" marR="472440">
                        <a:lnSpc>
                          <a:spcPct val="100000"/>
                        </a:lnSpc>
                        <a:buSzPct val="92307"/>
                        <a:buFont typeface="Wingdings"/>
                        <a:buChar char=""/>
                        <a:tabLst>
                          <a:tab pos="223520" algn="l"/>
                        </a:tabLst>
                      </a:pPr>
                      <a:r>
                        <a:rPr sz="1300" b="1" spc="-1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Лучшие</a:t>
                      </a:r>
                      <a:r>
                        <a:rPr sz="1300" b="1" spc="-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практики,</a:t>
                      </a:r>
                      <a:r>
                        <a:rPr sz="1300" b="1" spc="3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описывающие</a:t>
                      </a:r>
                      <a:r>
                        <a:rPr sz="1300" b="1" spc="6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деятельность </a:t>
                      </a:r>
                      <a:r>
                        <a:rPr sz="1300" b="1" spc="-31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ПОС</a:t>
                      </a:r>
                      <a:r>
                        <a:rPr sz="1300" b="1" spc="-2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300" b="1" spc="-2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00632C"/>
                          </a:solidFill>
                          <a:latin typeface="Times New Roman"/>
                          <a:cs typeface="Times New Roman"/>
                        </a:rPr>
                        <a:t>ДОУ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632C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632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4248" y="3078981"/>
            <a:ext cx="2176903" cy="14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клад">
    <a:dk1>
      <a:srgbClr val="000000"/>
    </a:dk1>
    <a:lt1>
      <a:srgbClr val="FFFFFF"/>
    </a:lt1>
    <a:dk2>
      <a:srgbClr val="414241"/>
    </a:dk2>
    <a:lt2>
      <a:srgbClr val="B3B4B3"/>
    </a:lt2>
    <a:accent1>
      <a:srgbClr val="00642D"/>
    </a:accent1>
    <a:accent2>
      <a:srgbClr val="008841"/>
    </a:accent2>
    <a:accent3>
      <a:srgbClr val="F6A429"/>
    </a:accent3>
    <a:accent4>
      <a:srgbClr val="7E388A"/>
    </a:accent4>
    <a:accent5>
      <a:srgbClr val="019E8B"/>
    </a:accent5>
    <a:accent6>
      <a:srgbClr val="00A2DA"/>
    </a:accent6>
    <a:hlink>
      <a:srgbClr val="000000"/>
    </a:hlink>
    <a:folHlink>
      <a:srgbClr val="898A89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</TotalTime>
  <Words>1668</Words>
  <Application>Microsoft Office PowerPoint</Application>
  <PresentationFormat>Произвольный</PresentationFormat>
  <Paragraphs>248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ЦЕЛЕВЫЕ ГРУППЫ ПРОЕКТА, ЕГО БЛАГОПОЛУЧАТЕЛИ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«ПРОДУКТОВОЙ ЛИНЕЙКИ»  ПРОГРАММЫ</vt:lpstr>
      <vt:lpstr>Презентация PowerPoint</vt:lpstr>
      <vt:lpstr>УПРАВЛЕНЧЕСКОЕ СОПРОВОЖДЕНИЕ ПРОЕКТА</vt:lpstr>
      <vt:lpstr>СПОСОБЫ ОЦЕНКИ ДОСТИЖЕНИЯ РЕЗУЛЬТАТОВ ПРОЕКТА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Daniil</dc:creator>
  <cp:lastModifiedBy>user</cp:lastModifiedBy>
  <cp:revision>202</cp:revision>
  <cp:lastPrinted>2021-04-11T07:34:56Z</cp:lastPrinted>
  <dcterms:created xsi:type="dcterms:W3CDTF">2021-02-17T04:06:40Z</dcterms:created>
  <dcterms:modified xsi:type="dcterms:W3CDTF">2021-04-18T14:28:50Z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2021-02-17T00:00:00Z</vt:filetime>
  </property>
</Properties>
</file>