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67" r:id="rId3"/>
    <p:sldId id="287" r:id="rId4"/>
    <p:sldId id="257" r:id="rId5"/>
    <p:sldId id="260" r:id="rId6"/>
    <p:sldId id="261" r:id="rId7"/>
    <p:sldId id="263" r:id="rId8"/>
    <p:sldId id="264" r:id="rId9"/>
    <p:sldId id="265" r:id="rId10"/>
    <p:sldId id="277" r:id="rId11"/>
    <p:sldId id="290" r:id="rId12"/>
    <p:sldId id="291" r:id="rId13"/>
    <p:sldId id="292" r:id="rId14"/>
    <p:sldId id="271" r:id="rId15"/>
    <p:sldId id="279" r:id="rId16"/>
    <p:sldId id="285" r:id="rId17"/>
    <p:sldId id="286" r:id="rId18"/>
    <p:sldId id="289" r:id="rId19"/>
    <p:sldId id="293" r:id="rId20"/>
    <p:sldId id="282" r:id="rId21"/>
    <p:sldId id="295" r:id="rId22"/>
    <p:sldId id="296" r:id="rId23"/>
    <p:sldId id="297" r:id="rId24"/>
    <p:sldId id="298" r:id="rId25"/>
    <p:sldId id="294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8" autoAdjust="0"/>
    <p:restoredTop sz="86385" autoAdjust="0"/>
  </p:normalViewPr>
  <p:slideViewPr>
    <p:cSldViewPr>
      <p:cViewPr varScale="1">
        <p:scale>
          <a:sx n="58" d="100"/>
          <a:sy n="58" d="100"/>
        </p:scale>
        <p:origin x="72" y="3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1BAABF-7798-4AC9-B77D-4DE3288AD17C}" type="datetimeFigureOut">
              <a:rPr lang="ru-RU" smtClean="0"/>
              <a:pPr/>
              <a:t>10.01.2019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513F9F-0C15-4663-BF2F-78CE29BE7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9529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4A32B-2751-4FFC-93AB-579BB9E3245F}" type="datetimeFigureOut">
              <a:rPr lang="ru-RU" smtClean="0"/>
              <a:pPr/>
              <a:t>10.01.2019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85D6-CD18-4628-B024-4A94BC29C5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4A32B-2751-4FFC-93AB-579BB9E3245F}" type="datetimeFigureOut">
              <a:rPr lang="ru-RU" smtClean="0"/>
              <a:pPr/>
              <a:t>10.01.2019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85D6-CD18-4628-B024-4A94BC29C5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4A32B-2751-4FFC-93AB-579BB9E3245F}" type="datetimeFigureOut">
              <a:rPr lang="ru-RU" smtClean="0"/>
              <a:pPr/>
              <a:t>10.01.2019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85D6-CD18-4628-B024-4A94BC29C5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4A32B-2751-4FFC-93AB-579BB9E3245F}" type="datetimeFigureOut">
              <a:rPr lang="ru-RU" smtClean="0"/>
              <a:pPr/>
              <a:t>10.01.2019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85D6-CD18-4628-B024-4A94BC29C5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4A32B-2751-4FFC-93AB-579BB9E3245F}" type="datetimeFigureOut">
              <a:rPr lang="ru-RU" smtClean="0"/>
              <a:pPr/>
              <a:t>10.01.2019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85D6-CD18-4628-B024-4A94BC29C5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4A32B-2751-4FFC-93AB-579BB9E3245F}" type="datetimeFigureOut">
              <a:rPr lang="ru-RU" smtClean="0"/>
              <a:pPr/>
              <a:t>10.01.2019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85D6-CD18-4628-B024-4A94BC29C5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4A32B-2751-4FFC-93AB-579BB9E3245F}" type="datetimeFigureOut">
              <a:rPr lang="ru-RU" smtClean="0"/>
              <a:pPr/>
              <a:t>10.01.2019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85D6-CD18-4628-B024-4A94BC29C5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4A32B-2751-4FFC-93AB-579BB9E3245F}" type="datetimeFigureOut">
              <a:rPr lang="ru-RU" smtClean="0"/>
              <a:pPr/>
              <a:t>10.01.2019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85D6-CD18-4628-B024-4A94BC29C5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4A32B-2751-4FFC-93AB-579BB9E3245F}" type="datetimeFigureOut">
              <a:rPr lang="ru-RU" smtClean="0"/>
              <a:pPr/>
              <a:t>10.01.2019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85D6-CD18-4628-B024-4A94BC29C5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4A32B-2751-4FFC-93AB-579BB9E3245F}" type="datetimeFigureOut">
              <a:rPr lang="ru-RU" smtClean="0"/>
              <a:pPr/>
              <a:t>10.01.2019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85D6-CD18-4628-B024-4A94BC29C5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4A32B-2751-4FFC-93AB-579BB9E3245F}" type="datetimeFigureOut">
              <a:rPr lang="ru-RU" smtClean="0"/>
              <a:pPr/>
              <a:t>10.01.2019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85D6-CD18-4628-B024-4A94BC29C5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24A32B-2751-4FFC-93AB-579BB9E3245F}" type="datetimeFigureOut">
              <a:rPr lang="ru-RU" smtClean="0"/>
              <a:pPr/>
              <a:t>10.01.2019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E585D6-CD18-4628-B024-4A94BC29C5D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3.png"/><Relationship Id="rId7" Type="http://schemas.openxmlformats.org/officeDocument/2006/relationships/image" Target="../media/image36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6" Type="http://schemas.openxmlformats.org/officeDocument/2006/relationships/slide" Target="slide14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1.pn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11" Type="http://schemas.openxmlformats.org/officeDocument/2006/relationships/image" Target="../media/image52.jpeg"/><Relationship Id="rId5" Type="http://schemas.openxmlformats.org/officeDocument/2006/relationships/image" Target="../media/image46.jpeg"/><Relationship Id="rId10" Type="http://schemas.openxmlformats.org/officeDocument/2006/relationships/image" Target="../media/image51.jpeg"/><Relationship Id="rId4" Type="http://schemas.openxmlformats.org/officeDocument/2006/relationships/image" Target="../media/image45.jpeg"/><Relationship Id="rId9" Type="http://schemas.openxmlformats.org/officeDocument/2006/relationships/image" Target="../media/image50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37.png"/><Relationship Id="rId3" Type="http://schemas.openxmlformats.org/officeDocument/2006/relationships/slide" Target="slide2.xml"/><Relationship Id="rId7" Type="http://schemas.openxmlformats.org/officeDocument/2006/relationships/image" Target="../media/image57.png"/><Relationship Id="rId12" Type="http://schemas.openxmlformats.org/officeDocument/2006/relationships/image" Target="../media/image62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11" Type="http://schemas.openxmlformats.org/officeDocument/2006/relationships/image" Target="../media/image61.png"/><Relationship Id="rId5" Type="http://schemas.openxmlformats.org/officeDocument/2006/relationships/image" Target="../media/image55.png"/><Relationship Id="rId10" Type="http://schemas.openxmlformats.org/officeDocument/2006/relationships/image" Target="../media/image60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Relationship Id="rId14" Type="http://schemas.openxmlformats.org/officeDocument/2006/relationships/image" Target="../media/image6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jpeg"/><Relationship Id="rId5" Type="http://schemas.openxmlformats.org/officeDocument/2006/relationships/image" Target="../media/image66.png"/><Relationship Id="rId4" Type="http://schemas.openxmlformats.org/officeDocument/2006/relationships/image" Target="../media/image65.png"/><Relationship Id="rId9" Type="http://schemas.openxmlformats.org/officeDocument/2006/relationships/image" Target="../media/image7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5.jpeg"/><Relationship Id="rId5" Type="http://schemas.openxmlformats.org/officeDocument/2006/relationships/image" Target="../media/image74.jpeg"/><Relationship Id="rId4" Type="http://schemas.openxmlformats.org/officeDocument/2006/relationships/image" Target="../media/image7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77.jpeg"/><Relationship Id="rId7" Type="http://schemas.openxmlformats.org/officeDocument/2006/relationships/image" Target="../media/image80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10" Type="http://schemas.openxmlformats.org/officeDocument/2006/relationships/image" Target="../media/image75.jpeg"/><Relationship Id="rId4" Type="http://schemas.openxmlformats.org/officeDocument/2006/relationships/image" Target="../media/image71.jpeg"/><Relationship Id="rId9" Type="http://schemas.openxmlformats.org/officeDocument/2006/relationships/image" Target="../media/image82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13" Type="http://schemas.openxmlformats.org/officeDocument/2006/relationships/image" Target="../media/image92.jpeg"/><Relationship Id="rId3" Type="http://schemas.openxmlformats.org/officeDocument/2006/relationships/image" Target="../media/image84.jpeg"/><Relationship Id="rId7" Type="http://schemas.openxmlformats.org/officeDocument/2006/relationships/image" Target="../media/image88.jpeg"/><Relationship Id="rId12" Type="http://schemas.openxmlformats.org/officeDocument/2006/relationships/image" Target="../media/image91.jpeg"/><Relationship Id="rId17" Type="http://schemas.openxmlformats.org/officeDocument/2006/relationships/image" Target="../media/image96.jpeg"/><Relationship Id="rId2" Type="http://schemas.openxmlformats.org/officeDocument/2006/relationships/image" Target="../media/image83.jpeg"/><Relationship Id="rId16" Type="http://schemas.openxmlformats.org/officeDocument/2006/relationships/image" Target="../media/image9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7.jpeg"/><Relationship Id="rId11" Type="http://schemas.openxmlformats.org/officeDocument/2006/relationships/image" Target="../media/image90.png"/><Relationship Id="rId5" Type="http://schemas.openxmlformats.org/officeDocument/2006/relationships/image" Target="../media/image86.jpeg"/><Relationship Id="rId15" Type="http://schemas.openxmlformats.org/officeDocument/2006/relationships/image" Target="../media/image94.png"/><Relationship Id="rId10" Type="http://schemas.openxmlformats.org/officeDocument/2006/relationships/image" Target="../media/image89.jpeg"/><Relationship Id="rId4" Type="http://schemas.openxmlformats.org/officeDocument/2006/relationships/image" Target="../media/image85.png"/><Relationship Id="rId9" Type="http://schemas.openxmlformats.org/officeDocument/2006/relationships/image" Target="../media/image71.jpeg"/><Relationship Id="rId14" Type="http://schemas.openxmlformats.org/officeDocument/2006/relationships/image" Target="../media/image93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jpeg"/><Relationship Id="rId13" Type="http://schemas.openxmlformats.org/officeDocument/2006/relationships/image" Target="../media/image106.png"/><Relationship Id="rId18" Type="http://schemas.openxmlformats.org/officeDocument/2006/relationships/image" Target="../media/image109.jpeg"/><Relationship Id="rId3" Type="http://schemas.openxmlformats.org/officeDocument/2006/relationships/image" Target="../media/image98.jpeg"/><Relationship Id="rId7" Type="http://schemas.openxmlformats.org/officeDocument/2006/relationships/image" Target="../media/image101.jpeg"/><Relationship Id="rId12" Type="http://schemas.openxmlformats.org/officeDocument/2006/relationships/image" Target="../media/image105.jpeg"/><Relationship Id="rId17" Type="http://schemas.openxmlformats.org/officeDocument/2006/relationships/image" Target="../media/image108.png"/><Relationship Id="rId2" Type="http://schemas.openxmlformats.org/officeDocument/2006/relationships/image" Target="../media/image97.gif"/><Relationship Id="rId16" Type="http://schemas.openxmlformats.org/officeDocument/2006/relationships/image" Target="../media/image10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8.jpeg"/><Relationship Id="rId11" Type="http://schemas.openxmlformats.org/officeDocument/2006/relationships/image" Target="../media/image71.jpeg"/><Relationship Id="rId5" Type="http://schemas.openxmlformats.org/officeDocument/2006/relationships/image" Target="../media/image100.jpeg"/><Relationship Id="rId15" Type="http://schemas.openxmlformats.org/officeDocument/2006/relationships/image" Target="../media/image78.png"/><Relationship Id="rId10" Type="http://schemas.openxmlformats.org/officeDocument/2006/relationships/image" Target="../media/image104.jpeg"/><Relationship Id="rId4" Type="http://schemas.openxmlformats.org/officeDocument/2006/relationships/image" Target="../media/image99.jpeg"/><Relationship Id="rId9" Type="http://schemas.openxmlformats.org/officeDocument/2006/relationships/image" Target="../media/image103.jpeg"/><Relationship Id="rId14" Type="http://schemas.openxmlformats.org/officeDocument/2006/relationships/image" Target="../media/image80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060848"/>
            <a:ext cx="7772400" cy="2160240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ru-RU" sz="7200" b="1" dirty="0" smtClean="0">
                <a:solidFill>
                  <a:srgbClr val="C00000"/>
                </a:solidFill>
                <a:latin typeface="Bookman Old Style" pitchFamily="18" charset="0"/>
                <a:ea typeface="Segoe UI Symbol" pitchFamily="34" charset="0"/>
              </a:rPr>
              <a:t>Лексическая тема «Овощи». «Огород».</a:t>
            </a:r>
            <a:endParaRPr lang="ru-RU" sz="7200" b="1" dirty="0">
              <a:solidFill>
                <a:srgbClr val="C00000"/>
              </a:solidFill>
              <a:latin typeface="Bookman Old Style" pitchFamily="18" charset="0"/>
              <a:ea typeface="Segoe UI Symbo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355976" y="580526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ru-RU" b="1" dirty="0" smtClean="0">
                <a:latin typeface="Cambria" pitchFamily="18" charset="0"/>
              </a:rPr>
              <a:t>.</a:t>
            </a:r>
            <a:endParaRPr lang="ru-RU" b="1" dirty="0">
              <a:latin typeface="Cambria" pitchFamily="18" charset="0"/>
            </a:endParaRPr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da-club.ru/img/big/40310090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03848" y="4077072"/>
            <a:ext cx="2397443" cy="1940787"/>
          </a:xfrm>
          <a:prstGeom prst="rect">
            <a:avLst/>
          </a:prstGeom>
          <a:noFill/>
        </p:spPr>
      </p:pic>
      <p:pic>
        <p:nvPicPr>
          <p:cNvPr id="1028" name="Picture 4" descr="http://www.info-altai.ru/news/sites/default/files/imagecache/news/3120112099_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03848" y="1628800"/>
            <a:ext cx="2376264" cy="1889652"/>
          </a:xfrm>
          <a:prstGeom prst="rect">
            <a:avLst/>
          </a:prstGeom>
          <a:noFill/>
        </p:spPr>
      </p:pic>
      <p:pic>
        <p:nvPicPr>
          <p:cNvPr id="1030" name="Picture 6" descr="http://img0.liveinternet.ru/images/attach/c/2/73/201/73201544_023534784.png"/>
          <p:cNvPicPr>
            <a:picLocks noChangeAspect="1" noChangeArrowheads="1"/>
          </p:cNvPicPr>
          <p:nvPr/>
        </p:nvPicPr>
        <p:blipFill>
          <a:blip r:embed="rId4" cstate="screen">
            <a:lum contrast="30000"/>
          </a:blip>
          <a:srcRect/>
          <a:stretch>
            <a:fillRect/>
          </a:stretch>
        </p:blipFill>
        <p:spPr bwMode="auto">
          <a:xfrm>
            <a:off x="683568" y="1988840"/>
            <a:ext cx="1599685" cy="2888321"/>
          </a:xfrm>
          <a:prstGeom prst="rect">
            <a:avLst/>
          </a:prstGeom>
          <a:noFill/>
        </p:spPr>
      </p:pic>
      <p:pic>
        <p:nvPicPr>
          <p:cNvPr id="1032" name="Picture 8" descr="http://de10.com.mx/img/promos/jugosde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156176" y="1628800"/>
            <a:ext cx="2380878" cy="1872208"/>
          </a:xfrm>
          <a:prstGeom prst="rect">
            <a:avLst/>
          </a:prstGeom>
          <a:noFill/>
        </p:spPr>
      </p:pic>
      <p:pic>
        <p:nvPicPr>
          <p:cNvPr id="1034" name="Picture 10" descr="http://kuhni-vam.ru/kulinarija/wp-content/uploads/marinovannye-ogurtsy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228184" y="4077072"/>
            <a:ext cx="2376264" cy="198022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357290" y="332656"/>
            <a:ext cx="6572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Bookman Old Style" pitchFamily="18" charset="0"/>
              </a:rPr>
              <a:t>Что готовят из овощей?</a:t>
            </a:r>
            <a:endParaRPr lang="ru-RU" sz="3200" b="1" dirty="0">
              <a:solidFill>
                <a:srgbClr val="FFFF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img0.liveinternet.ru/images/attach/c/2/73/201/73201544_023534784.png"/>
          <p:cNvPicPr>
            <a:picLocks noChangeAspect="1" noChangeArrowheads="1"/>
          </p:cNvPicPr>
          <p:nvPr/>
        </p:nvPicPr>
        <p:blipFill>
          <a:blip r:embed="rId2" cstate="screen">
            <a:lum contrast="30000"/>
          </a:blip>
          <a:srcRect/>
          <a:stretch>
            <a:fillRect/>
          </a:stretch>
        </p:blipFill>
        <p:spPr bwMode="auto">
          <a:xfrm>
            <a:off x="395536" y="332656"/>
            <a:ext cx="1728192" cy="3120347"/>
          </a:xfrm>
          <a:prstGeom prst="rect">
            <a:avLst/>
          </a:prstGeom>
          <a:noFill/>
        </p:spPr>
      </p:pic>
      <p:pic>
        <p:nvPicPr>
          <p:cNvPr id="1039" name="Picture 15" descr="http://www.artekb.ru/system/services/imager.php?path=%5bgeneral%5d/module_files/catalogue/images/6060970a5318feff9acb304c9daccaf2.jpg&amp;mod=setSizeOnHeight&amp;h=260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051720" y="222992"/>
            <a:ext cx="1944216" cy="1505199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868144" y="2060848"/>
            <a:ext cx="2075468" cy="1378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868144" y="4941168"/>
            <a:ext cx="2093871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трелка вниз 5"/>
          <p:cNvSpPr/>
          <p:nvPr/>
        </p:nvSpPr>
        <p:spPr>
          <a:xfrm>
            <a:off x="6660232" y="3717032"/>
            <a:ext cx="504056" cy="1008112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771800" y="2060848"/>
            <a:ext cx="208823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трелка вниз 8"/>
          <p:cNvSpPr/>
          <p:nvPr/>
        </p:nvSpPr>
        <p:spPr>
          <a:xfrm>
            <a:off x="3563888" y="3717032"/>
            <a:ext cx="504056" cy="1008112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2843808" y="4941168"/>
            <a:ext cx="208823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img0.liveinternet.ru/images/attach/c/2/73/201/73201544_023534784.png"/>
          <p:cNvPicPr>
            <a:picLocks noChangeAspect="1" noChangeArrowheads="1"/>
          </p:cNvPicPr>
          <p:nvPr/>
        </p:nvPicPr>
        <p:blipFill>
          <a:blip r:embed="rId2" cstate="screen">
            <a:lum contrast="30000"/>
          </a:blip>
          <a:srcRect/>
          <a:stretch>
            <a:fillRect/>
          </a:stretch>
        </p:blipFill>
        <p:spPr bwMode="auto">
          <a:xfrm>
            <a:off x="395536" y="332656"/>
            <a:ext cx="1728192" cy="3120347"/>
          </a:xfrm>
          <a:prstGeom prst="rect">
            <a:avLst/>
          </a:prstGeom>
          <a:noFill/>
        </p:spPr>
      </p:pic>
      <p:pic>
        <p:nvPicPr>
          <p:cNvPr id="32772" name="Picture 4" descr="http://www.san-club.net/images/1c-san-club.net-01031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051720" y="253548"/>
            <a:ext cx="2160240" cy="19010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19" descr="http://rezeptmarqo.ru/wp-content/uploads/2011/05/svegest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372200" y="4941168"/>
            <a:ext cx="2194641" cy="1440160"/>
          </a:xfrm>
          <a:prstGeom prst="rect">
            <a:avLst/>
          </a:prstGeom>
          <a:noFill/>
        </p:spPr>
      </p:pic>
      <p:pic>
        <p:nvPicPr>
          <p:cNvPr id="32774" name="Picture 6" descr="http://ladyo.ru/uploads/posts/2012-04/1334585992_2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372200" y="2708920"/>
            <a:ext cx="2160240" cy="1529770"/>
          </a:xfrm>
          <a:prstGeom prst="rect">
            <a:avLst/>
          </a:prstGeom>
          <a:noFill/>
        </p:spPr>
      </p:pic>
      <p:sp>
        <p:nvSpPr>
          <p:cNvPr id="7" name="Стрелка вниз 6"/>
          <p:cNvSpPr/>
          <p:nvPr/>
        </p:nvSpPr>
        <p:spPr>
          <a:xfrm rot="16200000">
            <a:off x="4968044" y="5121188"/>
            <a:ext cx="504056" cy="1008112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 rot="16200000">
            <a:off x="4968044" y="2960948"/>
            <a:ext cx="504056" cy="1008112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051720" y="4941168"/>
            <a:ext cx="2172072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2051720" y="2708920"/>
            <a:ext cx="2160240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img0.liveinternet.ru/images/attach/c/2/73/201/73201544_023534784.png"/>
          <p:cNvPicPr>
            <a:picLocks noChangeAspect="1" noChangeArrowheads="1"/>
          </p:cNvPicPr>
          <p:nvPr/>
        </p:nvPicPr>
        <p:blipFill>
          <a:blip r:embed="rId2" cstate="screen">
            <a:lum contrast="30000"/>
          </a:blip>
          <a:srcRect/>
          <a:stretch>
            <a:fillRect/>
          </a:stretch>
        </p:blipFill>
        <p:spPr bwMode="auto">
          <a:xfrm>
            <a:off x="395536" y="332656"/>
            <a:ext cx="1728192" cy="3120347"/>
          </a:xfrm>
          <a:prstGeom prst="rect">
            <a:avLst/>
          </a:prstGeom>
          <a:noFill/>
        </p:spPr>
      </p:pic>
      <p:pic>
        <p:nvPicPr>
          <p:cNvPr id="33802" name="Picture 10" descr="http://bm.img.com.ua/img/otvet/q/3/610193_n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427984" y="4941168"/>
            <a:ext cx="1728192" cy="1728192"/>
          </a:xfrm>
          <a:prstGeom prst="rect">
            <a:avLst/>
          </a:prstGeom>
          <a:noFill/>
        </p:spPr>
      </p:pic>
      <p:pic>
        <p:nvPicPr>
          <p:cNvPr id="33804" name="Picture 12" descr="http://www.gastronom.ru/site_images/00000008/00026497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948264" y="4941168"/>
            <a:ext cx="1728192" cy="1728192"/>
          </a:xfrm>
          <a:prstGeom prst="rect">
            <a:avLst/>
          </a:prstGeom>
          <a:noFill/>
        </p:spPr>
      </p:pic>
      <p:pic>
        <p:nvPicPr>
          <p:cNvPr id="33806" name="Picture 14" descr="http://www.dzrnc.net/uploadfile/20110809223643490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051720" y="116632"/>
            <a:ext cx="1584176" cy="18136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Стрелка вниз 7"/>
          <p:cNvSpPr/>
          <p:nvPr/>
        </p:nvSpPr>
        <p:spPr>
          <a:xfrm>
            <a:off x="5076056" y="3789040"/>
            <a:ext cx="504056" cy="1008112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7524328" y="3789040"/>
            <a:ext cx="504056" cy="1008112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 cstate="screen"/>
          <a:srcRect l="4167" t="4167" r="4167" b="15625"/>
          <a:stretch>
            <a:fillRect/>
          </a:stretch>
        </p:blipFill>
        <p:spPr bwMode="auto">
          <a:xfrm>
            <a:off x="6876256" y="1916832"/>
            <a:ext cx="1728192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C:\Users\Пользователь\Desktop\овощи\оро.jpe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4427984" y="1916832"/>
            <a:ext cx="1716782" cy="17281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ru-RU" sz="3600" b="1" dirty="0" smtClean="0">
                <a:solidFill>
                  <a:srgbClr val="FFFF00"/>
                </a:solidFill>
                <a:latin typeface="Bookman Old Style" pitchFamily="18" charset="0"/>
              </a:rPr>
              <a:t>Подбери фрукт или овощ к соответствующей фигуре</a:t>
            </a:r>
          </a:p>
        </p:txBody>
      </p:sp>
      <p:sp>
        <p:nvSpPr>
          <p:cNvPr id="5" name="Овал 4"/>
          <p:cNvSpPr>
            <a:spLocks noChangeArrowheads="1"/>
          </p:cNvSpPr>
          <p:nvPr/>
        </p:nvSpPr>
        <p:spPr bwMode="auto">
          <a:xfrm>
            <a:off x="214313" y="1214438"/>
            <a:ext cx="1643062" cy="1428750"/>
          </a:xfrm>
          <a:prstGeom prst="ellips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kumimoji="1" lang="ru-RU" sz="2400">
              <a:latin typeface="Century" pitchFamily="18" charset="0"/>
              <a:ea typeface="ＭＳ ゴシック" pitchFamily="49" charset="-128"/>
            </a:endParaRPr>
          </a:p>
        </p:txBody>
      </p:sp>
      <p:sp>
        <p:nvSpPr>
          <p:cNvPr id="8" name="Овал 7"/>
          <p:cNvSpPr>
            <a:spLocks noChangeArrowheads="1"/>
          </p:cNvSpPr>
          <p:nvPr/>
        </p:nvSpPr>
        <p:spPr bwMode="auto">
          <a:xfrm>
            <a:off x="6357938" y="1357313"/>
            <a:ext cx="2286000" cy="500062"/>
          </a:xfrm>
          <a:prstGeom prst="ellips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kumimoji="1" lang="ru-RU" sz="2400">
              <a:latin typeface="Century" pitchFamily="18" charset="0"/>
              <a:ea typeface="ＭＳ ゴシック" pitchFamily="49" charset="-128"/>
            </a:endParaRPr>
          </a:p>
        </p:txBody>
      </p:sp>
      <p:sp>
        <p:nvSpPr>
          <p:cNvPr id="9" name="Равнобедренный треугольник 8"/>
          <p:cNvSpPr>
            <a:spLocks noChangeArrowheads="1"/>
          </p:cNvSpPr>
          <p:nvPr/>
        </p:nvSpPr>
        <p:spPr bwMode="auto">
          <a:xfrm rot="10800000">
            <a:off x="5072063" y="1357313"/>
            <a:ext cx="571500" cy="2000250"/>
          </a:xfrm>
          <a:prstGeom prst="triangle">
            <a:avLst>
              <a:gd name="adj" fmla="val 52148"/>
            </a:avLst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kumimoji="1" lang="ru-RU" sz="2400">
              <a:latin typeface="Century" pitchFamily="18" charset="0"/>
              <a:ea typeface="ＭＳ ゴシック" pitchFamily="49" charset="-128"/>
            </a:endParaRPr>
          </a:p>
        </p:txBody>
      </p:sp>
      <p:sp>
        <p:nvSpPr>
          <p:cNvPr id="12" name="Овал 11"/>
          <p:cNvSpPr>
            <a:spLocks noChangeArrowheads="1"/>
          </p:cNvSpPr>
          <p:nvPr/>
        </p:nvSpPr>
        <p:spPr bwMode="auto">
          <a:xfrm>
            <a:off x="2571750" y="1500188"/>
            <a:ext cx="1714500" cy="928687"/>
          </a:xfrm>
          <a:prstGeom prst="ellips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kumimoji="1" lang="ru-RU" sz="2400">
              <a:latin typeface="Century" pitchFamily="18" charset="0"/>
              <a:ea typeface="ＭＳ ゴシック" pitchFamily="49" charset="-128"/>
            </a:endParaRP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0000" b="20000"/>
          <a:stretch>
            <a:fillRect/>
          </a:stretch>
        </p:blipFill>
        <p:spPr bwMode="auto">
          <a:xfrm>
            <a:off x="3275856" y="3471862"/>
            <a:ext cx="2016224" cy="1209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88775">
            <a:off x="533353" y="2678535"/>
            <a:ext cx="1583778" cy="244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1069365">
            <a:off x="3454996" y="5219653"/>
            <a:ext cx="2460516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60232" y="3356992"/>
            <a:ext cx="1723852" cy="1717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81481E-6 L -0.70851 -0.33541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400" y="-16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44444E-6 L -0.09462 -0.31504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00" y="-15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1.48148E-6 L 0.50468 -0.30996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200" y="-15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85 0.01898 L 0.31059 -0.6132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00" y="-31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221044">
            <a:off x="6276481" y="4091321"/>
            <a:ext cx="2208762" cy="1434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EFFFC"/>
              </a:clrFrom>
              <a:clrTo>
                <a:srgbClr val="FEFF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4868818">
            <a:off x="969390" y="4111343"/>
            <a:ext cx="1649362" cy="1845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07904" y="3861048"/>
            <a:ext cx="1891847" cy="2081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576" y="1556792"/>
            <a:ext cx="1932235" cy="1627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51920" y="1412776"/>
            <a:ext cx="1612068" cy="1999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20000"/>
          </a:blip>
          <a:srcRect/>
          <a:stretch>
            <a:fillRect/>
          </a:stretch>
        </p:blipFill>
        <p:spPr bwMode="auto">
          <a:xfrm rot="3306405">
            <a:off x="6388527" y="1380934"/>
            <a:ext cx="1768036" cy="2191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9412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  <a:latin typeface="Bookman Old Style" pitchFamily="18" charset="0"/>
              </a:rPr>
              <a:t>Игра: «Чего не стало?»</a:t>
            </a:r>
            <a:endParaRPr lang="ru-RU" sz="3600" b="1" dirty="0">
              <a:solidFill>
                <a:srgbClr val="FFFF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FF00"/>
                </a:solidFill>
                <a:latin typeface="Bookman Old Style" pitchFamily="18" charset="0"/>
              </a:rPr>
              <a:t>Дидактическая игра</a:t>
            </a:r>
            <a:br>
              <a:rPr lang="ru-RU" b="1" dirty="0" smtClean="0">
                <a:solidFill>
                  <a:srgbClr val="FFFF00"/>
                </a:solidFill>
                <a:latin typeface="Bookman Old Style" pitchFamily="18" charset="0"/>
              </a:rPr>
            </a:br>
            <a:r>
              <a:rPr lang="ru-RU" b="1" dirty="0" smtClean="0">
                <a:solidFill>
                  <a:srgbClr val="FFFF00"/>
                </a:solidFill>
                <a:latin typeface="Bookman Old Style" pitchFamily="18" charset="0"/>
              </a:rPr>
              <a:t> «Что лишнее?»</a:t>
            </a:r>
            <a:endParaRPr lang="ru-RU" dirty="0"/>
          </a:p>
        </p:txBody>
      </p:sp>
      <p:pic>
        <p:nvPicPr>
          <p:cNvPr id="3" name="Рисунок 2" descr="C:\Documents and Settings\Admin\Мои документы\depositphotos_5002254-Image-of-beet-on-white-background-The-file-contains-a-path-to-c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1928802"/>
            <a:ext cx="2286016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Documents and Settings\Admin\Мои документы\kak-posadit-vishnyu-osenyu3.jpg"/>
          <p:cNvPicPr/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28992" y="2071678"/>
            <a:ext cx="2143140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Documents and Settings\Admin\Мои документы\15cadd9fea3e20a3df6caf86a7f096b4_RSZ_690.jpg"/>
          <p:cNvPicPr/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15140" y="1857364"/>
            <a:ext cx="2071702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Documents and Settings\Admin\Мои документы\hello_html_m6ee6db9e.png"/>
          <p:cNvPicPr/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00430" y="4286256"/>
            <a:ext cx="2428892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Documents and Settings\Admin\Мои документы\1734d597923d0ae8.jpg"/>
          <p:cNvPicPr/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768" y="4143380"/>
            <a:ext cx="1643074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Documents and Settings\Admin\Мои документы\193416large.jpg"/>
          <p:cNvPicPr/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4357694"/>
            <a:ext cx="2928958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Admin\Мои документы\static.jpg"/>
          <p:cNvPicPr/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48" y="428604"/>
            <a:ext cx="1785950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:\Documents and Settings\Admin\Мои документы\image.png"/>
          <p:cNvPicPr/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43306" y="0"/>
            <a:ext cx="2071702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Documents and Settings\Admin\Мои документы\plum.jpg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00826" y="285728"/>
            <a:ext cx="1928826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Documents and Settings\Admin\Мои документы\3.jpg"/>
          <p:cNvPicPr/>
          <p:nvPr/>
        </p:nvPicPr>
        <p:blipFill>
          <a:blip r:embed="rId6" cstate="print">
            <a:clrChange>
              <a:clrFrom>
                <a:srgbClr val="FAFBF6"/>
              </a:clrFrom>
              <a:clrTo>
                <a:srgbClr val="FAFB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2643182"/>
            <a:ext cx="214314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Documents and Settings\Admin\Мои документы\s-kakogo-vozrasta-mozhno-davat-rebyonku-gorohovyj-sup_2.jpg"/>
          <p:cNvPicPr/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15140" y="2643182"/>
            <a:ext cx="2214578" cy="1537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Documents and Settings\Admin\Мои документы\owoce_13_b.jpg"/>
          <p:cNvPicPr/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7554" y="2643182"/>
            <a:ext cx="2286016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Documents and Settings\Admin\Мои документы\bush-tomato-clipart-10.jpg"/>
          <p:cNvPicPr/>
          <p:nvPr/>
        </p:nvPicPr>
        <p:blipFill>
          <a:blip r:embed="rId9" cstate="print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472" y="4429132"/>
            <a:ext cx="2071702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Documents and Settings\Admin\Мои документы\13599853222821.jpg"/>
          <p:cNvPicPr/>
          <p:nvPr/>
        </p:nvPicPr>
        <p:blipFill>
          <a:blip r:embed="rId10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7554" y="4572008"/>
            <a:ext cx="2682240" cy="1962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Documents and Settings\Admin\Мои документы\img1336426135.jpg"/>
          <p:cNvPicPr/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15140" y="4643446"/>
            <a:ext cx="1571636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42875"/>
            <a:ext cx="7772400" cy="857250"/>
          </a:xfrm>
        </p:spPr>
        <p:txBody>
          <a:bodyPr/>
          <a:lstStyle/>
          <a:p>
            <a:pPr eaLnBrk="1" hangingPunct="1"/>
            <a:r>
              <a:rPr lang="ru-RU" sz="3200" b="1" dirty="0" smtClean="0">
                <a:latin typeface="Cambria" pitchFamily="18" charset="0"/>
              </a:rPr>
              <a:t>«Четвёртый      лишний»</a:t>
            </a:r>
          </a:p>
        </p:txBody>
      </p:sp>
      <p:pic>
        <p:nvPicPr>
          <p:cNvPr id="3075" name="Picture 3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83768" y="4941168"/>
            <a:ext cx="1214437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2857500"/>
            <a:ext cx="142875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44208" y="5013176"/>
            <a:ext cx="20193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00813" y="1214438"/>
            <a:ext cx="1785937" cy="133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8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273604">
            <a:off x="214313" y="5286375"/>
            <a:ext cx="1928812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143000"/>
            <a:ext cx="2047875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9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99992" y="4869160"/>
            <a:ext cx="1500187" cy="168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0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10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-2"/>
          <a:stretch>
            <a:fillRect/>
          </a:stretch>
        </p:blipFill>
        <p:spPr bwMode="auto">
          <a:xfrm>
            <a:off x="0" y="2924944"/>
            <a:ext cx="157162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1" name="Прямая соединительная линия 20"/>
          <p:cNvCxnSpPr>
            <a:cxnSpLocks noChangeShapeType="1"/>
          </p:cNvCxnSpPr>
          <p:nvPr/>
        </p:nvCxnSpPr>
        <p:spPr bwMode="auto">
          <a:xfrm>
            <a:off x="142875" y="2643188"/>
            <a:ext cx="885825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5" name="Прямая соединительная линия 24"/>
          <p:cNvCxnSpPr>
            <a:cxnSpLocks noChangeShapeType="1"/>
          </p:cNvCxnSpPr>
          <p:nvPr/>
        </p:nvCxnSpPr>
        <p:spPr bwMode="auto">
          <a:xfrm>
            <a:off x="142875" y="4786313"/>
            <a:ext cx="8786813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pic>
        <p:nvPicPr>
          <p:cNvPr id="22" name="Picture 6"/>
          <p:cNvPicPr>
            <a:picLocks noChangeAspect="1" noChangeArrowheads="1"/>
          </p:cNvPicPr>
          <p:nvPr/>
        </p:nvPicPr>
        <p:blipFill>
          <a:blip r:embed="rId11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3968" y="1340768"/>
            <a:ext cx="1785938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1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04248" y="3140968"/>
            <a:ext cx="1500187" cy="126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7"/>
          <p:cNvPicPr>
            <a:picLocks noChangeAspect="1" noChangeArrowheads="1"/>
          </p:cNvPicPr>
          <p:nvPr/>
        </p:nvPicPr>
        <p:blipFill>
          <a:blip r:embed="rId1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20000"/>
          </a:blip>
          <a:srcRect/>
          <a:stretch>
            <a:fillRect/>
          </a:stretch>
        </p:blipFill>
        <p:spPr bwMode="auto">
          <a:xfrm rot="3887340">
            <a:off x="2460072" y="2819284"/>
            <a:ext cx="1339379" cy="2068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8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1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11760" y="980728"/>
            <a:ext cx="1512168" cy="1511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Знак запрета 16"/>
          <p:cNvSpPr/>
          <p:nvPr/>
        </p:nvSpPr>
        <p:spPr>
          <a:xfrm>
            <a:off x="2267744" y="980728"/>
            <a:ext cx="1800200" cy="1440160"/>
          </a:xfrm>
          <a:prstGeom prst="noSmoking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8" name="Знак запрета 17"/>
          <p:cNvSpPr/>
          <p:nvPr/>
        </p:nvSpPr>
        <p:spPr>
          <a:xfrm>
            <a:off x="179512" y="2996952"/>
            <a:ext cx="1800200" cy="1440160"/>
          </a:xfrm>
          <a:prstGeom prst="noSmoking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0" name="Знак запрета 19"/>
          <p:cNvSpPr/>
          <p:nvPr/>
        </p:nvSpPr>
        <p:spPr>
          <a:xfrm>
            <a:off x="4355976" y="5157192"/>
            <a:ext cx="1800200" cy="1440160"/>
          </a:xfrm>
          <a:prstGeom prst="noSmoking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1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7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770" decel="100000"/>
                                        <p:tgtEl>
                                          <p:spTgt spid="1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5" dur="77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7" dur="77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77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770" decel="100000"/>
                                        <p:tgtEl>
                                          <p:spTgt spid="2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8" dur="77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0" dur="77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42875"/>
            <a:ext cx="7772400" cy="785813"/>
          </a:xfrm>
        </p:spPr>
        <p:txBody>
          <a:bodyPr>
            <a:normAutofit/>
          </a:bodyPr>
          <a:lstStyle/>
          <a:p>
            <a:pPr eaLnBrk="1" hangingPunct="1"/>
            <a:r>
              <a:rPr lang="ru-RU" sz="3200" b="1" dirty="0" smtClean="0">
                <a:latin typeface="Cambria" pitchFamily="18" charset="0"/>
              </a:rPr>
              <a:t>«Один – много»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560" y="1052736"/>
            <a:ext cx="1500187" cy="126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364088" y="1196752"/>
            <a:ext cx="223224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трелка вправо 8"/>
          <p:cNvSpPr/>
          <p:nvPr/>
        </p:nvSpPr>
        <p:spPr bwMode="auto">
          <a:xfrm>
            <a:off x="3275856" y="1484784"/>
            <a:ext cx="977900" cy="484187"/>
          </a:xfrm>
          <a:prstGeom prst="rightArrow">
            <a:avLst/>
          </a:prstGeom>
          <a:solidFill>
            <a:schemeClr val="bg2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1" lang="ru-RU" sz="2400">
              <a:latin typeface="Century" pitchFamily="18" charset="0"/>
              <a:ea typeface="ＭＳ ゴシック" pitchFamily="49" charset="-128"/>
              <a:cs typeface="+mn-cs"/>
            </a:endParaRPr>
          </a:p>
        </p:txBody>
      </p:sp>
      <p:sp>
        <p:nvSpPr>
          <p:cNvPr id="11" name="Стрелка вправо 10"/>
          <p:cNvSpPr/>
          <p:nvPr/>
        </p:nvSpPr>
        <p:spPr bwMode="auto">
          <a:xfrm>
            <a:off x="3286125" y="2857500"/>
            <a:ext cx="977900" cy="484188"/>
          </a:xfrm>
          <a:prstGeom prst="rightArrow">
            <a:avLst/>
          </a:prstGeom>
          <a:solidFill>
            <a:schemeClr val="bg2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1" lang="ru-RU" sz="2400">
              <a:latin typeface="Century" pitchFamily="18" charset="0"/>
              <a:ea typeface="ＭＳ ゴシック" pitchFamily="49" charset="-128"/>
              <a:cs typeface="+mn-cs"/>
            </a:endParaRPr>
          </a:p>
        </p:txBody>
      </p:sp>
      <p:sp>
        <p:nvSpPr>
          <p:cNvPr id="13" name="Стрелка вправо 12"/>
          <p:cNvSpPr/>
          <p:nvPr/>
        </p:nvSpPr>
        <p:spPr bwMode="auto">
          <a:xfrm>
            <a:off x="3214688" y="4214813"/>
            <a:ext cx="977900" cy="484187"/>
          </a:xfrm>
          <a:prstGeom prst="rightArrow">
            <a:avLst/>
          </a:prstGeom>
          <a:solidFill>
            <a:schemeClr val="bg2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1" lang="ru-RU" sz="2400">
              <a:latin typeface="Century" pitchFamily="18" charset="0"/>
              <a:ea typeface="ＭＳ ゴシック" pitchFamily="49" charset="-128"/>
              <a:cs typeface="+mn-cs"/>
            </a:endParaRPr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625" y="4143375"/>
            <a:ext cx="2071688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364088" y="3929062"/>
            <a:ext cx="2208287" cy="1228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Стрелка вправо 15"/>
          <p:cNvSpPr/>
          <p:nvPr/>
        </p:nvSpPr>
        <p:spPr bwMode="auto">
          <a:xfrm>
            <a:off x="3214688" y="5643563"/>
            <a:ext cx="977900" cy="484187"/>
          </a:xfrm>
          <a:prstGeom prst="rightArrow">
            <a:avLst/>
          </a:prstGeom>
          <a:solidFill>
            <a:schemeClr val="bg2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1" lang="ru-RU" sz="2400">
              <a:latin typeface="Century" pitchFamily="18" charset="0"/>
              <a:ea typeface="ＭＳ ゴシック" pitchFamily="49" charset="-128"/>
              <a:cs typeface="+mn-cs"/>
            </a:endParaRPr>
          </a:p>
        </p:txBody>
      </p:sp>
      <p:pic>
        <p:nvPicPr>
          <p:cNvPr id="1026" name="Picture 2" descr="http://mshealthy.com.ua/gif/pomidor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364088" y="2492896"/>
            <a:ext cx="2232248" cy="1296144"/>
          </a:xfrm>
          <a:prstGeom prst="rect">
            <a:avLst/>
          </a:prstGeom>
          <a:noFill/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576" y="2492896"/>
            <a:ext cx="1224136" cy="1219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8"/>
          <p:cNvPicPr>
            <a:picLocks noChangeAspect="1" noChangeArrowheads="1"/>
          </p:cNvPicPr>
          <p:nvPr/>
        </p:nvPicPr>
        <p:blipFill>
          <a:blip r:embed="rId8" cstate="screen">
            <a:clrChange>
              <a:clrFrom>
                <a:srgbClr val="FEFFFC"/>
              </a:clrFrom>
              <a:clrTo>
                <a:srgbClr val="FEFF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7550873">
            <a:off x="710151" y="4990903"/>
            <a:ext cx="1511300" cy="169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 descr="http://www.fr.all.biz/img/fr/catalog/small/17450.jpe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5364088" y="5301208"/>
            <a:ext cx="2232248" cy="12241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1176" t="21650" r="1176" b="9051"/>
          <a:stretch>
            <a:fillRect/>
          </a:stretch>
        </p:blipFill>
        <p:spPr bwMode="auto">
          <a:xfrm>
            <a:off x="755576" y="1556792"/>
            <a:ext cx="7525344" cy="4386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123728" y="188640"/>
            <a:ext cx="4752528" cy="70788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FF00"/>
                </a:solidFill>
                <a:latin typeface="Bookman Old Style" pitchFamily="18" charset="0"/>
              </a:rPr>
              <a:t>Что это?</a:t>
            </a:r>
            <a:endParaRPr lang="ru-RU" sz="4000" b="1" dirty="0">
              <a:solidFill>
                <a:srgbClr val="FFFF00"/>
              </a:solidFill>
              <a:latin typeface="Bookman Old Style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47664" y="476672"/>
            <a:ext cx="64087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6600" b="1" dirty="0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allAtOnce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  <a:latin typeface="Bookman Old Style" pitchFamily="18" charset="0"/>
              </a:rPr>
              <a:t>Дидактическая игра «Продолжи ряд»</a:t>
            </a:r>
            <a:endParaRPr lang="ru-RU" sz="3600" b="1" dirty="0">
              <a:solidFill>
                <a:srgbClr val="FFFF00"/>
              </a:solidFill>
              <a:latin typeface="Bookman Old Style" pitchFamily="18" charset="0"/>
            </a:endParaRPr>
          </a:p>
        </p:txBody>
      </p:sp>
      <p:pic>
        <p:nvPicPr>
          <p:cNvPr id="3" name="Рисунок 2" descr="C:\Documents and Settings\Admin\Мои документы\i.jpg"/>
          <p:cNvPicPr/>
          <p:nvPr/>
        </p:nvPicPr>
        <p:blipFill>
          <a:blip r:embed="rId2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072074"/>
            <a:ext cx="1181100" cy="1322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Documents and Settings\Admin\Мои документы\i.jpg"/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15206" y="1285860"/>
            <a:ext cx="1181100" cy="1322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Documents and Settings\Admin\Мои документы\i.jpg"/>
          <p:cNvPicPr/>
          <p:nvPr/>
        </p:nvPicPr>
        <p:blipFill>
          <a:blip r:embed="rId2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29058" y="2500306"/>
            <a:ext cx="1181100" cy="1322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Documents and Settings\Admin\Мои документы\i.jpg"/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10" y="928670"/>
            <a:ext cx="1181100" cy="1322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Documents and Settings\Admin\Мои документы\193416large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7224" y="5429264"/>
            <a:ext cx="2105025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Documents and Settings\Admin\Мои документы\193416large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57422" y="1857364"/>
            <a:ext cx="2105025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Documents and Settings\Admin\Мои документы\193416large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72198" y="2857496"/>
            <a:ext cx="2105025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Documents and Settings\Admin\Мои документы\10699308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2571744"/>
            <a:ext cx="1714512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Documents and Settings\Admin\Мои документы\49967163189abfe53dc2f51de812e01bf698d6c49_b.jpg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3108" y="2928934"/>
            <a:ext cx="1847857" cy="1279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C:\Documents and Settings\Admin\Мои документы\i (1).jpg"/>
          <p:cNvPicPr/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6314" y="1428736"/>
            <a:ext cx="1828800" cy="1659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437 -0.01527 L 0.21041 0.6414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00" y="32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465 0.03032 L 0.13593 0.5226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00" y="24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7 L 0.15538 0.4067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00" y="20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3.33333E-6 L 0.01563 0.3673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0" y="18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7037E-6 L 0.07152 0.5837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00" y="29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Admin\Мои документы\193416large.jp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14346" y="5658800"/>
            <a:ext cx="1857388" cy="119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:\Documents and Settings\Admin\Мои документы\193416large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00364" y="1428736"/>
            <a:ext cx="2105025" cy="119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Documents and Settings\Admin\Мои документы\i.jpg"/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4414" y="5357826"/>
            <a:ext cx="1071570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Documents and Settings\Admin\Мои документы\i.jpg"/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285728"/>
            <a:ext cx="1071570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Documents and Settings\Admin\Мои документы\i.jpg"/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15140" y="1643050"/>
            <a:ext cx="1000132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Documents and Settings\Admin\Мои документы\10699308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5984" y="5599522"/>
            <a:ext cx="1371600" cy="1258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Documents and Settings\Admin\Мои документы\10699308.pn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71670" y="285728"/>
            <a:ext cx="1428760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Documents and Settings\Admin\Мои документы\depositphotos_8195955-stock-photo-pea-pod-isolated-on-white.jpg"/>
          <p:cNvPicPr/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1714488"/>
            <a:ext cx="197438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Documents and Settings\Admin\Мои документы\bolgarskij-perec.png"/>
          <p:cNvPicPr/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3108" y="2643182"/>
            <a:ext cx="1814318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Documents and Settings\Admin\Мои документы\recepty_kapusta_cvet (1).jpg"/>
          <p:cNvPicPr/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00562" y="2643182"/>
            <a:ext cx="2114469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C:\Documents and Settings\Admin\Мои документы\i (1).jpg"/>
          <p:cNvPicPr/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6314" y="0"/>
            <a:ext cx="1828800" cy="1659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C:\Documents and Settings\Admin\Мои документы\193416large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38975" y="428604"/>
            <a:ext cx="2105025" cy="119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  <a:latin typeface="Bookman Old Style" pitchFamily="18" charset="0"/>
              </a:rPr>
              <a:t>Дидактическая игра </a:t>
            </a:r>
            <a:br>
              <a:rPr lang="ru-RU" sz="3600" b="1" dirty="0" smtClean="0">
                <a:solidFill>
                  <a:srgbClr val="FFFF00"/>
                </a:solidFill>
                <a:latin typeface="Bookman Old Style" pitchFamily="18" charset="0"/>
              </a:rPr>
            </a:br>
            <a:r>
              <a:rPr lang="ru-RU" sz="3600" b="1" dirty="0" smtClean="0">
                <a:solidFill>
                  <a:srgbClr val="FFFF00"/>
                </a:solidFill>
                <a:latin typeface="Bookman Old Style" pitchFamily="18" charset="0"/>
              </a:rPr>
              <a:t>«Что где растёт?»</a:t>
            </a:r>
            <a:endParaRPr lang="ru-RU" sz="3600" b="1" dirty="0">
              <a:solidFill>
                <a:srgbClr val="FFFF00"/>
              </a:solidFill>
              <a:latin typeface="Bookman Old Style" pitchFamily="18" charset="0"/>
            </a:endParaRPr>
          </a:p>
        </p:txBody>
      </p:sp>
      <p:pic>
        <p:nvPicPr>
          <p:cNvPr id="3" name="Рисунок 2" descr="C:\Documents and Settings\Admin\Мои документы\978-5-389-06328-0_r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072074"/>
            <a:ext cx="2285984" cy="1785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C:\Documents and Settings\Admin\Мои документы\Собираем урожай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6578" y="1000108"/>
            <a:ext cx="2357422" cy="1857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C:\Documents and Settings\Admin\Мои документы\bolgarskij-perec.png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14480" y="1643050"/>
            <a:ext cx="1571636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Documents and Settings\Admin\Мои документы\depositphotos_4146017-stock-photo-carrots.jpg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29058" y="1357298"/>
            <a:ext cx="1681161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Documents and Settings\Admin\Мои документы\depositphotos_5002254-Image-of-beet-on-white-background-The-file-contains-a-path-to-c.jpg"/>
          <p:cNvPicPr/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2428868"/>
            <a:ext cx="1752598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Documents and Settings\Admin\Мои документы\i (2).jpg"/>
          <p:cNvPicPr/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72396" y="4286256"/>
            <a:ext cx="1314448" cy="857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Documents and Settings\Admin\Мои документы\10699308.pn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71802" y="2857496"/>
            <a:ext cx="1443038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Documents and Settings\Admin\Мои документы\i.jpg"/>
          <p:cNvPicPr/>
          <p:nvPr/>
        </p:nvPicPr>
        <p:blipFill>
          <a:blip r:embed="rId9">
            <a:clrChange>
              <a:clrFrom>
                <a:srgbClr val="FAFAF8"/>
              </a:clrFrom>
              <a:clrTo>
                <a:srgbClr val="FAFAF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00892" y="5500702"/>
            <a:ext cx="1143008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Documents and Settings\Admin\Мои документы\repa.jpg"/>
          <p:cNvPicPr/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643050"/>
            <a:ext cx="1571604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C:\Documents and Settings\Admin\Мои документы\105879506_e4e7d0631d8ac4eb3c8f9866c5ae0f14_800.png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57158" y="3571876"/>
            <a:ext cx="1071570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C:\Documents and Settings\Admin\Мои документы\depositphotos_7672550-stock-photo-ripe-pomegranate.jpg"/>
          <p:cNvPicPr/>
          <p:nvPr/>
        </p:nvPicPr>
        <p:blipFill>
          <a:blip r:embed="rId1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43175" y="4929199"/>
            <a:ext cx="1000132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C:\Documents and Settings\Admin\Мои документы\i (6).jpg"/>
          <p:cNvPicPr/>
          <p:nvPr/>
        </p:nvPicPr>
        <p:blipFill>
          <a:blip r:embed="rId13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00166" y="3071810"/>
            <a:ext cx="1085855" cy="1035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C:\Documents and Settings\Admin\Мои документы\depositphotos_5862089-stock-photo-ripe-tangerine-with-green-leaf.jpg"/>
          <p:cNvPicPr/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14942" y="4000504"/>
            <a:ext cx="1285884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C:\Documents and Settings\Admin\Мои документы\apels13.png"/>
          <p:cNvPicPr/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929454" y="3143248"/>
            <a:ext cx="1000132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C:\Documents and Settings\Admin\Мои документы\i (5).jpg"/>
          <p:cNvPicPr/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29058" y="3714752"/>
            <a:ext cx="857250" cy="1166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C:\Documents and Settings\Admin\Мои документы\i (3).jpg"/>
          <p:cNvPicPr/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29190" y="5643578"/>
            <a:ext cx="1143008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2.59259E-6 L -1.38889E-6 0.4069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07407E-6 L -0.0099 0.4657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" y="2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236 0.0507 L -0.34427 0.50209 " pathEditMode="relative" ptsTypes="AA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8854 0.11689 L -0.73854 0.11689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0903 0.01064 L -0.64566 0.0212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" y="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545 0.08681 C -0.15121 0.21505 -0.23698 0.34352 -0.27864 0.39792 C -0.32031 0.45231 -0.31128 0.40741 -0.31545 0.41343 C -0.31962 0.41944 -0.31163 0.42639 -0.30364 0.43356 " pathEditMode="relative" ptsTypes="aaaA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257 0.08495 C -0.27743 0.29537 -0.48229 0.50579 -0.54097 0.56065 C -0.59965 0.61551 -0.43403 0.42616 -0.4243 0.41389 C -0.41458 0.40162 -0.44861 0.44444 -0.48264 0.48727 " pathEditMode="relative" ptsTypes="aaaA"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-0.33333  E" pathEditMode="relative" ptsTypes=""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33333E-6 L 0.32361 -0.58496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" y="-2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7037E-7 L 0.29913 -0.38912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" y="-1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48148E-6 L 0.58073 -0.59838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0" y="-2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7.40741E-7 C 0.32604 -0.15347 0.65208 -0.30694 0.77847 -0.36667 C 0.90486 -0.42639 0.8316 -0.39213 0.75833 -0.35787 " pathEditMode="relative" rAng="0" ptsTypes="aaA">
                                      <p:cBhvr>
                                        <p:cTn id="6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2" y="-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827 0.01828 L 0.63108 -0.26505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" y="-1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  <a:latin typeface="Bookman Old Style" pitchFamily="18" charset="0"/>
              </a:rPr>
              <a:t>Дидактическая игра «Что растёт на грядке?» «Что растёт на грядке в земле?»</a:t>
            </a:r>
            <a:endParaRPr lang="ru-RU" sz="3200" b="1" dirty="0">
              <a:solidFill>
                <a:srgbClr val="FFFF00"/>
              </a:solidFill>
              <a:latin typeface="Bookman Old Style" pitchFamily="18" charset="0"/>
            </a:endParaRPr>
          </a:p>
        </p:txBody>
      </p:sp>
      <p:pic>
        <p:nvPicPr>
          <p:cNvPr id="3" name="Рисунок 2" descr="C:\Documents and Settings\Admin\Мои документы\94_catalog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58050" y="1214422"/>
            <a:ext cx="1885950" cy="1133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C:\Documents and Settings\Admin\Мои документы\Slajd2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543544"/>
            <a:ext cx="1895484" cy="1314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C:\Documents and Settings\Admin\Мои документы\repa.jpg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10" y="3000372"/>
            <a:ext cx="13335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Documents and Settings\Admin\Мои документы\depositphotos_5002254-Image-of-beet-on-white-background-The-file-contains-a-path-to-c.jpg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57620" y="4286256"/>
            <a:ext cx="1571636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Documents and Settings\Admin\Мои документы\i (2).jpg"/>
          <p:cNvPicPr/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57818" y="1857364"/>
            <a:ext cx="1357322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Documents and Settings\Admin\Мои документы\depositphotos_4146017-stock-photo-carrots.jpg"/>
          <p:cNvPicPr/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1857364"/>
            <a:ext cx="1785950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Documents and Settings\Admin\Мои документы\i (7).jpg"/>
          <p:cNvPicPr/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43306" y="2214554"/>
            <a:ext cx="1071570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Documents and Settings\Admin\Мои документы\15cadd9fea3e20a3df6caf86a7f096b4_RSZ_690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58082" y="5286388"/>
            <a:ext cx="1214446" cy="1214446"/>
          </a:xfrm>
          <a:prstGeom prst="rect">
            <a:avLst/>
          </a:prstGeom>
          <a:noFill/>
        </p:spPr>
      </p:pic>
      <p:pic>
        <p:nvPicPr>
          <p:cNvPr id="12" name="Рисунок 11" descr="C:\Documents and Settings\Admin\Мои документы\i (8).jpg"/>
          <p:cNvPicPr/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71670" y="5357826"/>
            <a:ext cx="847728" cy="1139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C:\Documents and Settings\Admin\Мои документы\i.jpg"/>
          <p:cNvPicPr/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3108" y="2143116"/>
            <a:ext cx="928694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C:\Documents and Settings\Admin\Мои документы\193416large.jpg"/>
          <p:cNvPicPr/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3438" y="2928934"/>
            <a:ext cx="2105025" cy="842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C:\Documents and Settings\Admin\Мои документы\bolgarskij-perec.png"/>
          <p:cNvPicPr/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4357694"/>
            <a:ext cx="1285884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C:\Documents and Settings\Admin\Мои документы\depositphotos_8195955-stock-photo-pea-pod-isolated-on-white.jpg"/>
          <p:cNvPicPr/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3108" y="3214686"/>
            <a:ext cx="197438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C:\Documents and Settings\Admin\Мои документы\10699308.png"/>
          <p:cNvPicPr/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286380" y="5000636"/>
            <a:ext cx="1371600" cy="1258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C:\Documents and Settings\Admin\Мои документы\i (1).jpg"/>
          <p:cNvPicPr/>
          <p:nvPr/>
        </p:nvPicPr>
        <p:blipFill>
          <a:blip r:embed="rId1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86512" y="3500439"/>
            <a:ext cx="1643074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C:\Documents and Settings\Admin\Мои документы\Eggplant-PNG-File.png"/>
          <p:cNvPicPr/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858148" y="2571744"/>
            <a:ext cx="946005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 descr="C:\Documents and Settings\Admin\Мои документы\12.jpg"/>
          <p:cNvPicPr/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868" y="5286388"/>
            <a:ext cx="15811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:\Тема Овощи\hello_html_4375c11f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ages.zaazu.com/img/clap-animated-animation-clap-smiley-emoticon-000340-large.gif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915816" y="1628800"/>
            <a:ext cx="3112486" cy="3139554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2984"/>
            <a:ext cx="8229600" cy="3786214"/>
          </a:xfrm>
        </p:spPr>
        <p:txBody>
          <a:bodyPr>
            <a:noAutofit/>
          </a:bodyPr>
          <a:lstStyle/>
          <a:p>
            <a:r>
              <a:rPr lang="ru-RU" sz="9600" b="1" dirty="0" smtClean="0">
                <a:solidFill>
                  <a:srgbClr val="FFFF00"/>
                </a:solidFill>
                <a:latin typeface="Bookman Old Style" pitchFamily="18" charset="0"/>
              </a:rPr>
              <a:t>Загадки</a:t>
            </a:r>
            <a:endParaRPr lang="ru-RU" sz="9600" b="1" dirty="0">
              <a:solidFill>
                <a:srgbClr val="FFFF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10800000">
            <a:off x="827584" y="2636912"/>
            <a:ext cx="3182496" cy="324036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6" name="Прямоугольник 5"/>
          <p:cNvSpPr/>
          <p:nvPr/>
        </p:nvSpPr>
        <p:spPr>
          <a:xfrm>
            <a:off x="1691680" y="116632"/>
            <a:ext cx="604867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Хоть чернил он не видал,</a:t>
            </a:r>
            <a:br>
              <a:rPr lang="ru-RU" sz="2800" b="1" dirty="0"/>
            </a:br>
            <a:r>
              <a:rPr lang="ru-RU" sz="2800" b="1" dirty="0"/>
              <a:t>Фиолетовым вдруг стал,</a:t>
            </a:r>
            <a:br>
              <a:rPr lang="ru-RU" sz="2800" b="1" dirty="0"/>
            </a:br>
            <a:r>
              <a:rPr lang="ru-RU" sz="2800" b="1" dirty="0"/>
              <a:t>И лоснится от похвал</a:t>
            </a:r>
            <a:br>
              <a:rPr lang="ru-RU" sz="2800" b="1" dirty="0"/>
            </a:br>
            <a:r>
              <a:rPr lang="ru-RU" sz="2800" b="1" dirty="0"/>
              <a:t>Очень важный… 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004048" y="3717032"/>
            <a:ext cx="3600400" cy="1015663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6000" b="1" dirty="0"/>
              <a:t>Баклажан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64088" y="2996952"/>
            <a:ext cx="3201083" cy="303551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3" name="TextBox 2"/>
          <p:cNvSpPr txBox="1"/>
          <p:nvPr/>
        </p:nvSpPr>
        <p:spPr>
          <a:xfrm>
            <a:off x="2966661" y="116632"/>
            <a:ext cx="3804055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/>
              <a:t>Он круглый и красный,</a:t>
            </a:r>
          </a:p>
          <a:p>
            <a:pPr algn="ctr"/>
            <a:r>
              <a:rPr lang="ru-RU" sz="2800" b="1" dirty="0" smtClean="0"/>
              <a:t>Как глаз светофора, </a:t>
            </a:r>
          </a:p>
          <a:p>
            <a:pPr algn="ctr"/>
            <a:r>
              <a:rPr lang="ru-RU" sz="2800" b="1" dirty="0" smtClean="0"/>
              <a:t>Среди овощей</a:t>
            </a:r>
          </a:p>
          <a:p>
            <a:pPr algn="ctr"/>
            <a:r>
              <a:rPr lang="ru-RU" sz="2800" b="1" dirty="0" smtClean="0"/>
              <a:t>Нет красней…</a:t>
            </a:r>
            <a:endParaRPr lang="ru-RU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55576" y="3573016"/>
            <a:ext cx="3816424" cy="1015663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6000" b="1" dirty="0" smtClean="0"/>
              <a:t>Помидор</a:t>
            </a:r>
            <a:endParaRPr lang="ru-RU" sz="6000" b="1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83568" y="2924944"/>
            <a:ext cx="3352230" cy="307745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4" name="TextBox 3"/>
          <p:cNvSpPr txBox="1"/>
          <p:nvPr/>
        </p:nvSpPr>
        <p:spPr>
          <a:xfrm>
            <a:off x="2411760" y="116632"/>
            <a:ext cx="504056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Он никогда и никого</a:t>
            </a:r>
          </a:p>
          <a:p>
            <a:pPr algn="ctr"/>
            <a:r>
              <a:rPr lang="ru-RU" sz="2800" b="1" dirty="0" smtClean="0"/>
              <a:t>Не обижал на свете.</a:t>
            </a:r>
          </a:p>
          <a:p>
            <a:pPr algn="ctr"/>
            <a:r>
              <a:rPr lang="ru-RU" sz="2800" b="1" dirty="0" smtClean="0"/>
              <a:t>Чего же плачут от него</a:t>
            </a:r>
          </a:p>
          <a:p>
            <a:pPr algn="ctr"/>
            <a:r>
              <a:rPr lang="ru-RU" sz="2800" b="1" dirty="0" smtClean="0"/>
              <a:t>И взрослые и дети?</a:t>
            </a:r>
            <a:endParaRPr lang="ru-RU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148064" y="3501008"/>
            <a:ext cx="3744416" cy="1015663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6000" b="1" dirty="0" smtClean="0"/>
              <a:t>Лук</a:t>
            </a:r>
            <a:endParaRPr lang="ru-RU" sz="6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99592" y="2924944"/>
            <a:ext cx="3293988" cy="303570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3" name="TextBox 2"/>
          <p:cNvSpPr txBox="1"/>
          <p:nvPr/>
        </p:nvSpPr>
        <p:spPr>
          <a:xfrm>
            <a:off x="2699792" y="116632"/>
            <a:ext cx="4067140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/>
              <a:t>И зелен, и густ</a:t>
            </a:r>
          </a:p>
          <a:p>
            <a:pPr algn="ctr"/>
            <a:r>
              <a:rPr lang="ru-RU" sz="3200" b="1" dirty="0" smtClean="0"/>
              <a:t>На грядке вырос куст.</a:t>
            </a:r>
          </a:p>
          <a:p>
            <a:pPr algn="ctr"/>
            <a:r>
              <a:rPr lang="ru-RU" sz="3200" b="1" dirty="0" smtClean="0"/>
              <a:t>Покопай немножко:</a:t>
            </a:r>
          </a:p>
          <a:p>
            <a:pPr algn="ctr"/>
            <a:r>
              <a:rPr lang="ru-RU" sz="3200" b="1" dirty="0" smtClean="0"/>
              <a:t>Под кустом…</a:t>
            </a:r>
            <a:endParaRPr lang="ru-RU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148064" y="3933056"/>
            <a:ext cx="3816424" cy="1015663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6000" b="1" dirty="0" smtClean="0"/>
              <a:t>Картошка</a:t>
            </a:r>
            <a:endParaRPr lang="ru-RU" sz="6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screen"/>
          <a:srcRect l="8220" t="4458" r="7524" b="8603"/>
          <a:stretch>
            <a:fillRect/>
          </a:stretch>
        </p:blipFill>
        <p:spPr bwMode="auto">
          <a:xfrm>
            <a:off x="755576" y="2935482"/>
            <a:ext cx="3244053" cy="308580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3" name="TextBox 2"/>
          <p:cNvSpPr txBox="1"/>
          <p:nvPr/>
        </p:nvSpPr>
        <p:spPr>
          <a:xfrm>
            <a:off x="2843808" y="0"/>
            <a:ext cx="3879908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/>
              <a:t>Что за скрип?</a:t>
            </a:r>
          </a:p>
          <a:p>
            <a:pPr algn="ctr"/>
            <a:r>
              <a:rPr lang="ru-RU" sz="2800" b="1" dirty="0" smtClean="0"/>
              <a:t>Что за хруст?</a:t>
            </a:r>
          </a:p>
          <a:p>
            <a:pPr algn="ctr"/>
            <a:r>
              <a:rPr lang="ru-RU" sz="2800" b="1" dirty="0" smtClean="0"/>
              <a:t>Это что еще за куст?</a:t>
            </a:r>
          </a:p>
          <a:p>
            <a:pPr algn="ctr"/>
            <a:r>
              <a:rPr lang="ru-RU" sz="2800" b="1" dirty="0" smtClean="0"/>
              <a:t>Как же быть без хруста,</a:t>
            </a:r>
          </a:p>
          <a:p>
            <a:pPr algn="ctr"/>
            <a:r>
              <a:rPr lang="ru-RU" sz="2800" b="1" dirty="0" smtClean="0"/>
              <a:t>Если я…</a:t>
            </a:r>
            <a:endParaRPr lang="ru-RU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292080" y="3789040"/>
            <a:ext cx="3600400" cy="110799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6600" b="1" dirty="0" smtClean="0"/>
              <a:t>Капуста</a:t>
            </a:r>
            <a:endParaRPr lang="ru-RU" sz="6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screen"/>
          <a:srcRect l="7498" t="12500" r="6273" b="22500"/>
          <a:stretch>
            <a:fillRect/>
          </a:stretch>
        </p:blipFill>
        <p:spPr bwMode="auto">
          <a:xfrm>
            <a:off x="971600" y="3140968"/>
            <a:ext cx="3533193" cy="230425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4" name="TextBox 3"/>
          <p:cNvSpPr txBox="1"/>
          <p:nvPr/>
        </p:nvSpPr>
        <p:spPr>
          <a:xfrm>
            <a:off x="1619672" y="0"/>
            <a:ext cx="619268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Летом - на грядке</a:t>
            </a:r>
          </a:p>
          <a:p>
            <a:pPr algn="ctr"/>
            <a:r>
              <a:rPr lang="ru-RU" sz="2800" b="1" dirty="0" smtClean="0"/>
              <a:t>Длинные и зеленые,</a:t>
            </a:r>
          </a:p>
          <a:p>
            <a:pPr algn="ctr"/>
            <a:r>
              <a:rPr lang="ru-RU" sz="2800" b="1" dirty="0" smtClean="0"/>
              <a:t>А зимою – в бочке</a:t>
            </a:r>
          </a:p>
          <a:p>
            <a:pPr algn="ctr"/>
            <a:r>
              <a:rPr lang="ru-RU" sz="2800" b="1" dirty="0" smtClean="0"/>
              <a:t>Желтые и соленые.</a:t>
            </a:r>
          </a:p>
          <a:p>
            <a:pPr algn="ctr"/>
            <a:r>
              <a:rPr lang="ru-RU" sz="2800" b="1" dirty="0" smtClean="0"/>
              <a:t>Отгадайте, молодцы,</a:t>
            </a:r>
          </a:p>
          <a:p>
            <a:pPr algn="ctr"/>
            <a:r>
              <a:rPr lang="ru-RU" sz="2800" b="1" dirty="0" smtClean="0"/>
              <a:t>Как зовут нас?</a:t>
            </a:r>
            <a:endParaRPr lang="ru-RU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076056" y="3861048"/>
            <a:ext cx="3456384" cy="1015663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6000" b="1" dirty="0" smtClean="0"/>
              <a:t>Огурец</a:t>
            </a:r>
            <a:endParaRPr lang="ru-RU" sz="6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732</TotalTime>
  <Words>176</Words>
  <Application>Microsoft Office PowerPoint</Application>
  <PresentationFormat>Экран (4:3)</PresentationFormat>
  <Paragraphs>43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3" baseType="lpstr">
      <vt:lpstr>ＭＳ ゴシック</vt:lpstr>
      <vt:lpstr>Arial</vt:lpstr>
      <vt:lpstr>Bookman Old Style</vt:lpstr>
      <vt:lpstr>Calibri</vt:lpstr>
      <vt:lpstr>Cambria</vt:lpstr>
      <vt:lpstr>Century</vt:lpstr>
      <vt:lpstr>Segoe UI Symbol</vt:lpstr>
      <vt:lpstr>Тема Office</vt:lpstr>
      <vt:lpstr>Лексическая тема «Овощи». «Огород».</vt:lpstr>
      <vt:lpstr>Презентация PowerPoint</vt:lpstr>
      <vt:lpstr>Загадки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Подбери фрукт или овощ к соответствующей фигуре</vt:lpstr>
      <vt:lpstr>Игра: «Чего не стало?»</vt:lpstr>
      <vt:lpstr>Дидактическая игра  «Что лишнее?»</vt:lpstr>
      <vt:lpstr>Презентация PowerPoint</vt:lpstr>
      <vt:lpstr>«Четвёртый      лишний»</vt:lpstr>
      <vt:lpstr>«Один – много»</vt:lpstr>
      <vt:lpstr>Дидактическая игра «Продолжи ряд»</vt:lpstr>
      <vt:lpstr>Презентация PowerPoint</vt:lpstr>
      <vt:lpstr>Дидактическая игра  «Что где растёт?»</vt:lpstr>
      <vt:lpstr>Дидактическая игра «Что растёт на грядке?» «Что растёт на грядке в земле?»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 Windows</cp:lastModifiedBy>
  <cp:revision>98</cp:revision>
  <dcterms:created xsi:type="dcterms:W3CDTF">2012-09-13T06:52:06Z</dcterms:created>
  <dcterms:modified xsi:type="dcterms:W3CDTF">2019-01-10T12:29:07Z</dcterms:modified>
</cp:coreProperties>
</file>