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58" r:id="rId5"/>
    <p:sldId id="273" r:id="rId6"/>
    <p:sldId id="263" r:id="rId7"/>
    <p:sldId id="267" r:id="rId8"/>
    <p:sldId id="265" r:id="rId9"/>
    <p:sldId id="274" r:id="rId10"/>
    <p:sldId id="260" r:id="rId11"/>
    <p:sldId id="269" r:id="rId12"/>
    <p:sldId id="268" r:id="rId13"/>
    <p:sldId id="275" r:id="rId14"/>
    <p:sldId id="270" r:id="rId15"/>
    <p:sldId id="271" r:id="rId16"/>
    <p:sldId id="272" r:id="rId17"/>
    <p:sldId id="26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800000"/>
    <a:srgbClr val="FF3300"/>
    <a:srgbClr val="15210D"/>
    <a:srgbClr val="99FFCC"/>
    <a:srgbClr val="FEF8F4"/>
    <a:srgbClr val="FCEE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24" autoAdjust="0"/>
  </p:normalViewPr>
  <p:slideViewPr>
    <p:cSldViewPr snapToGrid="0">
      <p:cViewPr>
        <p:scale>
          <a:sx n="73" d="100"/>
          <a:sy n="73" d="100"/>
        </p:scale>
        <p:origin x="-54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F7C1D-E547-4970-A88C-8B46C443D746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7203B3A-048D-469F-B443-BB129A04553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 Black" pitchFamily="34" charset="0"/>
            </a:rPr>
            <a:t>1</a:t>
          </a:r>
          <a:r>
            <a:rPr lang="ru-RU" sz="1800" dirty="0" smtClean="0">
              <a:solidFill>
                <a:schemeClr val="tx1"/>
              </a:solidFill>
              <a:latin typeface="Arial Black" pitchFamily="34" charset="0"/>
            </a:rPr>
            <a:t>. Постановка цели – рождение идеи.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4DF98486-94E7-459C-B077-902C3E529C59}" type="parTrans" cxnId="{725187D3-3584-4B77-8F79-EEEC181780A4}">
      <dgm:prSet/>
      <dgm:spPr/>
      <dgm:t>
        <a:bodyPr/>
        <a:lstStyle/>
        <a:p>
          <a:endParaRPr lang="ru-RU"/>
        </a:p>
      </dgm:t>
    </dgm:pt>
    <dgm:pt modelId="{28C2B695-162F-4930-8EA5-71D633B846DE}" type="sibTrans" cxnId="{725187D3-3584-4B77-8F79-EEEC181780A4}">
      <dgm:prSet/>
      <dgm:spPr/>
      <dgm:t>
        <a:bodyPr/>
        <a:lstStyle/>
        <a:p>
          <a:endParaRPr lang="ru-RU"/>
        </a:p>
      </dgm:t>
    </dgm:pt>
    <dgm:pt modelId="{99122213-8B30-4B04-AF25-F467E23AE67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Black" pitchFamily="34" charset="0"/>
            </a:rPr>
            <a:t>2. «Мозговой штурм» - сбор информации, установлении ассоциативных связей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B8EB4DAC-17E4-4F94-BE9D-0FCF1E42C126}" type="parTrans" cxnId="{92195AF6-68A4-4EF6-8894-CE79A9C02C98}">
      <dgm:prSet/>
      <dgm:spPr/>
      <dgm:t>
        <a:bodyPr/>
        <a:lstStyle/>
        <a:p>
          <a:endParaRPr lang="ru-RU"/>
        </a:p>
      </dgm:t>
    </dgm:pt>
    <dgm:pt modelId="{61FDD522-400D-4746-AFA7-6F20561998A4}" type="sibTrans" cxnId="{92195AF6-68A4-4EF6-8894-CE79A9C02C98}">
      <dgm:prSet/>
      <dgm:spPr/>
      <dgm:t>
        <a:bodyPr/>
        <a:lstStyle/>
        <a:p>
          <a:endParaRPr lang="ru-RU"/>
        </a:p>
      </dgm:t>
    </dgm:pt>
    <dgm:pt modelId="{70846ADB-1945-4286-828B-2FD8875746E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Black" pitchFamily="34" charset="0"/>
            </a:rPr>
            <a:t>3. Совместное создание интеллект карты – структурирование информации, продумывание хода «детского исследования».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83F316EB-28A9-4144-9DED-87EF80133E9F}" type="parTrans" cxnId="{E7F8DF19-8BCC-4CD7-A26A-B898432E7081}">
      <dgm:prSet/>
      <dgm:spPr/>
      <dgm:t>
        <a:bodyPr/>
        <a:lstStyle/>
        <a:p>
          <a:endParaRPr lang="ru-RU"/>
        </a:p>
      </dgm:t>
    </dgm:pt>
    <dgm:pt modelId="{430CAFF6-9A07-4428-A4BA-A43813B1C929}" type="sibTrans" cxnId="{E7F8DF19-8BCC-4CD7-A26A-B898432E7081}">
      <dgm:prSet/>
      <dgm:spPr/>
      <dgm:t>
        <a:bodyPr/>
        <a:lstStyle/>
        <a:p>
          <a:endParaRPr lang="ru-RU"/>
        </a:p>
      </dgm:t>
    </dgm:pt>
    <dgm:pt modelId="{35F2C274-1310-4AFF-ADB6-61FDD1CC83C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Black" pitchFamily="34" charset="0"/>
            </a:rPr>
            <a:t>4. Самостоятельное «оформление» интеллект карты в ходе «детского исследования».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8CF6D69E-802D-4092-8407-64E96869A5A9}" type="parTrans" cxnId="{6AADA513-DC3F-4C0E-BA9C-0D4190252568}">
      <dgm:prSet/>
      <dgm:spPr/>
      <dgm:t>
        <a:bodyPr/>
        <a:lstStyle/>
        <a:p>
          <a:endParaRPr lang="ru-RU"/>
        </a:p>
      </dgm:t>
    </dgm:pt>
    <dgm:pt modelId="{33E43B6E-A0AD-4A16-8A59-8447CDCB250C}" type="sibTrans" cxnId="{6AADA513-DC3F-4C0E-BA9C-0D4190252568}">
      <dgm:prSet/>
      <dgm:spPr/>
      <dgm:t>
        <a:bodyPr/>
        <a:lstStyle/>
        <a:p>
          <a:endParaRPr lang="ru-RU"/>
        </a:p>
      </dgm:t>
    </dgm:pt>
    <dgm:pt modelId="{D0AB0C62-3A16-436C-AEFF-AB3DA9E0B18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Black" pitchFamily="34" charset="0"/>
            </a:rPr>
            <a:t>5. Совместная деятельность детей и родителей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C3CCE11F-B244-4C68-9A36-A271A974E844}" type="parTrans" cxnId="{806A1B27-91F5-42D8-BD71-BB78973FAFD1}">
      <dgm:prSet/>
      <dgm:spPr/>
      <dgm:t>
        <a:bodyPr/>
        <a:lstStyle/>
        <a:p>
          <a:endParaRPr lang="ru-RU"/>
        </a:p>
      </dgm:t>
    </dgm:pt>
    <dgm:pt modelId="{7A21395F-CC7A-445A-B9A5-EBC8E7FC64F9}" type="sibTrans" cxnId="{806A1B27-91F5-42D8-BD71-BB78973FAFD1}">
      <dgm:prSet/>
      <dgm:spPr/>
      <dgm:t>
        <a:bodyPr/>
        <a:lstStyle/>
        <a:p>
          <a:endParaRPr lang="ru-RU"/>
        </a:p>
      </dgm:t>
    </dgm:pt>
    <dgm:pt modelId="{CC0C3F8D-4EE4-4569-8B54-25B3EC57D6E1}" type="pres">
      <dgm:prSet presAssocID="{C36F7C1D-E547-4970-A88C-8B46C443D7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FADD3C-78BC-428A-A121-4C12796D95AB}" type="pres">
      <dgm:prSet presAssocID="{87203B3A-048D-469F-B443-BB129A045537}" presName="node" presStyleLbl="node1" presStyleIdx="0" presStyleCnt="5" custScaleY="111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B1E1D-46DC-4FB1-BE8D-3552BE5EF86C}" type="pres">
      <dgm:prSet presAssocID="{28C2B695-162F-4930-8EA5-71D633B846DE}" presName="sibTrans" presStyleCnt="0"/>
      <dgm:spPr/>
    </dgm:pt>
    <dgm:pt modelId="{85AC07A2-302C-44BC-B950-269BD7FF9808}" type="pres">
      <dgm:prSet presAssocID="{99122213-8B30-4B04-AF25-F467E23AE674}" presName="node" presStyleLbl="node1" presStyleIdx="1" presStyleCnt="5" custScaleY="109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862B8-0865-48D8-8CC7-6241A06FED19}" type="pres">
      <dgm:prSet presAssocID="{61FDD522-400D-4746-AFA7-6F20561998A4}" presName="sibTrans" presStyleCnt="0"/>
      <dgm:spPr/>
    </dgm:pt>
    <dgm:pt modelId="{FA088BF6-33AA-4510-AFF9-903BDD236A35}" type="pres">
      <dgm:prSet presAssocID="{70846ADB-1945-4286-828B-2FD8875746E4}" presName="node" presStyleLbl="node1" presStyleIdx="2" presStyleCnt="5" custScaleY="109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28194-83B8-40F4-8EBA-88A1D2E0A7F7}" type="pres">
      <dgm:prSet presAssocID="{430CAFF6-9A07-4428-A4BA-A43813B1C929}" presName="sibTrans" presStyleCnt="0"/>
      <dgm:spPr/>
    </dgm:pt>
    <dgm:pt modelId="{E808BF19-0D28-4312-9F96-C3721BD32B9E}" type="pres">
      <dgm:prSet presAssocID="{35F2C274-1310-4AFF-ADB6-61FDD1CC83C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8CB5A-FBC1-482A-B03E-D1D65E105ED4}" type="pres">
      <dgm:prSet presAssocID="{33E43B6E-A0AD-4A16-8A59-8447CDCB250C}" presName="sibTrans" presStyleCnt="0"/>
      <dgm:spPr/>
    </dgm:pt>
    <dgm:pt modelId="{4D7D8AAA-0115-4F6B-805C-5E88F41DD1F4}" type="pres">
      <dgm:prSet presAssocID="{D0AB0C62-3A16-436C-AEFF-AB3DA9E0B18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8803B4-A356-4A56-A711-AEF814E0F145}" type="presOf" srcId="{D0AB0C62-3A16-436C-AEFF-AB3DA9E0B189}" destId="{4D7D8AAA-0115-4F6B-805C-5E88F41DD1F4}" srcOrd="0" destOrd="0" presId="urn:microsoft.com/office/officeart/2005/8/layout/default"/>
    <dgm:cxn modelId="{725187D3-3584-4B77-8F79-EEEC181780A4}" srcId="{C36F7C1D-E547-4970-A88C-8B46C443D746}" destId="{87203B3A-048D-469F-B443-BB129A045537}" srcOrd="0" destOrd="0" parTransId="{4DF98486-94E7-459C-B077-902C3E529C59}" sibTransId="{28C2B695-162F-4930-8EA5-71D633B846DE}"/>
    <dgm:cxn modelId="{A55A125F-44FD-45EE-A9B6-D3F9C2F8AB39}" type="presOf" srcId="{35F2C274-1310-4AFF-ADB6-61FDD1CC83C0}" destId="{E808BF19-0D28-4312-9F96-C3721BD32B9E}" srcOrd="0" destOrd="0" presId="urn:microsoft.com/office/officeart/2005/8/layout/default"/>
    <dgm:cxn modelId="{E7F8DF19-8BCC-4CD7-A26A-B898432E7081}" srcId="{C36F7C1D-E547-4970-A88C-8B46C443D746}" destId="{70846ADB-1945-4286-828B-2FD8875746E4}" srcOrd="2" destOrd="0" parTransId="{83F316EB-28A9-4144-9DED-87EF80133E9F}" sibTransId="{430CAFF6-9A07-4428-A4BA-A43813B1C929}"/>
    <dgm:cxn modelId="{ED8AAC9B-5B68-4116-A2E3-CF4389B4A178}" type="presOf" srcId="{70846ADB-1945-4286-828B-2FD8875746E4}" destId="{FA088BF6-33AA-4510-AFF9-903BDD236A35}" srcOrd="0" destOrd="0" presId="urn:microsoft.com/office/officeart/2005/8/layout/default"/>
    <dgm:cxn modelId="{6AADA513-DC3F-4C0E-BA9C-0D4190252568}" srcId="{C36F7C1D-E547-4970-A88C-8B46C443D746}" destId="{35F2C274-1310-4AFF-ADB6-61FDD1CC83C0}" srcOrd="3" destOrd="0" parTransId="{8CF6D69E-802D-4092-8407-64E96869A5A9}" sibTransId="{33E43B6E-A0AD-4A16-8A59-8447CDCB250C}"/>
    <dgm:cxn modelId="{D694EB41-B155-49F7-ABE6-60E5AE044ADF}" type="presOf" srcId="{99122213-8B30-4B04-AF25-F467E23AE674}" destId="{85AC07A2-302C-44BC-B950-269BD7FF9808}" srcOrd="0" destOrd="0" presId="urn:microsoft.com/office/officeart/2005/8/layout/default"/>
    <dgm:cxn modelId="{92195AF6-68A4-4EF6-8894-CE79A9C02C98}" srcId="{C36F7C1D-E547-4970-A88C-8B46C443D746}" destId="{99122213-8B30-4B04-AF25-F467E23AE674}" srcOrd="1" destOrd="0" parTransId="{B8EB4DAC-17E4-4F94-BE9D-0FCF1E42C126}" sibTransId="{61FDD522-400D-4746-AFA7-6F20561998A4}"/>
    <dgm:cxn modelId="{0FB59DB6-F953-41DA-8098-9291325D5FCB}" type="presOf" srcId="{87203B3A-048D-469F-B443-BB129A045537}" destId="{CEFADD3C-78BC-428A-A121-4C12796D95AB}" srcOrd="0" destOrd="0" presId="urn:microsoft.com/office/officeart/2005/8/layout/default"/>
    <dgm:cxn modelId="{3EE8B414-C4D6-4047-85F0-A7DE85BC439D}" type="presOf" srcId="{C36F7C1D-E547-4970-A88C-8B46C443D746}" destId="{CC0C3F8D-4EE4-4569-8B54-25B3EC57D6E1}" srcOrd="0" destOrd="0" presId="urn:microsoft.com/office/officeart/2005/8/layout/default"/>
    <dgm:cxn modelId="{806A1B27-91F5-42D8-BD71-BB78973FAFD1}" srcId="{C36F7C1D-E547-4970-A88C-8B46C443D746}" destId="{D0AB0C62-3A16-436C-AEFF-AB3DA9E0B189}" srcOrd="4" destOrd="0" parTransId="{C3CCE11F-B244-4C68-9A36-A271A974E844}" sibTransId="{7A21395F-CC7A-445A-B9A5-EBC8E7FC64F9}"/>
    <dgm:cxn modelId="{A961B2CF-0FE8-4225-9DDC-C1E48A72CEA8}" type="presParOf" srcId="{CC0C3F8D-4EE4-4569-8B54-25B3EC57D6E1}" destId="{CEFADD3C-78BC-428A-A121-4C12796D95AB}" srcOrd="0" destOrd="0" presId="urn:microsoft.com/office/officeart/2005/8/layout/default"/>
    <dgm:cxn modelId="{799A3D2A-5D9C-4A49-A44B-67D3BB18A310}" type="presParOf" srcId="{CC0C3F8D-4EE4-4569-8B54-25B3EC57D6E1}" destId="{98CB1E1D-46DC-4FB1-BE8D-3552BE5EF86C}" srcOrd="1" destOrd="0" presId="urn:microsoft.com/office/officeart/2005/8/layout/default"/>
    <dgm:cxn modelId="{557CFAFC-BB02-4212-8473-8DD101BDC85A}" type="presParOf" srcId="{CC0C3F8D-4EE4-4569-8B54-25B3EC57D6E1}" destId="{85AC07A2-302C-44BC-B950-269BD7FF9808}" srcOrd="2" destOrd="0" presId="urn:microsoft.com/office/officeart/2005/8/layout/default"/>
    <dgm:cxn modelId="{820BB77F-3915-4C66-919E-0AB043DB1E2E}" type="presParOf" srcId="{CC0C3F8D-4EE4-4569-8B54-25B3EC57D6E1}" destId="{0C8862B8-0865-48D8-8CC7-6241A06FED19}" srcOrd="3" destOrd="0" presId="urn:microsoft.com/office/officeart/2005/8/layout/default"/>
    <dgm:cxn modelId="{1ECAAA72-6425-4794-B783-B41BB21F582C}" type="presParOf" srcId="{CC0C3F8D-4EE4-4569-8B54-25B3EC57D6E1}" destId="{FA088BF6-33AA-4510-AFF9-903BDD236A35}" srcOrd="4" destOrd="0" presId="urn:microsoft.com/office/officeart/2005/8/layout/default"/>
    <dgm:cxn modelId="{D0DDB913-55D2-436D-9FB8-EEBEC1BEE196}" type="presParOf" srcId="{CC0C3F8D-4EE4-4569-8B54-25B3EC57D6E1}" destId="{E9928194-83B8-40F4-8EBA-88A1D2E0A7F7}" srcOrd="5" destOrd="0" presId="urn:microsoft.com/office/officeart/2005/8/layout/default"/>
    <dgm:cxn modelId="{A7B9CFBE-B682-4DF5-94D0-FB34B6504509}" type="presParOf" srcId="{CC0C3F8D-4EE4-4569-8B54-25B3EC57D6E1}" destId="{E808BF19-0D28-4312-9F96-C3721BD32B9E}" srcOrd="6" destOrd="0" presId="urn:microsoft.com/office/officeart/2005/8/layout/default"/>
    <dgm:cxn modelId="{916EF3E1-6A97-41FE-9A05-7643C5D4A4BA}" type="presParOf" srcId="{CC0C3F8D-4EE4-4569-8B54-25B3EC57D6E1}" destId="{0708CB5A-FBC1-482A-B03E-D1D65E105ED4}" srcOrd="7" destOrd="0" presId="urn:microsoft.com/office/officeart/2005/8/layout/default"/>
    <dgm:cxn modelId="{ABC29E47-2796-461E-AECF-61CFF7A0E551}" type="presParOf" srcId="{CC0C3F8D-4EE4-4569-8B54-25B3EC57D6E1}" destId="{4D7D8AAA-0115-4F6B-805C-5E88F41DD1F4}" srcOrd="8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4FC4AF-59CB-47F6-9FE7-E0EEA523CD2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3D2971-6F44-4ED7-A0D3-C63FF5C82EE6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5210D"/>
              </a:solidFill>
              <a:latin typeface="Arial Black" pitchFamily="34" charset="0"/>
            </a:rPr>
            <a:t>Диагностика</a:t>
          </a:r>
          <a:endParaRPr lang="ru-RU" sz="2000" dirty="0">
            <a:solidFill>
              <a:srgbClr val="15210D"/>
            </a:solidFill>
            <a:latin typeface="Arial Black" pitchFamily="34" charset="0"/>
          </a:endParaRPr>
        </a:p>
      </dgm:t>
    </dgm:pt>
    <dgm:pt modelId="{02D15881-5A7C-422D-8130-7DD485DB5AC6}" type="parTrans" cxnId="{8D553871-A3EC-444A-8E7B-CC41A1BED65E}">
      <dgm:prSet/>
      <dgm:spPr/>
      <dgm:t>
        <a:bodyPr/>
        <a:lstStyle/>
        <a:p>
          <a:endParaRPr lang="ru-RU"/>
        </a:p>
      </dgm:t>
    </dgm:pt>
    <dgm:pt modelId="{EFC0C514-A370-46F9-9E28-F074419E5ED5}" type="sibTrans" cxnId="{8D553871-A3EC-444A-8E7B-CC41A1BED65E}">
      <dgm:prSet/>
      <dgm:spPr/>
      <dgm:t>
        <a:bodyPr/>
        <a:lstStyle/>
        <a:p>
          <a:endParaRPr lang="ru-RU"/>
        </a:p>
      </dgm:t>
    </dgm:pt>
    <dgm:pt modelId="{53CB917F-7088-4341-9212-3E48978ED9E8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5210D"/>
              </a:solidFill>
              <a:latin typeface="Arial Black" pitchFamily="34" charset="0"/>
            </a:rPr>
            <a:t>Индивидуальная работа</a:t>
          </a:r>
          <a:endParaRPr lang="ru-RU" sz="2000" dirty="0">
            <a:solidFill>
              <a:srgbClr val="15210D"/>
            </a:solidFill>
            <a:latin typeface="Arial Black" pitchFamily="34" charset="0"/>
          </a:endParaRPr>
        </a:p>
      </dgm:t>
    </dgm:pt>
    <dgm:pt modelId="{8315B760-2D3C-4734-8EB4-B0C2D90D1EBF}" type="parTrans" cxnId="{4495F483-CB39-4A71-9AF4-B813B28F81DA}">
      <dgm:prSet/>
      <dgm:spPr/>
      <dgm:t>
        <a:bodyPr/>
        <a:lstStyle/>
        <a:p>
          <a:endParaRPr lang="ru-RU"/>
        </a:p>
      </dgm:t>
    </dgm:pt>
    <dgm:pt modelId="{6ADD499C-A27E-4AAB-9558-130F895D904D}" type="sibTrans" cxnId="{4495F483-CB39-4A71-9AF4-B813B28F81DA}">
      <dgm:prSet/>
      <dgm:spPr/>
      <dgm:t>
        <a:bodyPr/>
        <a:lstStyle/>
        <a:p>
          <a:endParaRPr lang="ru-RU"/>
        </a:p>
      </dgm:t>
    </dgm:pt>
    <dgm:pt modelId="{9363C00A-A2F8-47C3-BFFF-AC12AC5196A9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5210D"/>
              </a:solidFill>
              <a:latin typeface="Arial Black" pitchFamily="34" charset="0"/>
            </a:rPr>
            <a:t>Подгрупповая </a:t>
          </a:r>
        </a:p>
        <a:p>
          <a:r>
            <a:rPr lang="ru-RU" sz="2000" dirty="0" smtClean="0">
              <a:solidFill>
                <a:srgbClr val="15210D"/>
              </a:solidFill>
              <a:latin typeface="Arial Black" pitchFamily="34" charset="0"/>
            </a:rPr>
            <a:t>работа</a:t>
          </a:r>
          <a:endParaRPr lang="ru-RU" sz="2000" dirty="0">
            <a:solidFill>
              <a:srgbClr val="15210D"/>
            </a:solidFill>
            <a:latin typeface="Arial Black" pitchFamily="34" charset="0"/>
          </a:endParaRPr>
        </a:p>
      </dgm:t>
    </dgm:pt>
    <dgm:pt modelId="{98D959A4-A3DB-40D3-82C2-A2AECC65DB26}" type="parTrans" cxnId="{490DE2E0-01E8-472E-AD88-E58DDAE8EF1F}">
      <dgm:prSet/>
      <dgm:spPr/>
      <dgm:t>
        <a:bodyPr/>
        <a:lstStyle/>
        <a:p>
          <a:endParaRPr lang="ru-RU"/>
        </a:p>
      </dgm:t>
    </dgm:pt>
    <dgm:pt modelId="{3BE75287-FC9A-44CF-AF72-67C23C88003A}" type="sibTrans" cxnId="{490DE2E0-01E8-472E-AD88-E58DDAE8EF1F}">
      <dgm:prSet/>
      <dgm:spPr/>
      <dgm:t>
        <a:bodyPr/>
        <a:lstStyle/>
        <a:p>
          <a:endParaRPr lang="ru-RU"/>
        </a:p>
      </dgm:t>
    </dgm:pt>
    <dgm:pt modelId="{3FAF8724-22C7-4C84-9768-E62B22C390D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Как элемент интегрированного занятия, развлечения…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816BF14-8BD3-4E54-A2E4-0943CE776A5D}" type="parTrans" cxnId="{973719FE-F8D8-41D8-8C00-6102A8AC6C5A}">
      <dgm:prSet/>
      <dgm:spPr/>
      <dgm:t>
        <a:bodyPr/>
        <a:lstStyle/>
        <a:p>
          <a:endParaRPr lang="ru-RU"/>
        </a:p>
      </dgm:t>
    </dgm:pt>
    <dgm:pt modelId="{59BFB964-A64A-431E-A33C-C096F28D7ED3}" type="sibTrans" cxnId="{973719FE-F8D8-41D8-8C00-6102A8AC6C5A}">
      <dgm:prSet/>
      <dgm:spPr/>
      <dgm:t>
        <a:bodyPr/>
        <a:lstStyle/>
        <a:p>
          <a:endParaRPr lang="ru-RU"/>
        </a:p>
      </dgm:t>
    </dgm:pt>
    <dgm:pt modelId="{F6D091C5-CB06-4170-B4C8-757968BD7A73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Использование технологий вне рамок образовательного процесса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26B35B1-3CA1-4DDF-AD94-5304A163DB0E}" type="parTrans" cxnId="{1AE2611A-4437-4C29-98C2-20257037D97C}">
      <dgm:prSet/>
      <dgm:spPr/>
      <dgm:t>
        <a:bodyPr/>
        <a:lstStyle/>
        <a:p>
          <a:endParaRPr lang="ru-RU"/>
        </a:p>
      </dgm:t>
    </dgm:pt>
    <dgm:pt modelId="{B7AA11F0-7314-4FAD-8938-F7402DD7795F}" type="sibTrans" cxnId="{1AE2611A-4437-4C29-98C2-20257037D97C}">
      <dgm:prSet/>
      <dgm:spPr/>
      <dgm:t>
        <a:bodyPr/>
        <a:lstStyle/>
        <a:p>
          <a:endParaRPr lang="ru-RU"/>
        </a:p>
      </dgm:t>
    </dgm:pt>
    <dgm:pt modelId="{CC66382D-B731-4318-8497-6A1B5E50911A}" type="pres">
      <dgm:prSet presAssocID="{0B4FC4AF-59CB-47F6-9FE7-E0EEA523CD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39D6B0-EF97-40BB-97E3-D1C8F72DBD9D}" type="pres">
      <dgm:prSet presAssocID="{FE3D2971-6F44-4ED7-A0D3-C63FF5C82E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D21CD-2187-4B0E-BEFE-CDE35A3322EA}" type="pres">
      <dgm:prSet presAssocID="{EFC0C514-A370-46F9-9E28-F074419E5ED5}" presName="sibTrans" presStyleCnt="0"/>
      <dgm:spPr/>
    </dgm:pt>
    <dgm:pt modelId="{F2EC3B38-4A60-42A4-B4D5-D9A6F9FF6A73}" type="pres">
      <dgm:prSet presAssocID="{53CB917F-7088-4341-9212-3E48978ED9E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EB7F3-4C11-4400-B06C-E2432E97375D}" type="pres">
      <dgm:prSet presAssocID="{6ADD499C-A27E-4AAB-9558-130F895D904D}" presName="sibTrans" presStyleCnt="0"/>
      <dgm:spPr/>
    </dgm:pt>
    <dgm:pt modelId="{CCFB21E2-1216-43D4-88F2-27B2490634C9}" type="pres">
      <dgm:prSet presAssocID="{9363C00A-A2F8-47C3-BFFF-AC12AC5196A9}" presName="node" presStyleLbl="node1" presStyleIdx="2" presStyleCnt="5" custLinFactNeighborX="-1767" custLinFactNeighborY="-2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A09F7-AB8E-461C-9358-5A29F32A8400}" type="pres">
      <dgm:prSet presAssocID="{3BE75287-FC9A-44CF-AF72-67C23C88003A}" presName="sibTrans" presStyleCnt="0"/>
      <dgm:spPr/>
    </dgm:pt>
    <dgm:pt modelId="{333C2D43-ECCE-493D-9342-C33840A4B9BC}" type="pres">
      <dgm:prSet presAssocID="{3FAF8724-22C7-4C84-9768-E62B22C390D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9DA0F-8AA6-4968-B5CF-078336ACB622}" type="pres">
      <dgm:prSet presAssocID="{59BFB964-A64A-431E-A33C-C096F28D7ED3}" presName="sibTrans" presStyleCnt="0"/>
      <dgm:spPr/>
    </dgm:pt>
    <dgm:pt modelId="{A9623FBB-9A65-4F02-927F-CC5A3D2C9515}" type="pres">
      <dgm:prSet presAssocID="{F6D091C5-CB06-4170-B4C8-757968BD7A7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0DE2E0-01E8-472E-AD88-E58DDAE8EF1F}" srcId="{0B4FC4AF-59CB-47F6-9FE7-E0EEA523CD29}" destId="{9363C00A-A2F8-47C3-BFFF-AC12AC5196A9}" srcOrd="2" destOrd="0" parTransId="{98D959A4-A3DB-40D3-82C2-A2AECC65DB26}" sibTransId="{3BE75287-FC9A-44CF-AF72-67C23C88003A}"/>
    <dgm:cxn modelId="{8D553871-A3EC-444A-8E7B-CC41A1BED65E}" srcId="{0B4FC4AF-59CB-47F6-9FE7-E0EEA523CD29}" destId="{FE3D2971-6F44-4ED7-A0D3-C63FF5C82EE6}" srcOrd="0" destOrd="0" parTransId="{02D15881-5A7C-422D-8130-7DD485DB5AC6}" sibTransId="{EFC0C514-A370-46F9-9E28-F074419E5ED5}"/>
    <dgm:cxn modelId="{973719FE-F8D8-41D8-8C00-6102A8AC6C5A}" srcId="{0B4FC4AF-59CB-47F6-9FE7-E0EEA523CD29}" destId="{3FAF8724-22C7-4C84-9768-E62B22C390D5}" srcOrd="3" destOrd="0" parTransId="{1816BF14-8BD3-4E54-A2E4-0943CE776A5D}" sibTransId="{59BFB964-A64A-431E-A33C-C096F28D7ED3}"/>
    <dgm:cxn modelId="{D4356211-163E-4B48-8EFE-7B1D947C650F}" type="presOf" srcId="{0B4FC4AF-59CB-47F6-9FE7-E0EEA523CD29}" destId="{CC66382D-B731-4318-8497-6A1B5E50911A}" srcOrd="0" destOrd="0" presId="urn:microsoft.com/office/officeart/2005/8/layout/default"/>
    <dgm:cxn modelId="{3D3587A6-C913-4E5A-833D-E57BAF65C469}" type="presOf" srcId="{3FAF8724-22C7-4C84-9768-E62B22C390D5}" destId="{333C2D43-ECCE-493D-9342-C33840A4B9BC}" srcOrd="0" destOrd="0" presId="urn:microsoft.com/office/officeart/2005/8/layout/default"/>
    <dgm:cxn modelId="{FB8F7327-19DB-48BF-ABD5-7B4A5240E06A}" type="presOf" srcId="{53CB917F-7088-4341-9212-3E48978ED9E8}" destId="{F2EC3B38-4A60-42A4-B4D5-D9A6F9FF6A73}" srcOrd="0" destOrd="0" presId="urn:microsoft.com/office/officeart/2005/8/layout/default"/>
    <dgm:cxn modelId="{4AFBB03B-3AB6-4E5C-B57F-59D6BD4B0EDD}" type="presOf" srcId="{F6D091C5-CB06-4170-B4C8-757968BD7A73}" destId="{A9623FBB-9A65-4F02-927F-CC5A3D2C9515}" srcOrd="0" destOrd="0" presId="urn:microsoft.com/office/officeart/2005/8/layout/default"/>
    <dgm:cxn modelId="{4495F483-CB39-4A71-9AF4-B813B28F81DA}" srcId="{0B4FC4AF-59CB-47F6-9FE7-E0EEA523CD29}" destId="{53CB917F-7088-4341-9212-3E48978ED9E8}" srcOrd="1" destOrd="0" parTransId="{8315B760-2D3C-4734-8EB4-B0C2D90D1EBF}" sibTransId="{6ADD499C-A27E-4AAB-9558-130F895D904D}"/>
    <dgm:cxn modelId="{277A2F2F-125B-4C54-9D94-0EAB475DD597}" type="presOf" srcId="{9363C00A-A2F8-47C3-BFFF-AC12AC5196A9}" destId="{CCFB21E2-1216-43D4-88F2-27B2490634C9}" srcOrd="0" destOrd="0" presId="urn:microsoft.com/office/officeart/2005/8/layout/default"/>
    <dgm:cxn modelId="{1AE2611A-4437-4C29-98C2-20257037D97C}" srcId="{0B4FC4AF-59CB-47F6-9FE7-E0EEA523CD29}" destId="{F6D091C5-CB06-4170-B4C8-757968BD7A73}" srcOrd="4" destOrd="0" parTransId="{D26B35B1-3CA1-4DDF-AD94-5304A163DB0E}" sibTransId="{B7AA11F0-7314-4FAD-8938-F7402DD7795F}"/>
    <dgm:cxn modelId="{D5C21519-7AC4-44F2-B3DB-2EC341C0A37E}" type="presOf" srcId="{FE3D2971-6F44-4ED7-A0D3-C63FF5C82EE6}" destId="{D039D6B0-EF97-40BB-97E3-D1C8F72DBD9D}" srcOrd="0" destOrd="0" presId="urn:microsoft.com/office/officeart/2005/8/layout/default"/>
    <dgm:cxn modelId="{F954C20E-D7B0-43B1-B3CB-EEC121C01619}" type="presParOf" srcId="{CC66382D-B731-4318-8497-6A1B5E50911A}" destId="{D039D6B0-EF97-40BB-97E3-D1C8F72DBD9D}" srcOrd="0" destOrd="0" presId="urn:microsoft.com/office/officeart/2005/8/layout/default"/>
    <dgm:cxn modelId="{3C8BD59D-371D-40E9-8C76-8B92C8C1AFF1}" type="presParOf" srcId="{CC66382D-B731-4318-8497-6A1B5E50911A}" destId="{7EFD21CD-2187-4B0E-BEFE-CDE35A3322EA}" srcOrd="1" destOrd="0" presId="urn:microsoft.com/office/officeart/2005/8/layout/default"/>
    <dgm:cxn modelId="{DC75096D-048C-4D4F-B398-C92EFBD4BA85}" type="presParOf" srcId="{CC66382D-B731-4318-8497-6A1B5E50911A}" destId="{F2EC3B38-4A60-42A4-B4D5-D9A6F9FF6A73}" srcOrd="2" destOrd="0" presId="urn:microsoft.com/office/officeart/2005/8/layout/default"/>
    <dgm:cxn modelId="{88A446F3-F93E-41AF-B411-4F9E485393C4}" type="presParOf" srcId="{CC66382D-B731-4318-8497-6A1B5E50911A}" destId="{3DEEB7F3-4C11-4400-B06C-E2432E97375D}" srcOrd="3" destOrd="0" presId="urn:microsoft.com/office/officeart/2005/8/layout/default"/>
    <dgm:cxn modelId="{5CDF7165-8D9B-4395-948C-A2008C8A9891}" type="presParOf" srcId="{CC66382D-B731-4318-8497-6A1B5E50911A}" destId="{CCFB21E2-1216-43D4-88F2-27B2490634C9}" srcOrd="4" destOrd="0" presId="urn:microsoft.com/office/officeart/2005/8/layout/default"/>
    <dgm:cxn modelId="{D20750F2-94FA-4656-A9D6-CFC174FE8F64}" type="presParOf" srcId="{CC66382D-B731-4318-8497-6A1B5E50911A}" destId="{4F6A09F7-AB8E-461C-9358-5A29F32A8400}" srcOrd="5" destOrd="0" presId="urn:microsoft.com/office/officeart/2005/8/layout/default"/>
    <dgm:cxn modelId="{24C1C1F9-E086-4682-9318-AC885EC3569E}" type="presParOf" srcId="{CC66382D-B731-4318-8497-6A1B5E50911A}" destId="{333C2D43-ECCE-493D-9342-C33840A4B9BC}" srcOrd="6" destOrd="0" presId="urn:microsoft.com/office/officeart/2005/8/layout/default"/>
    <dgm:cxn modelId="{5FED32E7-0BF7-4935-A5F2-D64F458FFA15}" type="presParOf" srcId="{CC66382D-B731-4318-8497-6A1B5E50911A}" destId="{BC99DA0F-8AA6-4968-B5CF-078336ACB622}" srcOrd="7" destOrd="0" presId="urn:microsoft.com/office/officeart/2005/8/layout/default"/>
    <dgm:cxn modelId="{097BF348-905F-4132-B335-AD4769172213}" type="presParOf" srcId="{CC66382D-B731-4318-8497-6A1B5E50911A}" destId="{A9623FBB-9A65-4F02-927F-CC5A3D2C9515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8C8369-72F3-4AB5-817B-10BB01B24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170" y="1122363"/>
            <a:ext cx="813966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215CB42-5428-4B44-8685-46AD5C458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8170" y="3602038"/>
            <a:ext cx="813966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16AAEB-AB36-4E15-9CBA-806ED733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56352D-7AA6-4616-B52B-2A31F21BD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B088B6-DE4C-45BA-9606-C3AEDA5B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62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412E68-14D6-423E-8158-E8838E655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32EB3F6-98D1-417C-97A7-78E65902A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562D3C-F84F-4DF7-939A-99EFA231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3444C4-1213-4635-9A33-87C29CC5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C7EA9F-1496-4C67-A532-5DAFCFE3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60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9A5D8E9-734B-4F17-BDE3-007818E8F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C7322B-4417-4119-87C2-2CBA2D80F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885F6A-FD9E-4715-867A-CD93CAEE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FEE368-3130-4496-ACE3-7614E82E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CF8268-F2B1-401A-A8CE-ABA36E7F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90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9A0F0D-FA1B-471A-A289-35E5DBB4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8D0B78-D33D-46E1-941C-3C8A2D893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873A49-215A-4369-AA59-B6D60E39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F015BC-4ACF-4484-AD78-C1B01137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823BED-B31F-42B2-A9BC-79F1FCD3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18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3C3451-F184-4BC2-BF71-3CEBD01E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515" y="1095141"/>
            <a:ext cx="8814112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5135A0-456E-4AEC-BD7D-F39C77AFF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3515" y="3974866"/>
            <a:ext cx="88141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72AA32-5484-425D-A6B5-EB5497D8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16F06B-7A02-4237-BC29-FB4CF216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5FC49D-9E44-4B08-B475-EE59AA7C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841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7A8A37-ED5C-4C7C-BE92-EE713306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078BF1-388B-4E4B-8D64-BE2011E70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451805-5EE3-4D25-B35E-B493774C0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D60817-B3BB-469E-9E7C-D7A80179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EAFA85D-1574-4FBF-A82F-602CD333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56864F-FCDB-4997-9AC7-AB2885C3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67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AFC697-5573-4082-839F-EF007F593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695B8A-D65C-4294-BF33-3FC663FA4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32E13D-D26F-4E8A-A891-38364B016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858EE01-DE8D-4E80-8CC8-43390F785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CBE9311-989F-44B3-AB9F-83D8C2161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CFF70A9-B241-4181-89CF-4CDBF40A5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A69852B-BE4D-40F3-96E5-76185D33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8754E8A-548A-4ECC-AAA2-0FA4C11C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18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EBE3F5-1B29-499F-A224-5DC1DEC4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C78114E-DCC9-4938-928A-C09E8868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91708D5-1680-4844-8E6F-54E6C59C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DAC8321-7DC5-4471-83AA-9D05F2D34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22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828B930-8C82-4824-AF55-8A891EF3C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BDE752-3756-476C-879C-BA609A02E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BE5C9A1-8ED1-4BA0-8174-92DD8302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6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BCAAC6-1C61-48BC-8C78-741BCE71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8720AE-B8C4-46A9-A77D-79175582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FDA203-742B-4A2F-866E-96EBDE685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C9435A-B7C5-4248-A54A-924E8F1D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4C67565-F23E-42BB-B456-BB2E3DBC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796FF53-DD4F-4D17-A946-7F095E81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07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658B62-A826-4855-9375-7046D97F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3CC9553-B8B9-41AC-9AD3-F7E5AD3CC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CF03D0F-49A7-43BE-85C6-444CF3A0E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0E2495-179D-4055-BEBB-D67B1F93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F50204-768C-416B-A93D-77693D31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06904E0-0EAE-4AD6-B5EE-A3DEB1C8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19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47596D-4FE1-41C2-A7D4-C6CD7AE00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dkEdge">
              <a:bevelT h="25400" prst="softRound"/>
              <a:contourClr>
                <a:srgbClr val="700015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BC1FA9-3F62-4412-927E-F8A7BD1CE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14113A-0100-4325-A281-4656A14AA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12243-E116-4A30-BF06-7EAC274A08A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09E163-08F9-4144-A2A1-17F3A3E56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BB6D4C-8A01-4632-B12C-3303221A5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94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hyperlink" Target="WhatsApp%20Video%202022-09-15%20at%2014.16.33.mp4" TargetMode="External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hyperlink" Target="WhatsApp%20Video%202022-09-27%20at%2010.32.19.mp4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1053;&#1086;&#1074;&#1099;&#1081;%20&#1087;&#1088;&#1086;&#1077;&#1082;&#1090;%202.avi" TargetMode="External"/><Relationship Id="rId3" Type="http://schemas.openxmlformats.org/officeDocument/2006/relationships/image" Target="../media/image8.jpeg"/><Relationship Id="rId7" Type="http://schemas.openxmlformats.org/officeDocument/2006/relationships/hyperlink" Target="&#1053;&#1086;&#1074;&#1099;&#1081;%20&#1087;&#1088;&#1086;&#1077;&#1082;&#1090;.avi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F86C3-C402-417A-AB6D-17CAB286A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170" y="1122362"/>
            <a:ext cx="8139660" cy="292712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Развитие </a:t>
            </a:r>
            <a:r>
              <a:rPr lang="ru-RU" sz="2800" dirty="0" err="1" smtClean="0"/>
              <a:t>психоречевых</a:t>
            </a:r>
            <a:r>
              <a:rPr lang="ru-RU" sz="2800" dirty="0" smtClean="0"/>
              <a:t> способностей</a:t>
            </a:r>
            <a:br>
              <a:rPr lang="ru-RU" sz="2800" dirty="0" smtClean="0"/>
            </a:br>
            <a:r>
              <a:rPr lang="ru-RU" sz="2800" dirty="0" smtClean="0"/>
              <a:t>у детей с ОВЗ</a:t>
            </a:r>
            <a:br>
              <a:rPr lang="ru-RU" sz="2800" dirty="0" smtClean="0"/>
            </a:br>
            <a:r>
              <a:rPr lang="ru-RU" sz="2800" dirty="0" smtClean="0"/>
              <a:t>посредством инновационных технологий – 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ИНТЕЛЛЕКТ КАРТЫ, ТЕХНОЛОГИЯ «КЛАСТЕР»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817429" y="4349930"/>
            <a:ext cx="2155371" cy="1064623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Учитель-дефектолог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Волкова А.Е.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47657" y="5891348"/>
            <a:ext cx="1164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/>
              <a:t>г.Кулебаки</a:t>
            </a:r>
          </a:p>
          <a:p>
            <a:pPr algn="ctr"/>
            <a:r>
              <a:rPr lang="ru-RU" sz="1600" b="1" i="1" dirty="0" smtClean="0"/>
              <a:t>2023 г</a:t>
            </a:r>
            <a:endParaRPr lang="ru-RU" sz="1600" b="1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03220" y="156794"/>
            <a:ext cx="7643866" cy="6657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flood" dir="t"/>
            </a:scene3d>
            <a:sp3d extrusionH="57150" contourW="12700" prstMaterial="dkEdge">
              <a:bevelT h="25400" prst="softRound"/>
              <a:contourClr>
                <a:srgbClr val="700015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дошкольное образовательное учреждение детский сад № 10 «Белочка» г. Кулебаки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7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AF8EA1-0ACA-4D12-9C8C-CC723A94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12" y="169184"/>
            <a:ext cx="2559908" cy="49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</a:t>
            </a:r>
            <a:endParaRPr lang="ru-RU" dirty="0"/>
          </a:p>
        </p:txBody>
      </p:sp>
      <p:pic>
        <p:nvPicPr>
          <p:cNvPr id="2050" name="Picture 2" descr="C:\Users\I\Desktop\ММО\IMG_20211110_111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02" y="2696223"/>
            <a:ext cx="2335134" cy="17467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I\Desktop\ММО\IMG_20211110_111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2486" y="2721826"/>
            <a:ext cx="2338624" cy="174932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I\Desktop\ММО\IMG_20211111_10564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9469" y="2675405"/>
            <a:ext cx="2375064" cy="1776585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634550" y="2814452"/>
            <a:ext cx="1722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описательных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загадок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I\Desktop\ММО\IMG_20191024_170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180" y="5029200"/>
            <a:ext cx="2717074" cy="1528354"/>
          </a:xfrm>
          <a:prstGeom prst="rect">
            <a:avLst/>
          </a:prstGeom>
          <a:noFill/>
        </p:spPr>
      </p:pic>
      <p:pic>
        <p:nvPicPr>
          <p:cNvPr id="2056" name="Picture 8" descr="C:\Users\I\Desktop\ММО\IMG_20191024_1739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1398" y="5016136"/>
            <a:ext cx="2670627" cy="1502228"/>
          </a:xfrm>
          <a:prstGeom prst="rect">
            <a:avLst/>
          </a:prstGeom>
          <a:noFill/>
        </p:spPr>
      </p:pic>
      <p:pic>
        <p:nvPicPr>
          <p:cNvPr id="2057" name="Picture 9" descr="C:\Users\I\Desktop\ММО\IMG_20191024_174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V="1">
            <a:off x="6155242" y="4935383"/>
            <a:ext cx="2814189" cy="1582981"/>
          </a:xfrm>
          <a:prstGeom prst="rect">
            <a:avLst/>
          </a:prstGeom>
          <a:noFill/>
        </p:spPr>
      </p:pic>
      <p:pic>
        <p:nvPicPr>
          <p:cNvPr id="14" name="Picture 5" descr="C:\Users\I\Desktop\ММО\IMG_20191205_1118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05236" y="856500"/>
            <a:ext cx="2576310" cy="144917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 descr="C:\Users\I\Desktop\ММО\IMG_20191205_11185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40883" y="794716"/>
            <a:ext cx="2668244" cy="1500888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7" descr="C:\Users\I\Desktop\ММО\IMG_20190918_1051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08792" y="797634"/>
            <a:ext cx="2607733" cy="146685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17115" y="810817"/>
            <a:ext cx="2327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Самостоятельная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детей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62654" y="5112327"/>
            <a:ext cx="2272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работа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94166" y="5725551"/>
            <a:ext cx="1983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hlinkClick r:id="rId11" action="ppaction://hlinkfile"/>
              </a:rPr>
              <a:t>WhatsApp Video 2022-09-15 at 14.16.33.mp4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8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AF8EA1-0ACA-4D12-9C8C-CC723A9466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8208963" cy="798513"/>
          </a:xfrm>
        </p:spPr>
        <p:txBody>
          <a:bodyPr/>
          <a:lstStyle/>
          <a:p>
            <a:pPr algn="ctr"/>
            <a:r>
              <a:rPr lang="ru-RU" dirty="0" smtClean="0"/>
              <a:t>Кластер технология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2618" y="1316182"/>
            <a:ext cx="4876799" cy="383181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800000"/>
                </a:solidFill>
                <a:latin typeface="Arial Black" pitchFamily="34" charset="0"/>
              </a:rPr>
              <a:t>Кластер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 – (скопление, гроздь, пучок), совокупность,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объединение нескольких однородных элементов, предметов.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 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Суть кластера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заключается в выделении темы, смысловых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единиц и графическом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оформлении схемы в определённом порядке.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s://urok.1sept.ru/articles/674901/img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3735" y="1977241"/>
            <a:ext cx="4613563" cy="433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57916" y="1479139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Модель кластера</a:t>
            </a:r>
            <a:endParaRPr lang="ru-RU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218" name="Picture 2" descr="https://flomaster.club/uploads/posts/2021-11/1637762620_71-flomaster-club-p-deti-v-detskom-sadu-risunok-detskie-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08189"/>
            <a:ext cx="1988457" cy="1405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8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2985655" cy="1089602"/>
          </a:xfrm>
        </p:spPr>
        <p:txBody>
          <a:bodyPr/>
          <a:lstStyle/>
          <a:p>
            <a:r>
              <a:rPr lang="ru-RU" dirty="0" smtClean="0"/>
              <a:t>Кластер</a:t>
            </a:r>
            <a:endParaRPr lang="ru-RU" dirty="0"/>
          </a:p>
        </p:txBody>
      </p:sp>
      <p:pic>
        <p:nvPicPr>
          <p:cNvPr id="1026" name="Picture 2" descr="C:\Users\I\Desktop\ММО\IMG_20220923_101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798" y="1334530"/>
            <a:ext cx="3215502" cy="180872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I\Desktop\ММО\IMG_20220923_10214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617" y="434618"/>
            <a:ext cx="4020064" cy="2261286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I\Desktop\ММО\IMG_20220926_145251_1.jpg"/>
          <p:cNvPicPr>
            <a:picLocks noChangeAspect="1" noChangeArrowheads="1"/>
          </p:cNvPicPr>
          <p:nvPr/>
        </p:nvPicPr>
        <p:blipFill>
          <a:blip r:embed="rId4" cstate="print"/>
          <a:srcRect b="18546"/>
          <a:stretch>
            <a:fillRect/>
          </a:stretch>
        </p:blipFill>
        <p:spPr bwMode="auto">
          <a:xfrm rot="16200000">
            <a:off x="1013478" y="3015269"/>
            <a:ext cx="2467204" cy="3572678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I\Desktop\ММО\IMG_20220926_105229_1.jpg"/>
          <p:cNvPicPr>
            <a:picLocks noChangeAspect="1" noChangeArrowheads="1"/>
          </p:cNvPicPr>
          <p:nvPr/>
        </p:nvPicPr>
        <p:blipFill>
          <a:blip r:embed="rId5" cstate="print"/>
          <a:srcRect r="21688"/>
          <a:stretch>
            <a:fillRect/>
          </a:stretch>
        </p:blipFill>
        <p:spPr bwMode="auto">
          <a:xfrm>
            <a:off x="8509547" y="1099449"/>
            <a:ext cx="3301810" cy="237162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I\Downloads\WhatsApp Image 2022-09-28 at 12.04.32.jpeg"/>
          <p:cNvPicPr>
            <a:picLocks noChangeAspect="1" noChangeArrowheads="1"/>
          </p:cNvPicPr>
          <p:nvPr/>
        </p:nvPicPr>
        <p:blipFill>
          <a:blip r:embed="rId6"/>
          <a:srcRect r="13306"/>
          <a:stretch>
            <a:fillRect/>
          </a:stretch>
        </p:blipFill>
        <p:spPr bwMode="auto">
          <a:xfrm>
            <a:off x="4327329" y="3581392"/>
            <a:ext cx="3827625" cy="248350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373493" y="4614202"/>
            <a:ext cx="320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hlinkClick r:id="rId7" action="ppaction://hlinkfile"/>
              </a:rPr>
              <a:t>WhatsApp Video 2022-09-27 at 10.32.19.mp4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8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8871" y="365126"/>
            <a:ext cx="4168588" cy="737533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Транслируемость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" name="Picture 2" descr="C:\Users\I\Desktop\ММО\фото\2f558326-bee4-4798-a12a-af2a62cc6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268" y="963023"/>
            <a:ext cx="1467395" cy="1956526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I\Desktop\ММО\фото\72c4553c-39be-46a4-9424-1efffda80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5470" y="341027"/>
            <a:ext cx="1881052" cy="1410789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I\Desktop\ММО\фото\bb959a82-d020-4655-b9bd-91c7b336f9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6836" y="1894180"/>
            <a:ext cx="1879536" cy="1409652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C:\Users\I\Desktop\ММО\фото\1e5fddbe-2ee5-4782-9060-3f9c38f63e4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90049" y="1595942"/>
            <a:ext cx="2161736" cy="162130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I\Desktop\ММО\WhatsApp Image 2022-09-29 at 10.50.12 (2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636" y="1122947"/>
            <a:ext cx="1914693" cy="143602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I\Desktop\ММО\WhatsApp Image 2022-09-29 at 10.50.12 (1)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50807" y="2635918"/>
            <a:ext cx="2025316" cy="1518987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 l="47781" t="20604" r="22382" b="6589"/>
          <a:stretch>
            <a:fillRect/>
          </a:stretch>
        </p:blipFill>
        <p:spPr bwMode="auto">
          <a:xfrm>
            <a:off x="3047841" y="4366170"/>
            <a:ext cx="1697826" cy="2329249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9769642" y="417095"/>
            <a:ext cx="202350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Конкурс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профессионального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мастерства в ДОУ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3411" y="1379621"/>
            <a:ext cx="188404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Выступление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На ММО учителей-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логопедов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755" y="4829361"/>
            <a:ext cx="275101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Участие во </a:t>
            </a:r>
            <a:r>
              <a:rPr lang="en-US" sz="1600" b="1" dirty="0" smtClean="0">
                <a:solidFill>
                  <a:srgbClr val="002060"/>
                </a:solidFill>
              </a:rPr>
              <a:t>II </a:t>
            </a:r>
            <a:r>
              <a:rPr lang="ru-RU" sz="1600" b="1" dirty="0" smtClean="0">
                <a:solidFill>
                  <a:srgbClr val="002060"/>
                </a:solidFill>
              </a:rPr>
              <a:t>Всероссийском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Конкурсе «Воспитатели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</a:rPr>
              <a:t>России.Стартап</a:t>
            </a:r>
            <a:r>
              <a:rPr lang="ru-RU" sz="1600" b="1" dirty="0" smtClean="0">
                <a:solidFill>
                  <a:srgbClr val="002060"/>
                </a:solidFill>
              </a:rPr>
              <a:t>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Развивающие </a:t>
            </a:r>
            <a:r>
              <a:rPr lang="ru-RU" sz="1600" b="1" dirty="0" smtClean="0">
                <a:solidFill>
                  <a:srgbClr val="002060"/>
                </a:solidFill>
              </a:rPr>
              <a:t>игры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и пособия»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1 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47820" y="3280828"/>
            <a:ext cx="1622373" cy="223175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2 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34620" y="3154032"/>
            <a:ext cx="1578429" cy="21713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7215992" y="5203252"/>
            <a:ext cx="1704313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Участие в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Муниципальном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к</a:t>
            </a:r>
            <a:r>
              <a:rPr lang="ru-RU" sz="1600" b="1" dirty="0" smtClean="0">
                <a:solidFill>
                  <a:srgbClr val="002060"/>
                </a:solidFill>
              </a:rPr>
              <a:t>онкурсе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«Инновации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 образовании»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88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AF8EA1-0ACA-4D12-9C8C-CC723A94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98872"/>
            <a:ext cx="8352453" cy="1144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Свойства </a:t>
            </a:r>
            <a:r>
              <a:rPr lang="ru-RU" dirty="0" err="1" smtClean="0"/>
              <a:t>интеллект-карт</a:t>
            </a:r>
            <a:r>
              <a:rPr lang="ru-RU" dirty="0" smtClean="0"/>
              <a:t> и</a:t>
            </a:r>
            <a:br>
              <a:rPr lang="ru-RU" dirty="0" smtClean="0"/>
            </a:br>
            <a:r>
              <a:rPr lang="ru-RU" dirty="0" smtClean="0"/>
              <a:t>кластер технологии</a:t>
            </a:r>
            <a:endParaRPr lang="ru-RU" dirty="0"/>
          </a:p>
        </p:txBody>
      </p:sp>
      <p:sp>
        <p:nvSpPr>
          <p:cNvPr id="7170" name="AutoShape 2" descr="https://yandex-images.clstorage.net/XIP97q374/c0bdb9yFL/bQ4vF_DbpVQiIZe3VcY-eg6PXotLj6BMNQiH2xjI5ngOoXspYOTpJdgzE-6fuCQAE1aQCNeimi1-rbt8WEspIjgfdhKpytxIIjXGm3z2VkpO2m7-R9qoKCUV4-s1VXr0g3jfkM0gbMlsQnPamu0EXQJKdbCLUtOl1mhzYOAqiHtBDqdztJussJK1ds8tqlLuKvLKg9vy9CVNlMKWNa2aFNs880htsJjRUDoTyiY9DVEWihn5swbDwRbUp7T0EshHJW57W0ivzDhW0dafmUaWurI-zj-LOph9lZxaplkRLnSrUBd4xSA4IfCuP2Yy2cH9LrrR_Y96q6mWqN9IDLoQZ73GE49oryBUilHmM4Wa2nLyfiLTt24EeUHshropDSpk08gL9IkkIKVofitmbqXhTXaOXcEvmn-pJqzHIGRCOKM9BvdXYAfEvM5huiMB3tLe3qqunwOK2DUNdEKSwX2qIMeoN-hZvGBdkKJrPqIZrXVSvrnt6ypTRU50e-CoKii3oWrjB8i_qAjePQof6XZexqrKXvPTkjzdeZzGeq0xQjhnQP_ItcjoBYQif7qCSQ3xjlYxmaNq9y2mdO8knNbM89FOz9s416wMog2a6-UGVoqyoiov01YI7UE0ujaxiYoYS6AzeC0QXNl0iiOqyvHBwa6Wta0vUs9p7uzbyCxWjEdlNjtnkDMAdM7xMp8ZFl7yzo56I3PGoAmBbHb6zclOoOeoB3C5LCxxfPInZq6p4UFauoGNKxaLtd4Ie7yYZpSzydpnU0RTeOjK_Zqrue6eggJi7nMHSsDZaWwaOrktjhgbsHdkqUzYBZTyt2pSXTXNZhYZ9V-GH6EWlF846Oq003niG-84M0jkDm1WM5VKilZWxrKHb5aQgcGcds5ROWIgt7yrJJ2oUD3sMt-iQl3N2WIyYQUrgsu5fiQHfJje2EPJljNLzD_IaPJhPlfZbibyJo7yV1fKiE0FeAYKZc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yandex-images.clstorage.net/XIP97q374/c0bdb9yFL/bQ4vF_DbpVQiIZe3VcY-eg6PXotLj6BMNQiH2xjI5ngOoXspYOTpJdgzE-6fuCQAE1aQCNeimi1-rbt8WEspIjgfdhKpytxIIjXGm3z2VkpO2m7-R9qoKCUV4-s1VXr0g3jfkM0gbMlsQnPamu0EXQJKdbCLUtOl1mhzYOAqiHtBDqdztJussJK1ds8tqlLuKvLKg9vy9CVNlMKWNa2aFNs880htsJjRUDoTyiY9DVEWihn5swbDwRbUp7T0EshHJW57W0ivzDhW0dafmUaWurI-zj-LOph9lZxaplkRLnSrUBd4xSA4IfCuP2Yy2cH9LrrR_Y96q6mWqN9IDLoQZ73GE49oryBUilHmM4Wa2nLyfiLTt24EeUHshropDSpk08gL9IkkIKVofitmbqXhTXaOXcEvmn-pJqzHIGRCOKM9BvdXYAfEvM5huiMB3tLe3qqunwOK2DUNdEKSwX2qIMeoN-hZvGBdkKJrPqIZrXVSvrnt6ypTRU50e-CoKii3oWrjB8i_qAjePQof6XZexqrKXvPTkjzdeZzGeq0xQjhnQP_ItcjoBYQif7qCSQ3xjlYxmaNq9y2mdO8knNbM89FOz9s416wMog2a6-UGVoqyoiov01YI7UE0ujaxiYoYS6AzeC0QXNl0iiOqyvHBwa6Wta0vUs9p7uzbyCxWjEdlNjtnkDMAdM7xMp8ZFl7yzo56I3PGoAmBbHb6zclOoOeoB3C5LCxxfPInZq6p4UFauoGNKxaLtd4Ie7yYZpSzydpnU0RTeOjK_Zqrue6eggJi7nMHSsDZaWwaOrktjhgbsHdkqUzYBZTyt2pSXTXNZhYZ9V-GH6EWlF846Oq003niG-84M0jkDm1WM5VKilZWxrKHb5aQgcGcds5ROWIgt7yrJJ2oUD3sMt-iQl3N2WIyYQUrgsu5fiQHfJje2EPJljNLzD_IaPJhPlfZbibyJo7yV1fKiE0FeAYKZc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yandex-images.clstorage.net/XIP97q374/c0bdb9yFL/bQ4vF_DbpVQiIZe3VcY-eg6PXotLj6BMNQiH2xjI5ngOoXspYOTpJdgzE-6fuCQAE1aQCNeimi1-rbt8WEspIjgfdhKpytxIIjXGm3z2VkpO2m7-R9qoKCUV4-s1VXr0g3jfkM0gbMlsQnPamu0EXQJKdbCLUtOl1mhzYOAqiHtBDqdztJussJK1ds8tqlLuKvLKg9vy9CVNlMKWNa2aFNs880htsJjRUDoTyiY9DVEWihn5swbDwRbUp7T0EshHJW57W0ivzDhW0dafmUaWurI-zj-LOph9lZxaplkRLnSrUBd4xSA4IfCuP2Yy2cH9LrrR_Y96q6mWqN9IDLoQZ73GE49oryBUilHmM4Wa2nLyfiLTt24EeUHshropDSpk08gL9IkkIKVofitmbqXhTXaOXcEvmn-pJqzHIGRCOKM9BvdXYAfEvM5huiMB3tLe3qqunwOK2DUNdEKSwX2qIMeoN-hZvGBdkKJrPqIZrXVSvrnt6ypTRU50e-CoKii3oWrjB8i_qAjePQof6XZexqrKXvPTkjzdeZzGeq0xQjhnQP_ItcjoBYQif7qCSQ3xjlYxmaNq9y2mdO8knNbM89FOz9s416wMog2a6-UGVoqyoiov01YI7UE0ujaxiYoYS6AzeC0QXNl0iiOqyvHBwa6Wta0vUs9p7uzbyCxWjEdlNjtnkDMAdM7xMp8ZFl7yzo56I3PGoAmBbHb6zclOoOeoB3C5LCxxfPInZq6p4UFauoGNKxaLtd4Ie7yYZpSzydpnU0RTeOjK_Zqrue6eggJi7nMHSsDZaWwaOrktjhgbsHdkqUzYBZTyt2pSXTXNZhYZ9V-GH6EWlF846Oq003niG-84M0jkDm1WM5VKilZWxrKHb5aQgcGcds5ROWIgt7yrJJ2oUD3sMt-iQl3N2WIyYQUrgsu5fiQHfJje2EPJljNLzD_IaPJhPlfZbibyJo7yV1fKiE0FeAYKZc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5" name="Picture 7" descr="C:\Users\I\Desktop\ММО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0662" y="2849785"/>
            <a:ext cx="2797628" cy="18604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119673" y="1660849"/>
            <a:ext cx="3396343" cy="1026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наглядность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7510" y="3362130"/>
            <a:ext cx="3396343" cy="1026367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запоминаемость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60906" y="1626636"/>
            <a:ext cx="3396343" cy="1026367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творчество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03502" y="3567404"/>
            <a:ext cx="3396343" cy="10263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Возможность изменения, дополнения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1257" y="5078963"/>
            <a:ext cx="3396343" cy="10263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доступность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AF8EA1-0ACA-4D12-9C8C-CC723A94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47328" y="2999703"/>
            <a:ext cx="6511160" cy="797459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ЦЕННОСТЬ, ЗНАЧИМОСТЬ, УНИКАЛЬНОСТЬ</a:t>
            </a:r>
            <a:endParaRPr lang="ru-RU" sz="2000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1540550" y="922834"/>
            <a:ext cx="4629523" cy="913974"/>
          </a:xfrm>
          <a:prstGeom prst="homePlat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5210D"/>
                </a:solidFill>
                <a:latin typeface="Arial Black" pitchFamily="34" charset="0"/>
              </a:rPr>
              <a:t>Работают оба полушария головного мозга</a:t>
            </a:r>
            <a:endParaRPr lang="ru-RU" dirty="0">
              <a:solidFill>
                <a:srgbClr val="15210D"/>
              </a:solidFill>
              <a:latin typeface="Arial Black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433695" y="2268409"/>
            <a:ext cx="4855495" cy="913974"/>
          </a:xfrm>
          <a:prstGeom prst="homePlat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5210D"/>
                </a:solidFill>
                <a:latin typeface="Arial Black" pitchFamily="34" charset="0"/>
              </a:rPr>
              <a:t>Развитие ассоциативного мышления</a:t>
            </a:r>
            <a:endParaRPr lang="ru-RU" dirty="0">
              <a:solidFill>
                <a:srgbClr val="15210D"/>
              </a:solidFill>
              <a:latin typeface="Arial Black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571831" y="3537158"/>
            <a:ext cx="4808198" cy="913974"/>
          </a:xfrm>
          <a:prstGeom prst="homePlat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5210D"/>
                </a:solidFill>
                <a:latin typeface="Arial Black" pitchFamily="34" charset="0"/>
              </a:rPr>
              <a:t>Развитие разных видов памяти </a:t>
            </a:r>
            <a:endParaRPr lang="ru-RU" dirty="0">
              <a:solidFill>
                <a:srgbClr val="15210D"/>
              </a:solidFill>
              <a:latin typeface="Arial Black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458219" y="4984582"/>
            <a:ext cx="4934323" cy="1124180"/>
          </a:xfrm>
          <a:prstGeom prst="homePlat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5210D"/>
                </a:solidFill>
                <a:latin typeface="Arial Black" pitchFamily="34" charset="0"/>
              </a:rPr>
              <a:t>Развитие логических операций (сравнение, сопоставление, анализ, классификация, выделение главного…)</a:t>
            </a:r>
            <a:endParaRPr lang="ru-RU" dirty="0">
              <a:solidFill>
                <a:srgbClr val="15210D"/>
              </a:solidFill>
              <a:latin typeface="Arial Black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6769197" y="1227635"/>
            <a:ext cx="5028915" cy="913974"/>
          </a:xfrm>
          <a:prstGeom prst="homePlat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5210D"/>
                </a:solidFill>
                <a:latin typeface="Arial Black" pitchFamily="34" charset="0"/>
              </a:rPr>
              <a:t>Активизация словарного запаса, развитие связной речи</a:t>
            </a:r>
            <a:endParaRPr lang="ru-RU" dirty="0">
              <a:solidFill>
                <a:srgbClr val="15210D"/>
              </a:solidFill>
              <a:latin typeface="Arial Black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6838764" y="2972852"/>
            <a:ext cx="5176061" cy="913974"/>
          </a:xfrm>
          <a:prstGeom prst="homePlat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5210D"/>
                </a:solidFill>
                <a:latin typeface="Arial Black" pitchFamily="34" charset="0"/>
              </a:rPr>
              <a:t>Развитие коммуникативных навыков</a:t>
            </a:r>
            <a:endParaRPr lang="ru-RU" dirty="0">
              <a:solidFill>
                <a:srgbClr val="15210D"/>
              </a:solidFill>
              <a:latin typeface="Arial Black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6768446" y="4359466"/>
            <a:ext cx="5176061" cy="913974"/>
          </a:xfrm>
          <a:prstGeom prst="homePlat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5210D"/>
                </a:solidFill>
                <a:latin typeface="Arial Black" pitchFamily="34" charset="0"/>
              </a:rPr>
              <a:t>Развитие эмоционально-волевой сферы</a:t>
            </a:r>
            <a:endParaRPr lang="ru-RU" dirty="0">
              <a:solidFill>
                <a:srgbClr val="15210D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AF8EA1-0ACA-4D12-9C8C-CC723A94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771" y="176440"/>
            <a:ext cx="7028544" cy="89761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Варианты использования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88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F86C3-C402-417A-AB6D-17CAB286A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170" y="1122362"/>
            <a:ext cx="8139660" cy="497363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 обижайте детей готовыми формулами, формулы - пустота; обогатите их образами и картинами, на которых видны связующие нити. Не отягощайте детей мертвым грузом фактов; обучите их приемам и способам, которые помогут их постигать…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де Сент-Экзюпери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klike.net/uploads/posts/2019-10/1571385499_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3355" y="4165600"/>
            <a:ext cx="2419050" cy="1785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07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AF8EA1-0ACA-4D12-9C8C-CC723A94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593725"/>
            <a:ext cx="6085114" cy="1006475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9730" y="1741234"/>
            <a:ext cx="664373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15210D"/>
                </a:solidFill>
                <a:latin typeface="Century" pitchFamily="18" charset="0"/>
              </a:rPr>
              <a:t>Новые образовательные требования ориентированы на формирование человека, способного постоянно получать новые знания, осваивать новые способы действий. Умение учиться становится приоритетной целью образования.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15210D"/>
                </a:solidFill>
                <a:latin typeface="Century" pitchFamily="18" charset="0"/>
              </a:rPr>
              <a:t>Согласно новым требованиям ФГОСДО, внедрение инновационных технологий призвано, прежде всего, улучшить качество обучения, повысить мотивацию детей к получению новых знаний, ускорить процесс усвоения знаний. </a:t>
            </a:r>
            <a:endParaRPr lang="ru-RU" b="1" dirty="0" smtClean="0">
              <a:solidFill>
                <a:srgbClr val="15210D"/>
              </a:solidFill>
              <a:latin typeface="Century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67499" y="393895"/>
            <a:ext cx="4486349" cy="1940957"/>
          </a:xfrm>
          <a:prstGeom prst="round2Diag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Учите ребёнка каким-нибудь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неизвестным ему пяти словам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он будет долго мучиться,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но свяжите двадцать таких слов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 с картинками, и он их усвоит на лету.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			К.Д.Ушинский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I\Desktop\ММО\фото видео\IMG_20190930_102830.jpg"/>
          <p:cNvPicPr>
            <a:picLocks noChangeAspect="1" noChangeArrowheads="1"/>
          </p:cNvPicPr>
          <p:nvPr/>
        </p:nvPicPr>
        <p:blipFill>
          <a:blip r:embed="rId2" cstate="print"/>
          <a:srcRect l="14231"/>
          <a:stretch>
            <a:fillRect/>
          </a:stretch>
        </p:blipFill>
        <p:spPr bwMode="auto">
          <a:xfrm>
            <a:off x="7877908" y="2639385"/>
            <a:ext cx="3483056" cy="228430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88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низ 4"/>
          <p:cNvSpPr/>
          <p:nvPr/>
        </p:nvSpPr>
        <p:spPr>
          <a:xfrm>
            <a:off x="2055177" y="233855"/>
            <a:ext cx="7712278" cy="1071570"/>
          </a:xfrm>
          <a:prstGeom prst="downArrowCallou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– РАЗВИТИЕ </a:t>
            </a:r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ПСИХОРЕЧЕВЫХ</a:t>
            </a:r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СПОСОБНОСТЕЙ ДЕТЕЙ С ОВЗ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3516" y="1377470"/>
            <a:ext cx="118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5001" y="1783277"/>
            <a:ext cx="7143800" cy="507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психические функции (внимание, память, мышление, воображение, восприятие),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Активизировать познавательные процессы,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Стимулировать речевую активность, обогащать пассивный и       активный словарь, развивать связную речь,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Развивать творческую активность и воображение,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Развивать мелкую моторику,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графомоторные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навыки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Развивать навыки коммуникации,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Активизировать зрительные функции.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AF8EA1-0ACA-4D12-9C8C-CC723A94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406" y="208371"/>
            <a:ext cx="8763000" cy="941161"/>
          </a:xfrm>
        </p:spPr>
        <p:txBody>
          <a:bodyPr/>
          <a:lstStyle/>
          <a:p>
            <a:pPr algn="ctr"/>
            <a:r>
              <a:rPr lang="ru-RU" dirty="0" smtClean="0"/>
              <a:t>Что это такое?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13954" y="1463490"/>
            <a:ext cx="5368834" cy="38927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200" b="1" dirty="0" smtClean="0">
                <a:solidFill>
                  <a:srgbClr val="002060"/>
                </a:solidFill>
                <a:latin typeface="Century" pitchFamily="18" charset="0"/>
              </a:rPr>
              <a:t>Интеллектуальная</a:t>
            </a:r>
            <a:r>
              <a:rPr lang="ru-RU" sz="2200" dirty="0" smtClean="0">
                <a:solidFill>
                  <a:srgbClr val="002060"/>
                </a:solidFill>
                <a:latin typeface="Century" pitchFamily="18" charset="0"/>
              </a:rPr>
              <a:t> </a:t>
            </a:r>
            <a:r>
              <a:rPr lang="ru-RU" sz="2200" b="1" dirty="0" smtClean="0">
                <a:solidFill>
                  <a:srgbClr val="002060"/>
                </a:solidFill>
                <a:latin typeface="Century" pitchFamily="18" charset="0"/>
              </a:rPr>
              <a:t>карта</a:t>
            </a:r>
            <a:r>
              <a:rPr lang="ru-RU" sz="2200" dirty="0" smtClean="0">
                <a:solidFill>
                  <a:srgbClr val="002060"/>
                </a:solidFill>
                <a:latin typeface="Century" pitchFamily="18" charset="0"/>
              </a:rPr>
              <a:t> – это уникальный и простой метод запоминания и систематизации информации,  </a:t>
            </a:r>
            <a:r>
              <a:rPr lang="ru-RU" sz="2200" b="1" dirty="0" smtClean="0">
                <a:solidFill>
                  <a:srgbClr val="002060"/>
                </a:solidFill>
                <a:latin typeface="Century" pitchFamily="18" charset="0"/>
              </a:rPr>
              <a:t>Интеллект</a:t>
            </a:r>
            <a:r>
              <a:rPr lang="ru-RU" sz="2200" dirty="0" smtClean="0">
                <a:solidFill>
                  <a:srgbClr val="002060"/>
                </a:solidFill>
                <a:latin typeface="Century" pitchFamily="18" charset="0"/>
              </a:rPr>
              <a:t> </a:t>
            </a:r>
            <a:r>
              <a:rPr lang="ru-RU" sz="2200" b="1" dirty="0" smtClean="0">
                <a:solidFill>
                  <a:srgbClr val="002060"/>
                </a:solidFill>
                <a:latin typeface="Century" pitchFamily="18" charset="0"/>
              </a:rPr>
              <a:t>карта</a:t>
            </a:r>
            <a:r>
              <a:rPr lang="ru-RU" sz="2200" dirty="0" smtClean="0">
                <a:solidFill>
                  <a:srgbClr val="002060"/>
                </a:solidFill>
                <a:latin typeface="Century" pitchFamily="18" charset="0"/>
              </a:rPr>
              <a:t>, или карты мышления (</a:t>
            </a:r>
            <a:r>
              <a:rPr lang="ru-RU" sz="2200" b="1" dirty="0" err="1" smtClean="0">
                <a:solidFill>
                  <a:srgbClr val="002060"/>
                </a:solidFill>
                <a:latin typeface="Century" pitchFamily="18" charset="0"/>
              </a:rPr>
              <a:t>mind</a:t>
            </a:r>
            <a:r>
              <a:rPr lang="ru-RU" sz="2200" dirty="0" err="1" smtClean="0">
                <a:solidFill>
                  <a:srgbClr val="002060"/>
                </a:solidFill>
                <a:latin typeface="Century" pitchFamily="18" charset="0"/>
              </a:rPr>
              <a:t>-</a:t>
            </a:r>
            <a:r>
              <a:rPr lang="ru-RU" sz="2200" b="1" dirty="0" err="1" smtClean="0">
                <a:solidFill>
                  <a:srgbClr val="002060"/>
                </a:solidFill>
                <a:latin typeface="Century" pitchFamily="18" charset="0"/>
              </a:rPr>
              <a:t>maps</a:t>
            </a:r>
            <a:r>
              <a:rPr lang="ru-RU" sz="2200" dirty="0" smtClean="0">
                <a:solidFill>
                  <a:srgbClr val="002060"/>
                </a:solidFill>
                <a:latin typeface="Century" pitchFamily="18" charset="0"/>
              </a:rPr>
              <a:t>) -это отображение на бумаге эффективного способа думать, запоминать, вспоминать, решать творческие задачи, а также возможность представить и наглядно выразить свои внутренние процессы.</a:t>
            </a:r>
            <a:endParaRPr lang="ru-RU" sz="2200" dirty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0587" t="20765" r="18815" b="26922"/>
          <a:stretch>
            <a:fillRect/>
          </a:stretch>
        </p:blipFill>
        <p:spPr bwMode="auto">
          <a:xfrm>
            <a:off x="6448622" y="1901371"/>
            <a:ext cx="4988635" cy="361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039429" y="139337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Модель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интеллект-карты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AF8EA1-0ACA-4D12-9C8C-CC723A94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770" y="176440"/>
            <a:ext cx="8117115" cy="665389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«Как составить интеллект - карту»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81743" y="899885"/>
            <a:ext cx="10515600" cy="5544457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создания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создания карт используются цветные карандаши, маркеры и т. д.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Начинайте с центра. В центре находится самая главная мысль, цель построения интеллект карты. Основная идея, проблема или слово располагается в центре. Для изображения центральной идеи можно использовать рисунки, картинки.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Каждая ветвь имеет свой цвет. 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Читайте по часовой стрелке, начиная с правого верхнего угла. Информация считывается по кругу, начиная с центра карты и продолжая с правого верхнего угла и далее по часовой стрелке. 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лучшего запоминания и усвоения желательно использовать рисунки, картинки, ассоциации о каждом слове. Рисуйте! Зрительный образ запоминается на долгое время, воспринимается с максимальной быстротой, формирует огромное количество ассоциаций. Наш мозг устроен так, что у нас практически мгновенно возникает зрительная ассоциация на любое слово.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Разросшиеся ветви можно заключать в контуры, чтобы они не смешивались с соседними ветвями.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13396686" y="696686"/>
            <a:ext cx="914400" cy="804672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AF8EA1-0ACA-4D12-9C8C-CC723A94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15" y="351058"/>
            <a:ext cx="5858022" cy="6618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Сравнение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4466" y="1261896"/>
          <a:ext cx="5669846" cy="5091735"/>
        </p:xfrm>
        <a:graphic>
          <a:graphicData uri="http://schemas.openxmlformats.org/drawingml/2006/table">
            <a:tbl>
              <a:tblPr/>
              <a:tblGrid>
                <a:gridCol w="2834923"/>
                <a:gridCol w="2834923"/>
              </a:tblGrid>
              <a:tr h="3548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dirty="0"/>
                        <a:t>Мнемотехника</a:t>
                      </a:r>
                      <a:endParaRPr lang="ru-RU" sz="1700" b="0" dirty="0"/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/>
                        <a:t>Интеллект карта</a:t>
                      </a:r>
                      <a:endParaRPr lang="ru-RU" sz="1700" b="0"/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82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700" b="0"/>
                        <a:t>Наглядная основа</a:t>
                      </a:r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81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 dirty="0"/>
                        <a:t>Цветное и черно-белое изображение</a:t>
                      </a:r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 dirty="0"/>
                        <a:t>Только цветное изображение</a:t>
                      </a:r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81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 dirty="0"/>
                        <a:t>Использование картинок, символов, знаков, рисунков, цветовых шаблонов при кодировке </a:t>
                      </a:r>
                      <a:r>
                        <a:rPr lang="ru-RU" sz="1700" b="0" dirty="0" smtClean="0"/>
                        <a:t>текста </a:t>
                      </a:r>
                    </a:p>
                    <a:p>
                      <a:pPr algn="ctr" fontAlgn="t"/>
                      <a:r>
                        <a:rPr lang="ru-RU" sz="1700" b="0" dirty="0" smtClean="0"/>
                        <a:t>ГОТОВЫХ ОБРАЗЦОВ</a:t>
                      </a:r>
                      <a:endParaRPr lang="ru-RU" sz="1700" b="0" dirty="0"/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/>
                        <a:t>Использование картинок, символов, знаков, рисунков, цветовых шаблонов при кодировке текста</a:t>
                      </a:r>
                    </a:p>
                    <a:p>
                      <a:pPr algn="ctr" fontAlgn="t"/>
                      <a:r>
                        <a:rPr lang="ru-RU" sz="1700" b="0" dirty="0" smtClean="0"/>
                        <a:t>САМОСТОЯТЕЛЬНОЕ ТВОРЕЧЕСТВО</a:t>
                      </a:r>
                      <a:endParaRPr lang="ru-RU" sz="1700" b="0" dirty="0"/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15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/>
                        <a:t>Линейное, последовательное изображение</a:t>
                      </a:r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/>
                        <a:t>Круговое изображение с главной идей по центру с разветвлениями</a:t>
                      </a:r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15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/>
                        <a:t>Чтение, рассказывание строго слева направо, не пропуская клеток</a:t>
                      </a:r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/>
                        <a:t>Чтение, рассказывание с наиболее важного для рассказчика места</a:t>
                      </a:r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82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700" b="0" dirty="0"/>
                        <a:t>Ассоциативные привязки</a:t>
                      </a:r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I\Desktop\ММО\IMG_20190930_103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0624" y="2715768"/>
            <a:ext cx="4860544" cy="273405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88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AF8EA1-0ACA-4D12-9C8C-CC723A94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746" y="0"/>
            <a:ext cx="9462796" cy="97848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Алгоритм создания </a:t>
            </a:r>
            <a:r>
              <a:rPr lang="ru-RU" sz="3200" dirty="0" err="1" smtClean="0"/>
              <a:t>интеллект-карт</a:t>
            </a:r>
            <a:endParaRPr lang="ru-RU" sz="32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79918" y="1007706"/>
          <a:ext cx="11569960" cy="543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88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AF8EA1-0ACA-4D12-9C8C-CC723A94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6" y="155062"/>
            <a:ext cx="7037958" cy="6604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Возрастной </a:t>
            </a:r>
            <a:r>
              <a:rPr lang="ru-RU" dirty="0" err="1" smtClean="0"/>
              <a:t>диапозон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32" name="Picture 8" descr="C:\Users\I\Desktop\КОНКУРСЫ\конкурс логопедов пособие\фото\IMG_20220622_11280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7820" y="1009816"/>
            <a:ext cx="2806283" cy="209914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C:\Users\I\Desktop\КОНКУРСЫ\конкурс логопедов пособие\фото\IMG_20220622_11282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0322" y="998807"/>
            <a:ext cx="2802194" cy="209608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C:\Users\I\Desktop\КОНКУРСЫ\конкурс логопедов пособие\фото\IMG_20220621_14451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848" y="1002270"/>
            <a:ext cx="2891598" cy="2162961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8555501" y="3262213"/>
            <a:ext cx="2688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Начинаем с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младшего возраста .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I\Desktop\КОНКУРСЫ\Конкурс СТАРТАП 2\IMG_20230426_144330_1.jpg"/>
          <p:cNvPicPr>
            <a:picLocks noChangeAspect="1" noChangeArrowheads="1"/>
          </p:cNvPicPr>
          <p:nvPr/>
        </p:nvPicPr>
        <p:blipFill>
          <a:blip r:embed="rId5" cstate="print"/>
          <a:srcRect l="42640" t="-49"/>
          <a:stretch>
            <a:fillRect/>
          </a:stretch>
        </p:blipFill>
        <p:spPr bwMode="auto">
          <a:xfrm>
            <a:off x="923286" y="3532226"/>
            <a:ext cx="2406314" cy="2360910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I\Desktop\КОНКУРСЫ\Конкурс СТАРТАП 2\IMG_20230426_141511.jpg"/>
          <p:cNvPicPr>
            <a:picLocks noChangeAspect="1" noChangeArrowheads="1"/>
          </p:cNvPicPr>
          <p:nvPr/>
        </p:nvPicPr>
        <p:blipFill>
          <a:blip r:embed="rId6" cstate="print"/>
          <a:srcRect t="5070" r="9097" b="17207"/>
          <a:stretch>
            <a:fillRect/>
          </a:stretch>
        </p:blipFill>
        <p:spPr bwMode="auto">
          <a:xfrm rot="16200000">
            <a:off x="4682895" y="2927728"/>
            <a:ext cx="2211924" cy="3362176"/>
          </a:xfrm>
          <a:prstGeom prst="rect">
            <a:avLst/>
          </a:prstGeom>
          <a:ln w="28575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201465" y="4375052"/>
            <a:ext cx="188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 action="ppaction://hlinkfile"/>
              </a:rPr>
              <a:t>Новый проект.</a:t>
            </a:r>
            <a:r>
              <a:rPr lang="en-US" dirty="0" err="1" smtClean="0">
                <a:hlinkClick r:id="rId7" action="ppaction://hlinkfile"/>
              </a:rPr>
              <a:t>avi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356209" y="5205046"/>
            <a:ext cx="2061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 action="ppaction://hlinkfile"/>
              </a:rPr>
              <a:t>Новый проект 2.</a:t>
            </a:r>
            <a:r>
              <a:rPr lang="en-US" dirty="0" err="1" smtClean="0">
                <a:hlinkClick r:id="rId8" action="ppaction://hlinkfile"/>
              </a:rPr>
              <a:t>avi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8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AF8EA1-0ACA-4D12-9C8C-CC723A94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7" y="155062"/>
            <a:ext cx="3573162" cy="6604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</a:t>
            </a:r>
            <a:endParaRPr lang="ru-RU" dirty="0"/>
          </a:p>
        </p:txBody>
      </p:sp>
      <p:pic>
        <p:nvPicPr>
          <p:cNvPr id="2050" name="Picture 2" descr="C:\Users\I\Desktop\ММО\IMG_20190918_110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158" y="1172235"/>
            <a:ext cx="2684010" cy="1509755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I\Desktop\ММО\IMG_20190918_110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1035" y="1200649"/>
            <a:ext cx="2680961" cy="150804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I\Desktop\ММО\IMG_20191029_10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8581" y="1178480"/>
            <a:ext cx="2676279" cy="150540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I\Desktop\ММО\фото видео\IMG_20191206_103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68" y="2955894"/>
            <a:ext cx="2607630" cy="146679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I\Desktop\ММО\фото видео\IMG_20191206_1034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5646" y="2933955"/>
            <a:ext cx="2743909" cy="1543449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I\Desktop\ММО\фото видео\IMG_20191206_104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8756" y="2924722"/>
            <a:ext cx="2771577" cy="155901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25757" y="1131798"/>
            <a:ext cx="1644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Обследование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предметов,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выделение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признаков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4826" y="4016760"/>
            <a:ext cx="2103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</a:t>
            </a:r>
          </a:p>
          <a:p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интеллект-карты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I\Desktop\ММО\ММО в ДОУ\20240312_1049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6" y="4757014"/>
            <a:ext cx="2294876" cy="1721157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I\Desktop\ММО\ММО в ДОУ\20240312_1049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4423" y="4783727"/>
            <a:ext cx="2260600" cy="169545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I\Desktop\ММО\ММО в ДОУ\20240312_1056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59500" y="4780909"/>
            <a:ext cx="2231572" cy="167367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88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в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5" id="{EA1891FD-ED87-41D8-AFDA-46DD61F646DA}" vid="{0DA19262-113F-442E-A0EC-A298997FDA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 3</Template>
  <TotalTime>3040</TotalTime>
  <Words>499</Words>
  <Application>Microsoft Office PowerPoint</Application>
  <PresentationFormat>Произвольный</PresentationFormat>
  <Paragraphs>130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делов 3</vt:lpstr>
      <vt:lpstr>Развитие психоречевых способностей у детей с ОВЗ посредством инновационных технологий –  ИНТЕЛЛЕКТ КАРТЫ, ТЕХНОЛОГИЯ «КЛАСТЕР»</vt:lpstr>
      <vt:lpstr>Актуальность</vt:lpstr>
      <vt:lpstr>Слайд 3</vt:lpstr>
      <vt:lpstr>Что это такое?</vt:lpstr>
      <vt:lpstr>«Как составить интеллект - карту»</vt:lpstr>
      <vt:lpstr>Сравнение</vt:lpstr>
      <vt:lpstr>Алгоритм создания интеллект-карт</vt:lpstr>
      <vt:lpstr>Возрастной диапозон. </vt:lpstr>
      <vt:lpstr>Этапы</vt:lpstr>
      <vt:lpstr>Этапы</vt:lpstr>
      <vt:lpstr>Кластер технология</vt:lpstr>
      <vt:lpstr>Кластер</vt:lpstr>
      <vt:lpstr>Транслируемость </vt:lpstr>
      <vt:lpstr>Свойства интеллект-карт и кластер технологии</vt:lpstr>
      <vt:lpstr>ЦЕННОСТЬ, ЗНАЧИМОСТЬ, УНИКАЛЬНОСТЬ</vt:lpstr>
      <vt:lpstr>Варианты использования</vt:lpstr>
      <vt:lpstr>            Не обижайте детей готовыми формулами, формулы - пустота; обогатите их образами и картинами, на которых видны связующие нити. Не отягощайте детей мертвым грузом фактов; обучите их приемам и способам, которые помогут их постигать…                                                                                                                  Антуан де Сент-Экзюпери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Деловой</dc:title>
  <dc:creator>Эрика</dc:creator>
  <cp:lastModifiedBy>I</cp:lastModifiedBy>
  <cp:revision>259</cp:revision>
  <dcterms:created xsi:type="dcterms:W3CDTF">2021-08-29T21:26:17Z</dcterms:created>
  <dcterms:modified xsi:type="dcterms:W3CDTF">2024-03-18T08:47:58Z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121785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S9.1.0</vt:lpwstr>
  </property>
</Properties>
</file>