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6" r:id="rId3"/>
    <p:sldId id="286" r:id="rId4"/>
    <p:sldId id="285" r:id="rId5"/>
    <p:sldId id="289" r:id="rId6"/>
    <p:sldId id="288" r:id="rId7"/>
    <p:sldId id="287" r:id="rId8"/>
    <p:sldId id="291" r:id="rId9"/>
    <p:sldId id="292" r:id="rId10"/>
    <p:sldId id="293" r:id="rId11"/>
    <p:sldId id="290" r:id="rId12"/>
    <p:sldId id="296" r:id="rId13"/>
    <p:sldId id="294" r:id="rId14"/>
    <p:sldId id="295" r:id="rId15"/>
    <p:sldId id="297" r:id="rId16"/>
    <p:sldId id="298" r:id="rId17"/>
    <p:sldId id="302" r:id="rId18"/>
    <p:sldId id="300" r:id="rId19"/>
    <p:sldId id="301" r:id="rId20"/>
    <p:sldId id="303" r:id="rId21"/>
    <p:sldId id="304" r:id="rId22"/>
    <p:sldId id="305" r:id="rId23"/>
    <p:sldId id="306" r:id="rId24"/>
    <p:sldId id="30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8" autoAdjust="0"/>
    <p:restoredTop sz="94585" autoAdjust="0"/>
  </p:normalViewPr>
  <p:slideViewPr>
    <p:cSldViewPr>
      <p:cViewPr varScale="1">
        <p:scale>
          <a:sx n="69" d="100"/>
          <a:sy n="69" d="100"/>
        </p:scale>
        <p:origin x="143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s-11berezka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yanaul-detsad14.edu-rb.ru/files/news/75b34901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783961" y="-178087"/>
            <a:ext cx="557607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сад №11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Берёзка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городской округ город Кулебаки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7904" y="5805264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Группа комбинированной направленности  детей с  ОНР дошкольного </a:t>
            </a:r>
            <a:r>
              <a:rPr lang="ru-RU" smtClean="0">
                <a:solidFill>
                  <a:srgbClr val="002060"/>
                </a:solidFill>
                <a:latin typeface="Arial Black" pitchFamily="34" charset="0"/>
              </a:rPr>
              <a:t>возраста </a:t>
            </a:r>
            <a:r>
              <a:rPr lang="ru-RU" smtClean="0">
                <a:solidFill>
                  <a:srgbClr val="002060"/>
                </a:solidFill>
                <a:latin typeface="Arial Black" pitchFamily="34" charset="0"/>
              </a:rPr>
              <a:t>6 </a:t>
            </a:r>
            <a:r>
              <a:rPr lang="ru-RU" smtClean="0">
                <a:solidFill>
                  <a:srgbClr val="002060"/>
                </a:solidFill>
                <a:latin typeface="Arial Black" pitchFamily="34" charset="0"/>
              </a:rPr>
              <a:t>– </a:t>
            </a:r>
            <a:r>
              <a:rPr lang="ru-RU" smtClean="0">
                <a:solidFill>
                  <a:srgbClr val="002060"/>
                </a:solidFill>
                <a:latin typeface="Arial Black" pitchFamily="34" charset="0"/>
              </a:rPr>
              <a:t>7 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лет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8" y="908720"/>
            <a:ext cx="69847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</a:rPr>
              <a:t>Список методических пособий в группе:</a:t>
            </a:r>
          </a:p>
          <a:p>
            <a:pPr marL="285750" indent="-285750" algn="ctr"/>
            <a:r>
              <a:rPr lang="ru-RU" sz="2000" dirty="0">
                <a:solidFill>
                  <a:srgbClr val="7030A0"/>
                </a:solidFill>
              </a:rPr>
              <a:t>5. Социально – коммуникативное развитие: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7030A0"/>
                </a:solidFill>
              </a:rPr>
              <a:t>Наборы фигур людей, сундучок мастера, сумочка модницы, Российский флаг, герб, портрет президента, макеты военной техники, фуражки военных профессий, настольно – печатные игры, </a:t>
            </a:r>
            <a:r>
              <a:rPr lang="ru-RU" sz="2000" dirty="0" err="1">
                <a:solidFill>
                  <a:srgbClr val="7030A0"/>
                </a:solidFill>
              </a:rPr>
              <a:t>пазлы</a:t>
            </a:r>
            <a:r>
              <a:rPr lang="ru-RU" sz="2000" dirty="0">
                <a:solidFill>
                  <a:srgbClr val="7030A0"/>
                </a:solidFill>
              </a:rPr>
              <a:t>, вкладыши, иллюстрации для рассматривания, материалы с тематикой ОБЖ и ПДД, Наглядные пособия, игрушки транспортного вида, предметы – заместители, куклы, наборы посуды, модули – макеты игрового пространства, игровой набор для игры в ( комната, спальня, кухня, ванная комната, прачечная, салон красоты, магазин, больница, гараж, мастерская , моряки, школа, кафе, гипермаркет, почта.), одежда для </a:t>
            </a:r>
            <a:r>
              <a:rPr lang="ru-RU" sz="2000" dirty="0" err="1">
                <a:solidFill>
                  <a:srgbClr val="7030A0"/>
                </a:solidFill>
              </a:rPr>
              <a:t>ряжения</a:t>
            </a:r>
            <a:r>
              <a:rPr lang="ru-RU" sz="2000" dirty="0">
                <a:solidFill>
                  <a:srgbClr val="7030A0"/>
                </a:solidFill>
              </a:rPr>
              <a:t>, бижутерия, игровые коврики, полные сюжетообразующие наборы- макеты, алгоритмы выполнения трудовых действий дежурных</a:t>
            </a:r>
          </a:p>
        </p:txBody>
      </p:sp>
    </p:spTree>
    <p:extLst>
      <p:ext uri="{BB962C8B-B14F-4D97-AF65-F5344CB8AC3E}">
        <p14:creationId xmlns:p14="http://schemas.microsoft.com/office/powerpoint/2010/main" val="408685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404664"/>
            <a:ext cx="806489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</a:rPr>
              <a:t>Особенности организации предметно-пространственной среды для детей дошкольного возраста.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</a:rPr>
              <a:t>Предметно-пространственная среда группы организована с учётом возможности для детей играть, заниматься любимым делом индивидуально или отдельными подгруппами. Было спланировано гибкое зонирование предметно-пространственной среды с учётом детских интересов и индивидуальных потребностей. Пособия, игрушки при этом располагаются так, чтобы не мешать свободному перемещению детей. Нами подобраны соответствующие возрасту и потребностям детей игрушки и игры. В течение года регулярно обновляется игровой материал.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</a:rPr>
              <a:t>Строго соблюдаем требования безопасности предметно-пространственной среды для жизни и здоровья ребёнка: соответствие детской мебели, игрового и дидактического материалов возрастным и санитарно-гигиеническим требованиям. Важно, чтобы всё содержание образовательного процесса способствовало неуклонному развитию познавательной и эмоциональной сферы детей, обогащение личного опыта, самостоятельности и давало ребёнку ощущение единой дружной семьи и радости общения со сверстниками и взрослыми в детском саду.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951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51720" y="620689"/>
            <a:ext cx="4806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Arial Black" pitchFamily="34" charset="0"/>
              </a:rPr>
              <a:t>Центр творческой активности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Уголок юного художника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0" y="1474760"/>
            <a:ext cx="6318448" cy="4663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2686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75656" y="620688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Arial Black" pitchFamily="34" charset="0"/>
                <a:cs typeface="Aharoni" pitchFamily="2" charset="-79"/>
              </a:rPr>
              <a:t>Центр творческой активности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Уголок  музыки и театра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34126"/>
          <a:stretch/>
        </p:blipFill>
        <p:spPr>
          <a:xfrm>
            <a:off x="1979712" y="1700808"/>
            <a:ext cx="5184576" cy="4149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607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1720" y="692697"/>
            <a:ext cx="4806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Arial Black" pitchFamily="34" charset="0"/>
              </a:rPr>
              <a:t>Центр творческой активности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Уголок юного читателя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2" t="5550" r="3659"/>
          <a:stretch/>
        </p:blipFill>
        <p:spPr>
          <a:xfrm>
            <a:off x="2195736" y="1400583"/>
            <a:ext cx="4824536" cy="4832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2814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91680" y="692697"/>
            <a:ext cx="5616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Arial Black" pitchFamily="34" charset="0"/>
              </a:rPr>
              <a:t>Центр игровой активности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Уголок юного строителя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7" t="10534"/>
          <a:stretch/>
        </p:blipFill>
        <p:spPr>
          <a:xfrm>
            <a:off x="1691680" y="1556792"/>
            <a:ext cx="5976663" cy="4293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307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51720" y="548681"/>
            <a:ext cx="4806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Arial Black" pitchFamily="34" charset="0"/>
              </a:rPr>
              <a:t>Центр игровой активности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Зона сюжетно – ролевых игр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02611"/>
            <a:ext cx="6660232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256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51720" y="548681"/>
            <a:ext cx="4806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Arial Black" pitchFamily="34" charset="0"/>
              </a:rPr>
              <a:t>Центр игровой активности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Зона сюжетно – ролевых игр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b="2758"/>
          <a:stretch/>
        </p:blipFill>
        <p:spPr>
          <a:xfrm>
            <a:off x="1331640" y="1771374"/>
            <a:ext cx="6408712" cy="4393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7259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91680" y="548680"/>
            <a:ext cx="5166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Arial Black" pitchFamily="34" charset="0"/>
              </a:rPr>
              <a:t>Центр познавательной активности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</a:rPr>
              <a:t>Уголок дидактических игр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8" t="6355" r="1004" b="7029"/>
          <a:stretch/>
        </p:blipFill>
        <p:spPr>
          <a:xfrm>
            <a:off x="1547664" y="1844824"/>
            <a:ext cx="6336703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813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39752" y="548680"/>
            <a:ext cx="4518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Arial Black" pitchFamily="34" charset="0"/>
              </a:rPr>
              <a:t>Центр познавательной активности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</a:rPr>
              <a:t>Патриотический уголок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23750"/>
          <a:stretch/>
        </p:blipFill>
        <p:spPr>
          <a:xfrm>
            <a:off x="1619672" y="1598218"/>
            <a:ext cx="6264696" cy="4367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942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612845"/>
            <a:ext cx="69127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Общие сведения об организации:</a:t>
            </a:r>
          </a:p>
          <a:p>
            <a:pPr marL="457200" indent="-457200" algn="ctr">
              <a:buAutoNum type="arabicPeriod"/>
            </a:pPr>
            <a:r>
              <a:rPr lang="ru-RU" sz="2000" b="1" dirty="0">
                <a:solidFill>
                  <a:srgbClr val="7030A0"/>
                </a:solidFill>
              </a:rPr>
              <a:t>Полное наименование организации: Муниципальное бюджетное дошкольное образовательное учреждение детский сад №11 «Берёзка»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Сокращённое наименование организации : МБДОУ д/с 11 «Берёзка»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2. Фактический адрес учреждения: 607010, Нижегородская область, г. Кулебаки, ул. Мира, дом 12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3.Номер телефона – 8(83176) 5 -46- 39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4 .Адрес электронной почты: </a:t>
            </a:r>
            <a:r>
              <a:rPr lang="en-US" sz="2000" b="1" dirty="0">
                <a:solidFill>
                  <a:srgbClr val="7030A0"/>
                </a:solidFill>
              </a:rPr>
              <a:t>mbdou.ds.11.berezka@mail.ru</a:t>
            </a:r>
            <a:endParaRPr lang="ru-RU" sz="2000" b="1" dirty="0">
              <a:solidFill>
                <a:srgbClr val="7030A0"/>
              </a:solidFill>
            </a:endParaRP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5.Сайт учреждения: </a:t>
            </a:r>
            <a:r>
              <a:rPr lang="en-US" sz="2000" b="1" dirty="0">
                <a:solidFill>
                  <a:srgbClr val="7030A0"/>
                </a:solidFill>
                <a:hlinkClick r:id="rId4"/>
              </a:rPr>
              <a:t>https</a:t>
            </a:r>
            <a:r>
              <a:rPr lang="ru-RU" sz="2000" b="1" dirty="0">
                <a:solidFill>
                  <a:srgbClr val="7030A0"/>
                </a:solidFill>
                <a:hlinkClick r:id="rId4"/>
              </a:rPr>
              <a:t>://</a:t>
            </a:r>
            <a:r>
              <a:rPr lang="en-US" sz="2000" b="1" dirty="0">
                <a:solidFill>
                  <a:srgbClr val="7030A0"/>
                </a:solidFill>
                <a:hlinkClick r:id="rId4"/>
              </a:rPr>
              <a:t>ds-11berezka</a:t>
            </a:r>
            <a:endParaRPr lang="en-US" sz="2000" b="1" dirty="0">
              <a:solidFill>
                <a:srgbClr val="7030A0"/>
              </a:solidFill>
            </a:endParaRPr>
          </a:p>
          <a:p>
            <a:pPr algn="ctr"/>
            <a:r>
              <a:rPr lang="en-US" sz="2000" b="1" dirty="0">
                <a:solidFill>
                  <a:srgbClr val="7030A0"/>
                </a:solidFill>
              </a:rPr>
              <a:t>6</a:t>
            </a:r>
            <a:r>
              <a:rPr lang="ru-RU" sz="2000" b="1" dirty="0">
                <a:solidFill>
                  <a:srgbClr val="7030A0"/>
                </a:solidFill>
              </a:rPr>
              <a:t>. Воспитатели группы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КРЮКОВА ИРИНА </a:t>
            </a:r>
            <a:r>
              <a:rPr lang="ru-RU" sz="2000" b="1" dirty="0" smtClean="0">
                <a:solidFill>
                  <a:srgbClr val="7030A0"/>
                </a:solidFill>
              </a:rPr>
              <a:t>ВЛАДИМИРОВНА </a:t>
            </a:r>
            <a:endParaRPr lang="ru-RU" sz="2000" b="1" dirty="0">
              <a:solidFill>
                <a:srgbClr val="7030A0"/>
              </a:solidFill>
            </a:endParaRP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 (высшая квалификационная категория)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ЛОГУНОВА НАТАЛЬЯ ВЛАДИМИРОВНА</a:t>
            </a:r>
            <a:r>
              <a:rPr lang="en-US" sz="2000" b="1" dirty="0">
                <a:solidFill>
                  <a:srgbClr val="7030A0"/>
                </a:solidFill>
              </a:rPr>
              <a:t>. </a:t>
            </a:r>
            <a:endParaRPr lang="ru-RU" sz="2000" b="1" dirty="0">
              <a:solidFill>
                <a:srgbClr val="7030A0"/>
              </a:solidFill>
            </a:endParaRP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(первая квалификационная категория)</a:t>
            </a:r>
          </a:p>
        </p:txBody>
      </p:sp>
    </p:spTree>
    <p:extLst>
      <p:ext uri="{BB962C8B-B14F-4D97-AF65-F5344CB8AC3E}">
        <p14:creationId xmlns:p14="http://schemas.microsoft.com/office/powerpoint/2010/main" val="223208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23728" y="548680"/>
            <a:ext cx="47342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Arial Black" pitchFamily="34" charset="0"/>
              </a:rPr>
              <a:t>Центр познавательной активности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</a:rPr>
              <a:t>Уголок природы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2816"/>
            <a:ext cx="6660232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689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39752" y="548680"/>
            <a:ext cx="4518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Arial Black" pitchFamily="34" charset="0"/>
              </a:rPr>
              <a:t>Центр познавательной </a:t>
            </a:r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активности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Уголок юного исследователя</a:t>
            </a:r>
            <a:endParaRPr lang="ru-RU" sz="2000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2" t="40767" r="20462"/>
          <a:stretch/>
        </p:blipFill>
        <p:spPr>
          <a:xfrm>
            <a:off x="1547664" y="1916832"/>
            <a:ext cx="6120680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1839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63688" y="548681"/>
            <a:ext cx="5094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Arial Black" pitchFamily="34" charset="0"/>
              </a:rPr>
              <a:t>Центр двигательной активности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</a:rPr>
              <a:t>Уголок спортивных игр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40"/>
          <a:stretch/>
        </p:blipFill>
        <p:spPr>
          <a:xfrm>
            <a:off x="1331640" y="1628800"/>
            <a:ext cx="6895323" cy="4478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91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51720" y="620688"/>
            <a:ext cx="48054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Arial Black" pitchFamily="34" charset="0"/>
              </a:rPr>
              <a:t>Центр двигательной активности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</a:rPr>
              <a:t>Уголок настольных игр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7"/>
          <a:stretch/>
        </p:blipFill>
        <p:spPr>
          <a:xfrm>
            <a:off x="1187624" y="2060848"/>
            <a:ext cx="7092280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8310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8" y="764704"/>
            <a:ext cx="69847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</a:rPr>
              <a:t>Вывод:</a:t>
            </a:r>
          </a:p>
          <a:p>
            <a:pPr algn="ctr"/>
            <a:endParaRPr lang="ru-RU" sz="2400" dirty="0">
              <a:solidFill>
                <a:srgbClr val="7030A0"/>
              </a:solidFill>
            </a:endParaRPr>
          </a:p>
          <a:p>
            <a:pPr algn="ctr"/>
            <a:r>
              <a:rPr lang="ru-RU" sz="2400" dirty="0">
                <a:solidFill>
                  <a:srgbClr val="7030A0"/>
                </a:solidFill>
              </a:rPr>
              <a:t>организация развивающей предметно –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</a:rPr>
              <a:t>пространственной среды в ДОУ с учетом требований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</a:rPr>
              <a:t>ФГОС строится таким образом, чтобы дать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</a:rPr>
              <a:t>возможность наиболее эффективно развивать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</a:rPr>
              <a:t>индивидуальность каждого ребенка с учетом его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</a:rPr>
              <a:t>склонностей, интересов, уровня </a:t>
            </a:r>
            <a:r>
              <a:rPr lang="ru-RU" sz="2400" dirty="0" smtClean="0">
                <a:solidFill>
                  <a:srgbClr val="7030A0"/>
                </a:solidFill>
              </a:rPr>
              <a:t>активности.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0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9632" y="980728"/>
            <a:ext cx="69847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7030A0"/>
                </a:solidFill>
              </a:rPr>
              <a:t>Цель РППС : </a:t>
            </a:r>
          </a:p>
          <a:p>
            <a:pPr algn="ctr"/>
            <a:r>
              <a:rPr lang="ru-RU" sz="2800" dirty="0">
                <a:solidFill>
                  <a:srgbClr val="7030A0"/>
                </a:solidFill>
              </a:rPr>
              <a:t>создание условий для сохранения и укрепления физического и психического здоровья воспитанников, творческого и интеллектуального развития, обеспечение условий для личностного и гармоничного роста.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3208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9572" y="1196752"/>
            <a:ext cx="77048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Группа - центр жизнедеятельности воспитанников ДОУ.</a:t>
            </a:r>
          </a:p>
          <a:p>
            <a:pPr algn="ctr"/>
            <a:r>
              <a:rPr lang="ru-RU" dirty="0">
                <a:solidFill>
                  <a:srgbClr val="7030A0"/>
                </a:solidFill>
              </a:rPr>
              <a:t>Центром всей методической работы группы является предметно-пространственная и развивающая среда. Ей принадлежит ведущая роль в укреплении психофизического здоровья ребёнка и его всестороннего развития, а также повышении компетентности родителей в вопросах воспитания и обучения детей. Группа - это копилка лучших традиций, поэтому задача воспитателя – сделать накопленный опыт живым, доступным, уметь творчески переносить его в работу с детьми, так организовать работу группы, чтобы воспитанники чувствовали себя в нём, как у себя дома.</a:t>
            </a:r>
          </a:p>
          <a:p>
            <a:pPr algn="ctr"/>
            <a:r>
              <a:rPr lang="ru-RU" dirty="0">
                <a:solidFill>
                  <a:srgbClr val="7030A0"/>
                </a:solidFill>
              </a:rPr>
              <a:t>Условиями полноценности функционирования группы является его методическое и организационное обеспечение, соответствующее современным требованиям, а также необходимое техническое оснащение и оборудование и пособия, а также игрового материала для детей.</a:t>
            </a:r>
          </a:p>
          <a:p>
            <a:pPr algn="ctr"/>
            <a:r>
              <a:rPr lang="ru-RU" dirty="0">
                <a:solidFill>
                  <a:srgbClr val="7030A0"/>
                </a:solidFill>
              </a:rPr>
              <a:t>Группу возглавляют два воспитателя, назначенные заведующим ДОУ.</a:t>
            </a:r>
          </a:p>
        </p:txBody>
      </p:sp>
    </p:spTree>
    <p:extLst>
      <p:ext uri="{BB962C8B-B14F-4D97-AF65-F5344CB8AC3E}">
        <p14:creationId xmlns:p14="http://schemas.microsoft.com/office/powerpoint/2010/main" val="223208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79712" y="620688"/>
            <a:ext cx="4824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Оборудование группы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004379"/>
              </p:ext>
            </p:extLst>
          </p:nvPr>
        </p:nvGraphicFramePr>
        <p:xfrm>
          <a:off x="755577" y="1082349"/>
          <a:ext cx="7560838" cy="5532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1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674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528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стол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528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стул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528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Кухонный уголок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528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Парикмахерская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528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Дидактические стенки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528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Светофор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528">
                <a:tc>
                  <a:txBody>
                    <a:bodyPr/>
                    <a:lstStyle/>
                    <a:p>
                      <a:r>
                        <a:rPr lang="ru-RU" dirty="0" smtClean="0"/>
                        <a:t>7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Стеллаж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528"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гардеробная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528"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Стол детский и стулья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1+4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528"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Дидактический стол по ПДД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67674">
                <a:tc>
                  <a:txBody>
                    <a:bodyPr/>
                    <a:lstStyle/>
                    <a:p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Дидактический стол </a:t>
                      </a:r>
                      <a:r>
                        <a:rPr lang="ru-RU" baseline="0" dirty="0" smtClean="0"/>
                        <a:t> «Шахматы»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528">
                <a:tc>
                  <a:txBody>
                    <a:bodyPr/>
                    <a:lstStyle/>
                    <a:p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Книжная передвижная полка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545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91680" y="692696"/>
            <a:ext cx="5328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Технические средства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1496"/>
              </p:ext>
            </p:extLst>
          </p:nvPr>
        </p:nvGraphicFramePr>
        <p:xfrm>
          <a:off x="1331640" y="1600200"/>
          <a:ext cx="6624736" cy="4205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6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3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1266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1266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Ноутбук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1266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Мультимедиапроектор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1266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Мультимедийное</a:t>
                      </a:r>
                      <a:r>
                        <a:rPr lang="ru-RU" baseline="0" dirty="0" smtClean="0"/>
                        <a:t> оборудование</a:t>
                      </a:r>
                    </a:p>
                    <a:p>
                      <a:r>
                        <a:rPr lang="ru-RU" baseline="0" dirty="0" smtClean="0"/>
                        <a:t>«Волшебный экран»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999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59632" y="620688"/>
            <a:ext cx="6408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Осветительное оборудование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</a:rPr>
              <a:t>Освещение группы осуществляется люминесцентными лампами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800910"/>
              </p:ext>
            </p:extLst>
          </p:nvPr>
        </p:nvGraphicFramePr>
        <p:xfrm>
          <a:off x="1763688" y="2276872"/>
          <a:ext cx="5904656" cy="2232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1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1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3825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8423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Люминесцентные</a:t>
                      </a:r>
                      <a:r>
                        <a:rPr lang="ru-RU" sz="2400" baseline="0" dirty="0" smtClean="0"/>
                        <a:t> лампы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02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1540" y="476672"/>
            <a:ext cx="8280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</a:rPr>
              <a:t>Список методических пособий в группе:</a:t>
            </a:r>
          </a:p>
          <a:p>
            <a:pPr marL="285750" indent="-285750" algn="ctr"/>
            <a:r>
              <a:rPr lang="ru-RU" sz="2000" dirty="0">
                <a:solidFill>
                  <a:srgbClr val="7030A0"/>
                </a:solidFill>
              </a:rPr>
              <a:t>1.Познавательное развитие: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7030A0"/>
                </a:solidFill>
              </a:rPr>
              <a:t>Лото, домино в картинках, тематические наборы картины, макеты, геометрическая </a:t>
            </a:r>
            <a:r>
              <a:rPr lang="ru-RU" sz="2000" dirty="0" err="1">
                <a:solidFill>
                  <a:srgbClr val="7030A0"/>
                </a:solidFill>
              </a:rPr>
              <a:t>мозайка</a:t>
            </a:r>
            <a:r>
              <a:rPr lang="ru-RU" sz="2000" dirty="0">
                <a:solidFill>
                  <a:srgbClr val="7030A0"/>
                </a:solidFill>
              </a:rPr>
              <a:t>, настольно – печатные игры, алгоритмы описания предметов, шашки, природный календарь, игры на развитие ориентировки, игры на установлении последовательности, песочные часы, геометрические тела, трафареты, материалы для экспериментирования, макеты природных зон, муляжи овощей и фруктов, инвентарь для ухода за растениями, интерактивная доска.</a:t>
            </a:r>
          </a:p>
          <a:p>
            <a:pPr marL="285750" indent="-285750" algn="ctr"/>
            <a:r>
              <a:rPr lang="ru-RU" sz="2000" dirty="0">
                <a:solidFill>
                  <a:srgbClr val="7030A0"/>
                </a:solidFill>
              </a:rPr>
              <a:t>2. Физическое развитие</a:t>
            </a:r>
          </a:p>
          <a:p>
            <a:pPr marL="285750" indent="-285750" algn="ctr"/>
            <a:r>
              <a:rPr lang="ru-RU" sz="2000" dirty="0">
                <a:solidFill>
                  <a:srgbClr val="7030A0"/>
                </a:solidFill>
              </a:rPr>
              <a:t>Валик мягкий, коврики, массажные дорожки, мешочки с песком, шнур длинный, мини – мат, обручи, палка гимнастическая, корзина для метания, мячи резиновые, мячи массажные, лесенка – стремянка, нестандартное спортивное оборудование, атрибуты к подвижным играм, дуги, кегли, ворота, пособия для дыхательной гимнастики, коврики для массажа стоп, гантели, баскетбол, хоккей, футбол, </a:t>
            </a:r>
            <a:r>
              <a:rPr lang="ru-RU" sz="2000" dirty="0" err="1">
                <a:solidFill>
                  <a:srgbClr val="7030A0"/>
                </a:solidFill>
              </a:rPr>
              <a:t>кольцеброс</a:t>
            </a:r>
            <a:r>
              <a:rPr lang="ru-RU" sz="2000" dirty="0">
                <a:solidFill>
                  <a:srgbClr val="7030A0"/>
                </a:solidFill>
              </a:rPr>
              <a:t>, серсо, мешочки с грузом, альбомы о видах спорта.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07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404664"/>
            <a:ext cx="8280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</a:rPr>
              <a:t>Список методических пособий в группе:</a:t>
            </a:r>
          </a:p>
          <a:p>
            <a:pPr marL="285750" indent="-285750" algn="ctr"/>
            <a:r>
              <a:rPr lang="ru-RU" sz="2000" dirty="0">
                <a:solidFill>
                  <a:srgbClr val="7030A0"/>
                </a:solidFill>
              </a:rPr>
              <a:t>3.Речевое развитие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7030A0"/>
                </a:solidFill>
              </a:rPr>
              <a:t>Пособия и игрушки для развития дыхания, настольно – печатные игры для автоматизации и дифференциации звуков, алгоритмы, схемы, </a:t>
            </a:r>
            <a:r>
              <a:rPr lang="ru-RU" sz="2000" dirty="0" err="1">
                <a:solidFill>
                  <a:srgbClr val="7030A0"/>
                </a:solidFill>
              </a:rPr>
              <a:t>мнемотаблицы</a:t>
            </a:r>
            <a:r>
              <a:rPr lang="ru-RU" sz="2000" dirty="0">
                <a:solidFill>
                  <a:srgbClr val="7030A0"/>
                </a:solidFill>
              </a:rPr>
              <a:t>, игры для совершенствования грамматического строя речи, лото,  домино, игры – </a:t>
            </a:r>
            <a:r>
              <a:rPr lang="ru-RU" sz="2000" dirty="0" err="1">
                <a:solidFill>
                  <a:srgbClr val="7030A0"/>
                </a:solidFill>
              </a:rPr>
              <a:t>ходилки</a:t>
            </a:r>
            <a:r>
              <a:rPr lang="ru-RU" sz="2000" dirty="0">
                <a:solidFill>
                  <a:srgbClr val="7030A0"/>
                </a:solidFill>
              </a:rPr>
              <a:t>, детские книги соответствующих авторов, </a:t>
            </a:r>
            <a:r>
              <a:rPr lang="ru-RU" sz="2000" dirty="0" err="1">
                <a:solidFill>
                  <a:srgbClr val="7030A0"/>
                </a:solidFill>
              </a:rPr>
              <a:t>фланелеграф</a:t>
            </a:r>
            <a:r>
              <a:rPr lang="ru-RU" sz="2000" dirty="0">
                <a:solidFill>
                  <a:srgbClr val="7030A0"/>
                </a:solidFill>
              </a:rPr>
              <a:t>, литературные игры, портреты поэтов и писателей, раскраски, дидактические пособия: антонимы- глаголы, делим слова на слоги, словообразование, ударение, говори правильно.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7030A0"/>
                </a:solidFill>
              </a:rPr>
              <a:t>4.  Художественно – </a:t>
            </a:r>
            <a:r>
              <a:rPr lang="ru-RU" sz="2000" dirty="0" err="1">
                <a:solidFill>
                  <a:srgbClr val="7030A0"/>
                </a:solidFill>
              </a:rPr>
              <a:t>эстетичское</a:t>
            </a:r>
            <a:r>
              <a:rPr lang="ru-RU" sz="2000" dirty="0">
                <a:solidFill>
                  <a:srgbClr val="7030A0"/>
                </a:solidFill>
              </a:rPr>
              <a:t> развитие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7030A0"/>
                </a:solidFill>
              </a:rPr>
              <a:t>Музыкальные инструменты, музыкальные игрушки, набор шумовых коробочек, альбомы для слушания для слушания классической музыки, музыкальные дидактические игры, театр на </a:t>
            </a:r>
            <a:r>
              <a:rPr lang="ru-RU" sz="2000" dirty="0" err="1">
                <a:solidFill>
                  <a:srgbClr val="7030A0"/>
                </a:solidFill>
              </a:rPr>
              <a:t>фланелеграфе</a:t>
            </a:r>
            <a:r>
              <a:rPr lang="ru-RU" sz="2000" dirty="0">
                <a:solidFill>
                  <a:srgbClr val="7030A0"/>
                </a:solidFill>
              </a:rPr>
              <a:t>, би- ба – </a:t>
            </a:r>
            <a:r>
              <a:rPr lang="ru-RU" sz="2000" dirty="0" err="1">
                <a:solidFill>
                  <a:srgbClr val="7030A0"/>
                </a:solidFill>
              </a:rPr>
              <a:t>бо</a:t>
            </a:r>
            <a:r>
              <a:rPr lang="ru-RU" sz="2000" dirty="0">
                <a:solidFill>
                  <a:srgbClr val="7030A0"/>
                </a:solidFill>
              </a:rPr>
              <a:t>, настольная и напольная ширма, декорации, костюмы , шапочки и маски зверей, натюрморт, альбом пейзажей, материалы для рисования, лепки, аппликации, конструктор разного размеров, наборы диких и домашних животных, тематический конструктор, «Транспорт», «Город», «расскажи сказку»., транспортные игрушки, светофор.</a:t>
            </a:r>
          </a:p>
        </p:txBody>
      </p:sp>
    </p:spTree>
    <p:extLst>
      <p:ext uri="{BB962C8B-B14F-4D97-AF65-F5344CB8AC3E}">
        <p14:creationId xmlns:p14="http://schemas.microsoft.com/office/powerpoint/2010/main" val="82124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945</Words>
  <Application>Microsoft Office PowerPoint</Application>
  <PresentationFormat>Экран (4:3)</PresentationFormat>
  <Paragraphs>134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Aharoni</vt:lpstr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наталья</cp:lastModifiedBy>
  <cp:revision>55</cp:revision>
  <dcterms:created xsi:type="dcterms:W3CDTF">2022-11-18T08:21:53Z</dcterms:created>
  <dcterms:modified xsi:type="dcterms:W3CDTF">2023-10-29T10:21:53Z</dcterms:modified>
</cp:coreProperties>
</file>