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2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2.xml.rels" ContentType="application/vnd.openxmlformats-package.relationships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9.jpeg" ContentType="image/jpeg"/>
  <Override PartName="/ppt/media/image6.png" ContentType="image/png"/>
  <Override PartName="/ppt/media/image42.jpeg" ContentType="image/jpeg"/>
  <Override PartName="/ppt/media/image58.png" ContentType="image/png"/>
  <Override PartName="/ppt/media/image46.jpeg" ContentType="image/jpeg"/>
  <Override PartName="/ppt/media/image57.jpeg" ContentType="image/jpeg"/>
  <Override PartName="/ppt/media/image63.png" ContentType="image/png"/>
  <Override PartName="/ppt/media/image56.jpeg" ContentType="image/jpeg"/>
  <Override PartName="/ppt/media/image55.jpeg" ContentType="image/jpeg"/>
  <Override PartName="/ppt/media/image54.jpeg" ContentType="image/jpeg"/>
  <Override PartName="/ppt/media/image49.jpeg" ContentType="image/jpeg"/>
  <Override PartName="/ppt/media/image48.jpeg" ContentType="image/jpeg"/>
  <Override PartName="/ppt/media/image78.png" ContentType="image/png"/>
  <Override PartName="/ppt/media/image47.jpeg" ContentType="image/jpeg"/>
  <Override PartName="/ppt/media/image45.jpeg" ContentType="image/jpeg"/>
  <Override PartName="/ppt/media/image44.jpeg" ContentType="image/jpeg"/>
  <Override PartName="/ppt/media/image38.png" ContentType="image/png"/>
  <Override PartName="/ppt/media/image36.jpeg" ContentType="image/jpeg"/>
  <Override PartName="/ppt/media/image35.jpeg" ContentType="image/jpeg"/>
  <Override PartName="/ppt/media/image34.jpeg" ContentType="image/jpeg"/>
  <Override PartName="/ppt/media/image15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75.png" ContentType="image/png"/>
  <Override PartName="/ppt/media/image23.jpeg" ContentType="image/jpeg"/>
  <Override PartName="/ppt/media/image50.jpeg" ContentType="image/jpeg"/>
  <Override PartName="/ppt/media/image27.jpeg" ContentType="image/jpeg"/>
  <Override PartName="/ppt/media/image17.jpeg" ContentType="image/jpeg"/>
  <Override PartName="/ppt/media/image4.jpeg" ContentType="image/jpeg"/>
  <Override PartName="/ppt/media/image14.jpeg" ContentType="image/jpeg"/>
  <Override PartName="/ppt/media/media77.wma" ContentType="application/vnd.sun.star.media"/>
  <Override PartName="/ppt/media/image16.jpeg" ContentType="image/jpeg"/>
  <Override PartName="/ppt/media/image61.jpeg" ContentType="image/jpeg"/>
  <Override PartName="/ppt/media/image74.png" ContentType="image/png"/>
  <Override PartName="/ppt/media/image60.jpeg" ContentType="image/jpeg"/>
  <Override PartName="/ppt/media/image3.jpeg" ContentType="image/jpeg"/>
  <Override PartName="/ppt/media/image37.jpeg" ContentType="image/jpeg"/>
  <Override PartName="/ppt/media/image76.png" ContentType="image/png"/>
  <Override PartName="/ppt/media/image30.jpeg" ContentType="image/jpeg"/>
  <Override PartName="/ppt/media/image71.jpeg" ContentType="image/jpeg"/>
  <Override PartName="/ppt/media/image26.jpeg" ContentType="image/jpeg"/>
  <Override PartName="/ppt/media/image70.jpeg" ContentType="image/jpeg"/>
  <Override PartName="/ppt/media/image43.jpeg" ContentType="image/jpeg"/>
  <Override PartName="/ppt/media/image65.jpeg" ContentType="image/jpeg"/>
  <Override PartName="/ppt/media/image8.jpeg" ContentType="image/jpeg"/>
  <Override PartName="/ppt/media/image5.png" ContentType="image/png"/>
  <Override PartName="/ppt/media/image39.jpeg" ContentType="image/jpeg"/>
  <Override PartName="/ppt/media/image69.jpeg" ContentType="image/jpeg"/>
  <Override PartName="/ppt/media/image68.jpeg" ContentType="image/jpeg"/>
  <Override PartName="/ppt/media/image67.jpeg" ContentType="image/jpeg"/>
  <Override PartName="/ppt/media/image64.jpeg" ContentType="image/jpeg"/>
  <Override PartName="/ppt/media/image7.jpeg" ContentType="image/jpeg"/>
  <Override PartName="/ppt/media/image18.jpeg" ContentType="image/jpeg"/>
  <Override PartName="/ppt/media/image73.png" ContentType="image/png"/>
  <Override PartName="/ppt/media/image79.jpeg" ContentType="image/jpeg"/>
  <Override PartName="/ppt/media/image62.jpeg" ContentType="image/jpeg"/>
  <Override PartName="/ppt/media/image41.jpeg" ContentType="image/jpeg"/>
  <Override PartName="/ppt/media/image66.png" ContentType="image/png"/>
  <Override PartName="/ppt/media/image24.jpeg" ContentType="image/jpeg"/>
  <Override PartName="/ppt/media/image25.jpeg" ContentType="image/jpeg"/>
  <Override PartName="/ppt/media/image2.png" ContentType="image/png"/>
  <Override PartName="/ppt/media/image72.jpeg" ContentType="image/jpeg"/>
  <Override PartName="/ppt/media/image51.jpeg" ContentType="image/jpeg"/>
  <Override PartName="/ppt/media/image13.jpeg" ContentType="image/jpeg"/>
  <Override PartName="/ppt/media/image40.jpeg" ContentType="image/jpeg"/>
  <Override PartName="/ppt/media/image29.jpeg" ContentType="image/jpeg"/>
  <Override PartName="/ppt/media/image12.jpeg" ContentType="image/jpeg"/>
  <Override PartName="/ppt/media/image1.png" ContentType="image/png"/>
  <Override PartName="/ppt/media/image52.jpeg" ContentType="image/jpeg"/>
  <Override PartName="/ppt/media/image10.gif" ContentType="image/gif"/>
  <Override PartName="/ppt/media/image53.jpeg" ContentType="image/jpeg"/>
  <Override PartName="/ppt/media/image9.jpeg" ContentType="image/jpeg"/>
  <Override PartName="/ppt/media/image28.jpeg" ContentType="image/jpeg"/>
  <Override PartName="/ppt/media/image11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28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x="9144000" cy="6858000"/>
  <p:notesSz cx="6858000" cy="9144000"/>
  <p:custShowLst>
    <p:custShow name="Произвольный показ 1" id="0">
      <p:sldLst>
        <p:sld r:id="rId35"/>
        <p:sld r:id="rId36"/>
        <p:sld r:id="rId37"/>
        <p:sld r:id="rId38"/>
        <p:sld r:id="rId39"/>
      </p:sldLst>
    </p:custShow>
  </p:custShow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2000" spc="-1" strike="noStrike">
                <a:latin typeface="Arial"/>
              </a:rPr>
              <a:t>Для правки формата примечаний щёлкните мышью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18E8A00D-CD9F-4BB0-BE05-78037606A119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endParaRPr b="0" lang="ru-RU" sz="2000" spc="-1" strike="noStrike"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DB4436D-7D80-44FB-B072-E33ABD29FE5B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И в центе этого кладбища стоит  бронзовая композиция, высота памятника — около 9 метров. Памятник представляет собой ствол дерева из четырех женских фигур, крона которого образована их распростёртыми руками, держащие ангелов, что олицетворяют погибших детей.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26BFE72-63A1-41AF-8BB3-3C622A32A41D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  <a:ln w="0">
            <a:noFill/>
          </a:ln>
        </p:spPr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Недалеко от "Древа скорби" находится </a:t>
            </a:r>
            <a:r>
              <a:rPr b="1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памятник погибшим бойцам "Альфы" и "Вымпела", а также спасателям МЧС</a:t>
            </a:r>
            <a:r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, представляющий собой раскинутый военный плащ, на котором лежат шлем и бронежилет, накрывающие собой детскую игрушку и книжку. </a:t>
            </a:r>
            <a:endParaRPr b="0" lang="ru-RU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200" spc="-1" strike="noStrike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681DBD3-EE81-4D79-A845-A6CBE5BBCD1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135BDD-D216-49F0-B710-1D35F14573A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0511A07-4239-4550-BD65-BC299AE327F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794C68-6E7A-4484-B951-2F7BDF3599C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2408BB5-40E3-4B51-A1AA-FD73BC493442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BFD1C83-AD9A-4974-A1C1-32B2A09CBE8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482FE78-1879-42D0-831B-26F09BDD555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E69FB15-D262-4BB0-B5A1-B0B1F620BD35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239E6FB-11C8-461F-AA4A-66234E48E3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A834FC6-2BC6-4DBB-BA43-9B96557089F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F645FD5-FD57-4D05-B648-AF7E5C68955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EA3ECA7-6511-45B9-A6A0-FDC5BC34FBA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A7390BB-F2DB-4B3B-AB74-8ED3584D9AD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E983724-C30B-4E49-9FDA-7FA861D2B2F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04E91D6-8E5C-45FF-B540-FD916F2B5AC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465535A-685F-47EA-8A47-045C9A5055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9170495-B0F5-4CDB-87F5-2A831A95E15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0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7DA8903-6E6B-44C2-8785-19E2B6DA7E8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190588D-28DF-4A7F-A36F-0A55D4E20AC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0B20E0-00B0-48BF-A2A4-16E721F382B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D4F863-AEEC-4AB8-A32E-BDD5E1060FD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FB9D5A3-544F-42FF-B048-7067D9AF183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B8F3968-8210-4BB8-9563-98157B9D2B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349352B-1427-46F9-BEF0-650ADB84119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7FEDF6E-C71C-4CA1-8769-BEE9BE570CB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8FAFC87-206E-4C19-8B0B-42C718F22F20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570DBBC-0E57-4A97-8ED0-394DF24F66F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slideLayout" Target="../slideLayouts/slideLayout14.xml"/><Relationship Id="rId7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1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1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slideLayout" Target="../slideLayouts/slideLayout1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jpeg"/><Relationship Id="rId3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slideLayout" Target="../slideLayouts/slideLayout1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image" Target="../media/image57.jpeg"/><Relationship Id="rId3" Type="http://schemas.openxmlformats.org/officeDocument/2006/relationships/slideLayout" Target="../slideLayouts/slideLayout14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4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slideLayout" Target="../slideLayouts/slideLayout14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jpeg"/><Relationship Id="rId3" Type="http://schemas.openxmlformats.org/officeDocument/2006/relationships/image" Target="../media/image65.jpeg"/><Relationship Id="rId4" Type="http://schemas.openxmlformats.org/officeDocument/2006/relationships/slideLayout" Target="../slideLayouts/slideLayout1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4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4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slideLayout" Target="../slideLayouts/slideLayout14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video" Target="../media/media77.wma"/><Relationship Id="rId7" Type="http://schemas.microsoft.com/office/2007/relationships/media" Target="../media/media77.wma"/><Relationship Id="rId8" Type="http://schemas.openxmlformats.org/officeDocument/2006/relationships/image" Target="../media/image78.png"/><Relationship Id="rId9" Type="http://schemas.openxmlformats.org/officeDocument/2006/relationships/slideLayout" Target="../slideLayouts/slideLayout14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gif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2"/>
          <p:cNvSpPr/>
          <p:nvPr/>
        </p:nvSpPr>
        <p:spPr>
          <a:xfrm>
            <a:off x="36360" y="147600"/>
            <a:ext cx="914364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i="1" lang="ru-RU" sz="6000" spc="-1" strike="noStrike">
                <a:solidFill>
                  <a:srgbClr val="ff0000"/>
                </a:solidFill>
                <a:latin typeface="Times New Roman"/>
              </a:rPr>
              <a:t>Терроризму </a:t>
            </a:r>
            <a:endParaRPr b="0" lang="ru-RU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i="1" lang="ru-RU" sz="6000" spc="-1" strike="noStrike">
                <a:solidFill>
                  <a:srgbClr val="ff0000"/>
                </a:solidFill>
                <a:latin typeface="Times New Roman"/>
              </a:rPr>
              <a:t>скажем – НЕТ!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89" name="TextBox 3"/>
          <p:cNvSpPr/>
          <p:nvPr/>
        </p:nvSpPr>
        <p:spPr>
          <a:xfrm>
            <a:off x="5580000" y="4573800"/>
            <a:ext cx="2588760" cy="2284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Подготовила</a:t>
            </a:r>
            <a:endParaRPr b="0" lang="ru-RU" sz="2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Старший воспитатель Шельпякова А.К.</a:t>
            </a:r>
            <a:endParaRPr b="0" lang="ru-RU" sz="24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90" name="TextBox 4"/>
          <p:cNvSpPr/>
          <p:nvPr/>
        </p:nvSpPr>
        <p:spPr>
          <a:xfrm>
            <a:off x="3564360" y="6228720"/>
            <a:ext cx="20880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ffffff"/>
                </a:solidFill>
                <a:latin typeface="Times New Roman"/>
              </a:rPr>
              <a:t>2024 г.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1" name="Прямоугольник 1"/>
          <p:cNvSpPr/>
          <p:nvPr/>
        </p:nvSpPr>
        <p:spPr>
          <a:xfrm>
            <a:off x="5004000" y="246600"/>
            <a:ext cx="4139640" cy="34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50000"/>
              </a:lnSpc>
              <a:spcAft>
                <a:spcPts val="1497"/>
              </a:spcAft>
              <a:buNone/>
            </a:pPr>
            <a:r>
              <a:rPr b="0" lang="ru-RU" sz="1100" spc="-1" strike="noStrike">
                <a:solidFill>
                  <a:srgbClr val="ffffff"/>
                </a:solidFill>
                <a:latin typeface="Franklin Gothic Book"/>
              </a:rPr>
              <a:t> </a:t>
            </a:r>
            <a:endParaRPr b="0" lang="ru-RU" sz="1100" spc="-1" strike="noStrike">
              <a:latin typeface="Arial"/>
            </a:endParaRPr>
          </a:p>
        </p:txBody>
      </p:sp>
      <p:pic>
        <p:nvPicPr>
          <p:cNvPr id="92" name="Picture 1" descr="http://csdbf6.ru/index.files/ter/index.files/image3891.png"/>
          <p:cNvPicPr/>
          <p:nvPr/>
        </p:nvPicPr>
        <p:blipFill>
          <a:blip r:embed="rId1"/>
          <a:stretch/>
        </p:blipFill>
        <p:spPr>
          <a:xfrm>
            <a:off x="0" y="3078000"/>
            <a:ext cx="4433400" cy="378000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9" descr=""/>
          <p:cNvPicPr/>
          <p:nvPr/>
        </p:nvPicPr>
        <p:blipFill>
          <a:blip r:embed="rId2"/>
          <a:stretch/>
        </p:blipFill>
        <p:spPr>
          <a:xfrm>
            <a:off x="4509360" y="2340000"/>
            <a:ext cx="4490640" cy="288000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38" name="TextBox 5"/>
          <p:cNvSpPr/>
          <p:nvPr/>
        </p:nvSpPr>
        <p:spPr>
          <a:xfrm>
            <a:off x="0" y="188640"/>
            <a:ext cx="9180000" cy="203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2002 год, 9 мая – взрыв по время Парада Победы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Каспийск (Республика Дагестан)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Погибли 43 человека, из них 12 детей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3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1" name="Picture 6" descr="https://pbs.twimg.com/media/DcrcxdNWsAIFDtw.jpg"/>
          <p:cNvPicPr/>
          <p:nvPr/>
        </p:nvPicPr>
        <p:blipFill>
          <a:blip r:embed="rId2"/>
          <a:srcRect l="25197" t="10430" r="0" b="0"/>
          <a:stretch/>
        </p:blipFill>
        <p:spPr>
          <a:xfrm>
            <a:off x="683640" y="1606320"/>
            <a:ext cx="7848360" cy="52786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43" name="TextBox 5"/>
          <p:cNvSpPr/>
          <p:nvPr/>
        </p:nvSpPr>
        <p:spPr>
          <a:xfrm>
            <a:off x="36360" y="-27360"/>
            <a:ext cx="9143640" cy="16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2002 год, с 23 по 26 октября </a:t>
            </a: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–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захват заложников в театре на Дубровке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Погибли 130 человек, из них 10 детей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44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Picture 2" descr="Ð¢ÑÐ°Ð³ÐµÐ´Ð¸Ñ ÐÐ¾ÑÐ´-ÐÑÑÐ°"/>
          <p:cNvPicPr/>
          <p:nvPr/>
        </p:nvPicPr>
        <p:blipFill>
          <a:blip r:embed="rId2"/>
          <a:stretch/>
        </p:blipFill>
        <p:spPr>
          <a:xfrm>
            <a:off x="79920" y="1556640"/>
            <a:ext cx="8884080" cy="511236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48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0" name="Picture 8" descr="ÐÐ¾ÑÐ´-ÐÑÑ. 5 Ð»ÐµÑ Ð½Ð°Ð·Ð°Ð´ (11 ÑÐ¾ÑÐ¾ + ÑÐµÐºÑÑ)"/>
          <p:cNvPicPr/>
          <p:nvPr/>
        </p:nvPicPr>
        <p:blipFill>
          <a:blip r:embed="rId2"/>
          <a:stretch/>
        </p:blipFill>
        <p:spPr>
          <a:xfrm>
            <a:off x="4834800" y="188640"/>
            <a:ext cx="4177080" cy="3096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51" name="Picture 12" descr="https://ic.pics.livejournal.com/jw_org/69282510/513785/513785_original.jpg"/>
          <p:cNvPicPr/>
          <p:nvPr/>
        </p:nvPicPr>
        <p:blipFill>
          <a:blip r:embed="rId3"/>
          <a:stretch/>
        </p:blipFill>
        <p:spPr>
          <a:xfrm>
            <a:off x="0" y="188640"/>
            <a:ext cx="4571640" cy="3428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52" name="Picture 2" descr="ÐÐ¾ÑÐ´-ÐÑÑ. 5 Ð»ÐµÑ Ð½Ð°Ð·Ð°Ð´ (11 ÑÐ¾ÑÐ¾ + ÑÐµÐºÑÑ)"/>
          <p:cNvPicPr/>
          <p:nvPr/>
        </p:nvPicPr>
        <p:blipFill>
          <a:blip r:embed="rId4"/>
          <a:stretch/>
        </p:blipFill>
        <p:spPr>
          <a:xfrm>
            <a:off x="3641040" y="3384360"/>
            <a:ext cx="5394960" cy="3500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53" name="Picture 2" descr="C:\Users\User\Desktop\nord_2_io.jpg"/>
          <p:cNvPicPr/>
          <p:nvPr/>
        </p:nvPicPr>
        <p:blipFill>
          <a:blip r:embed="rId5"/>
          <a:stretch/>
        </p:blipFill>
        <p:spPr>
          <a:xfrm>
            <a:off x="179640" y="3645000"/>
            <a:ext cx="4715640" cy="288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5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Picture 2" descr="Ð¢ÑÐ°Ð³ÐµÐ´Ð¸Ñ ÐÐ¾ÑÐ´-ÐÑÑÐ°"/>
          <p:cNvPicPr/>
          <p:nvPr/>
        </p:nvPicPr>
        <p:blipFill>
          <a:blip r:embed="rId1"/>
          <a:stretch/>
        </p:blipFill>
        <p:spPr>
          <a:xfrm>
            <a:off x="0" y="0"/>
            <a:ext cx="914832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58" name="TextBox 5"/>
          <p:cNvSpPr/>
          <p:nvPr/>
        </p:nvSpPr>
        <p:spPr>
          <a:xfrm>
            <a:off x="36360" y="-99360"/>
            <a:ext cx="914364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2004 год, 6 февраля – взрыв 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В Московском метрополитене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ffffff"/>
                </a:solidFill>
                <a:latin typeface="Times New Roman"/>
              </a:rPr>
              <a:t>Погибли 41 человек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5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1" name="Picture 2" descr="https://i.ytimg.com/vi/5ZBHu5V2uGM/maxresdefault.jpg"/>
          <p:cNvPicPr/>
          <p:nvPr/>
        </p:nvPicPr>
        <p:blipFill>
          <a:blip r:embed="rId2"/>
          <a:srcRect l="0" t="0" r="10402" b="8457"/>
          <a:stretch/>
        </p:blipFill>
        <p:spPr>
          <a:xfrm>
            <a:off x="59040" y="1556640"/>
            <a:ext cx="8976960" cy="5256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63" name="TextBox 5"/>
          <p:cNvSpPr/>
          <p:nvPr/>
        </p:nvSpPr>
        <p:spPr>
          <a:xfrm>
            <a:off x="-108360" y="0"/>
            <a:ext cx="88920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2011 год, 27 января  в аэропорту Домодедово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террорист-смертник осуществил взрыв.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Погибли 37 человек.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4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Picture 2" descr="22"/>
          <p:cNvPicPr/>
          <p:nvPr/>
        </p:nvPicPr>
        <p:blipFill>
          <a:blip r:embed="rId2"/>
          <a:stretch/>
        </p:blipFill>
        <p:spPr>
          <a:xfrm>
            <a:off x="0" y="1268640"/>
            <a:ext cx="6264360" cy="41731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67" name="Picture 2" descr="http://varlamov.me/img/dme_terrakt/01.jpg"/>
          <p:cNvPicPr/>
          <p:nvPr/>
        </p:nvPicPr>
        <p:blipFill>
          <a:blip r:embed="rId3"/>
          <a:stretch/>
        </p:blipFill>
        <p:spPr>
          <a:xfrm>
            <a:off x="4212000" y="3570120"/>
            <a:ext cx="4931640" cy="3287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68" name="Picture 4" descr="https://images4.persgroep.net/rcs/Z_Quqj4kArxC-QGkGgQtIstqUzU/diocontent/65017899/_fill/1200/630?appId=2dc96dd3f167e919913d808324cbfeb2&amp;quality=0.8"/>
          <p:cNvPicPr/>
          <p:nvPr/>
        </p:nvPicPr>
        <p:blipFill>
          <a:blip r:embed="rId4"/>
          <a:stretch/>
        </p:blipFill>
        <p:spPr>
          <a:xfrm>
            <a:off x="4932000" y="1196640"/>
            <a:ext cx="4114440" cy="216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70" name="TextBox 5"/>
          <p:cNvSpPr/>
          <p:nvPr/>
        </p:nvSpPr>
        <p:spPr>
          <a:xfrm>
            <a:off x="179640" y="116640"/>
            <a:ext cx="889200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В 2013 году в Волгограде произошли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два взрыва 29 декабря – на железнодорожном вокзале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(погибли 18 человек) и 30 декабря – взорвался троллейбус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ffff"/>
                </a:solidFill>
                <a:latin typeface="Times New Roman"/>
              </a:rPr>
              <a:t>(погибли 16 человек)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71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3" name="Picture 2" descr="https://ds04.infourok.ru/uploads/ex/022d/0003bf34-dc0e6f97/img19.jpg"/>
          <p:cNvPicPr/>
          <p:nvPr/>
        </p:nvPicPr>
        <p:blipFill>
          <a:blip r:embed="rId2"/>
          <a:srcRect l="17126" t="15633" r="12587" b="2352"/>
          <a:stretch/>
        </p:blipFill>
        <p:spPr>
          <a:xfrm>
            <a:off x="0" y="1772640"/>
            <a:ext cx="5991480" cy="3932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74" name="Picture 4" descr="https://www.thesun.co.uk/wp-content/uploads/2017/12/nintchdbpict000370908569.jpg"/>
          <p:cNvPicPr/>
          <p:nvPr/>
        </p:nvPicPr>
        <p:blipFill>
          <a:blip r:embed="rId3"/>
          <a:stretch/>
        </p:blipFill>
        <p:spPr>
          <a:xfrm>
            <a:off x="4068000" y="3541320"/>
            <a:ext cx="5075640" cy="3378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4" descr="https://img.tsn.ua/cached/1533896868/tsn-ec97a3c0a2ace5bfabc1ed73666af320/thumbs/1200x630/fa/34/45411bc021f439cb17691c0e4f6034fa.png"/>
          <p:cNvPicPr/>
          <p:nvPr/>
        </p:nvPicPr>
        <p:blipFill>
          <a:blip r:embed="rId2"/>
          <a:srcRect l="0" t="0" r="18369" b="0"/>
          <a:stretch/>
        </p:blipFill>
        <p:spPr>
          <a:xfrm>
            <a:off x="1763640" y="3854520"/>
            <a:ext cx="4824000" cy="31024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77" name="Picture 2" descr="https://ds04.infourok.ru/uploads/ex/0acd/001148dc-5694c6cc/img9.jpg"/>
          <p:cNvPicPr/>
          <p:nvPr/>
        </p:nvPicPr>
        <p:blipFill>
          <a:blip r:embed="rId3"/>
          <a:stretch/>
        </p:blipFill>
        <p:spPr>
          <a:xfrm>
            <a:off x="0" y="1097280"/>
            <a:ext cx="4571640" cy="2907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78" name="Picture 6" descr="https://bigpicture.ru/wp-content/uploads/2014/08/Beslan07.jpg"/>
          <p:cNvPicPr/>
          <p:nvPr/>
        </p:nvPicPr>
        <p:blipFill>
          <a:blip r:embed="rId4"/>
          <a:stretch/>
        </p:blipFill>
        <p:spPr>
          <a:xfrm>
            <a:off x="4642200" y="1124640"/>
            <a:ext cx="4501440" cy="2952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79" name="TextBox 5"/>
          <p:cNvSpPr/>
          <p:nvPr/>
        </p:nvSpPr>
        <p:spPr>
          <a:xfrm>
            <a:off x="0" y="118440"/>
            <a:ext cx="9143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 </a:t>
            </a: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2004 год, 1 сентября –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захват заложников в Беслане</a:t>
            </a:r>
            <a:endParaRPr b="0" lang="ru-RU" sz="36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81" name="Picture 2" descr="https://www.city-n.ru/upload/2010/09/06/157065_30676_big.jpg"/>
          <p:cNvPicPr/>
          <p:nvPr/>
        </p:nvPicPr>
        <p:blipFill>
          <a:blip r:embed="rId2"/>
          <a:stretch/>
        </p:blipFill>
        <p:spPr>
          <a:xfrm>
            <a:off x="0" y="692640"/>
            <a:ext cx="9143640" cy="60955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82" name="TextBox 4"/>
          <p:cNvSpPr/>
          <p:nvPr/>
        </p:nvSpPr>
        <p:spPr>
          <a:xfrm>
            <a:off x="0" y="118440"/>
            <a:ext cx="9143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1128 заложников</a:t>
            </a:r>
            <a:endParaRPr b="0" lang="ru-RU" sz="36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pic>
        <p:nvPicPr>
          <p:cNvPr id="184" name="Picture 2" descr="https://avatars.mds.yandex.net/get-zen_doc/40170/pub_5b8d023815125f00ae67a534_5b8d02f4e6cd8b00aab129fe/scale_1200"/>
          <p:cNvPicPr/>
          <p:nvPr/>
        </p:nvPicPr>
        <p:blipFill>
          <a:blip r:embed="rId2"/>
          <a:stretch/>
        </p:blipFill>
        <p:spPr>
          <a:xfrm>
            <a:off x="-47160" y="0"/>
            <a:ext cx="9227160" cy="69202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 descr="https://lefortovo.mos.ru/upload/medialibrary/810/den-solidarnosti-v-borbe-s-terrorizmom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86" name="TextBox 3"/>
          <p:cNvSpPr/>
          <p:nvPr/>
        </p:nvSpPr>
        <p:spPr>
          <a:xfrm>
            <a:off x="5076000" y="1124640"/>
            <a:ext cx="3960000" cy="447876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Arial Black"/>
              </a:rPr>
              <a:t>В результате теракта ПОГИБЛИ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Arial Black"/>
              </a:rPr>
              <a:t>330 человек,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Arial Black"/>
              </a:rPr>
              <a:t>из них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Arial Black"/>
              </a:rPr>
              <a:t>186 детей!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Arial Black"/>
              </a:rPr>
              <a:t>РАНЕНЫ 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Arial Black"/>
              </a:rPr>
              <a:t>500 человек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87" name="Picture 5" descr="5"/>
          <p:cNvPicPr/>
          <p:nvPr/>
        </p:nvPicPr>
        <p:blipFill>
          <a:blip r:embed="rId2"/>
          <a:srcRect l="0" t="0" r="0" b="11456"/>
          <a:stretch/>
        </p:blipFill>
        <p:spPr>
          <a:xfrm>
            <a:off x="144360" y="536760"/>
            <a:ext cx="4787280" cy="5947560"/>
          </a:xfrm>
          <a:prstGeom prst="rect">
            <a:avLst/>
          </a:prstGeom>
          <a:ln w="25400">
            <a:solidFill>
              <a:srgbClr val="0000ff"/>
            </a:solidFill>
            <a:miter/>
          </a:ln>
        </p:spPr>
      </p:pic>
    </p:spTree>
  </p:cSld>
  <p:transition spd="slow">
    <p:wedg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8" descr="http://cominf.org/sites/default/files/source_img/article/2019/06/1166523186/61850.jpg"/>
          <p:cNvPicPr/>
          <p:nvPr/>
        </p:nvPicPr>
        <p:blipFill>
          <a:blip r:embed="rId1"/>
          <a:srcRect l="0" t="0" r="0" b="5154"/>
          <a:stretch/>
        </p:blipFill>
        <p:spPr>
          <a:xfrm>
            <a:off x="35640" y="404640"/>
            <a:ext cx="8996040" cy="6453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189" name="TextBox 5"/>
          <p:cNvSpPr/>
          <p:nvPr/>
        </p:nvSpPr>
        <p:spPr>
          <a:xfrm>
            <a:off x="107640" y="-99360"/>
            <a:ext cx="9143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0000"/>
                </a:solidFill>
                <a:latin typeface="Times New Roman"/>
              </a:rPr>
              <a:t>«Древо скорби»</a:t>
            </a:r>
            <a:endParaRPr b="0" lang="ru-RU" sz="36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2" descr="ÐÐµÑÐ»Ð°Ð½. ÐÐ¾ÑÐ¾Ð´ ÐÐ½Ð³ÐµÐ»Ð¾Ð²"/>
          <p:cNvPicPr/>
          <p:nvPr/>
        </p:nvPicPr>
        <p:blipFill>
          <a:blip r:embed="rId1"/>
          <a:stretch/>
        </p:blipFill>
        <p:spPr>
          <a:xfrm>
            <a:off x="-72720" y="0"/>
            <a:ext cx="921636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92" name="TextBox 5"/>
          <p:cNvSpPr/>
          <p:nvPr/>
        </p:nvSpPr>
        <p:spPr>
          <a:xfrm>
            <a:off x="0" y="118440"/>
            <a:ext cx="9143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Памятники детям Беслана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93" name="Picture 2" descr="http://www.playcast.ru/uploads/2010/08/31/1951483.jpg"/>
          <p:cNvPicPr/>
          <p:nvPr/>
        </p:nvPicPr>
        <p:blipFill>
          <a:blip r:embed="rId2"/>
          <a:srcRect l="0" t="0" r="0" b="14786"/>
          <a:stretch/>
        </p:blipFill>
        <p:spPr>
          <a:xfrm>
            <a:off x="-36360" y="836640"/>
            <a:ext cx="5194080" cy="2952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94" name="Picture 4" descr="http://itd1.mycdn.me/image?id=860077728850&amp;t=20&amp;plc=WEB&amp;tkn=*dlrPd2KUDDpL_9yDvVa1oZQuX34"/>
          <p:cNvPicPr/>
          <p:nvPr/>
        </p:nvPicPr>
        <p:blipFill>
          <a:blip r:embed="rId3"/>
          <a:stretch/>
        </p:blipFill>
        <p:spPr>
          <a:xfrm>
            <a:off x="3084840" y="3213000"/>
            <a:ext cx="6058800" cy="3644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95" name="Picture 10" descr="ÐÐ°Ð¼ÑÑÐ½Ð¸Ðº Ð¶ÐµÑÑÐ²Ð°Ð¼ ÐÐµÑÐ»Ð°Ð½ÑÐºÐ¾Ð¹ ÑÑÐ°Ð³ÐµÐ´Ð¸Ð¸ Ð² Ð¡Ð°Ð½-ÐÐ°ÑÐ¸Ð½Ð¾.jpg"/>
          <p:cNvPicPr/>
          <p:nvPr/>
        </p:nvPicPr>
        <p:blipFill>
          <a:blip r:embed="rId4"/>
          <a:stretch/>
        </p:blipFill>
        <p:spPr>
          <a:xfrm>
            <a:off x="467640" y="3789000"/>
            <a:ext cx="2045520" cy="3068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196" name="Picture 12" descr="Gorod angelov6.jpg"/>
          <p:cNvPicPr/>
          <p:nvPr/>
        </p:nvPicPr>
        <p:blipFill>
          <a:blip r:embed="rId5"/>
          <a:stretch/>
        </p:blipFill>
        <p:spPr>
          <a:xfrm>
            <a:off x="5580000" y="800640"/>
            <a:ext cx="3120120" cy="234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" descr="https://avatars.mds.yandex.net/get-pdb/1782154/9e7dd5fd-b800-41e1-baca-78b27b9f18c6/s1200"/>
          <p:cNvPicPr/>
          <p:nvPr/>
        </p:nvPicPr>
        <p:blipFill>
          <a:blip r:embed="rId1"/>
          <a:stretch/>
        </p:blipFill>
        <p:spPr>
          <a:xfrm>
            <a:off x="0" y="-2736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98" name="TextBox 5"/>
          <p:cNvSpPr/>
          <p:nvPr/>
        </p:nvSpPr>
        <p:spPr>
          <a:xfrm>
            <a:off x="72000" y="188640"/>
            <a:ext cx="8820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Жертвы террористов – невинные люди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9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1" name="Picture 10" descr="https://cdn2.img.inosmi.ru/images/24315/66/243156649.jpg"/>
          <p:cNvPicPr/>
          <p:nvPr/>
        </p:nvPicPr>
        <p:blipFill>
          <a:blip r:embed="rId2"/>
          <a:stretch/>
        </p:blipFill>
        <p:spPr>
          <a:xfrm>
            <a:off x="239040" y="1052640"/>
            <a:ext cx="8364960" cy="58323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extBox 5"/>
          <p:cNvSpPr/>
          <p:nvPr/>
        </p:nvSpPr>
        <p:spPr>
          <a:xfrm>
            <a:off x="179640" y="262440"/>
            <a:ext cx="8784720" cy="57708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КАК НЕ СТАТЬ ЖЕРТВОЙ ТЕРАКТА?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03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TextBox 6"/>
          <p:cNvSpPr/>
          <p:nvPr/>
        </p:nvSpPr>
        <p:spPr>
          <a:xfrm>
            <a:off x="108360" y="1124640"/>
            <a:ext cx="9143640" cy="167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Будьте бдительными и осмотрительными!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Не принимайте предложения незнакомцев! 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</p:txBody>
      </p:sp>
      <p:pic>
        <p:nvPicPr>
          <p:cNvPr id="206" name="Picture 2" descr="http://dou217.edu.sarkomobr.ru/files/large/58c9bd2d30686bd"/>
          <p:cNvPicPr/>
          <p:nvPr/>
        </p:nvPicPr>
        <p:blipFill>
          <a:blip r:embed="rId1"/>
          <a:stretch/>
        </p:blipFill>
        <p:spPr>
          <a:xfrm>
            <a:off x="72000" y="2205000"/>
            <a:ext cx="4499640" cy="4392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07" name="Picture 6" descr="http://new.detsad23-luchik.ru/assets/files/roditelyam/img5.jpg"/>
          <p:cNvPicPr/>
          <p:nvPr/>
        </p:nvPicPr>
        <p:blipFill>
          <a:blip r:embed="rId2"/>
          <a:srcRect l="13776" t="3150" r="13772" b="3402"/>
          <a:stretch/>
        </p:blipFill>
        <p:spPr>
          <a:xfrm>
            <a:off x="4572000" y="2205000"/>
            <a:ext cx="4571640" cy="44226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5"/>
          <p:cNvSpPr/>
          <p:nvPr/>
        </p:nvSpPr>
        <p:spPr>
          <a:xfrm>
            <a:off x="179640" y="188640"/>
            <a:ext cx="8712720" cy="10645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Что делать, если вам поступила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 </a:t>
            </a: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угроза по телефону?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10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5" name="Picture 10" descr="https://image.cnbcfm.com/api/v1/image/101386023-183418541.jpg?v=1532564540"/>
          <p:cNvPicPr/>
          <p:nvPr/>
        </p:nvPicPr>
        <p:blipFill>
          <a:blip r:embed="rId1"/>
          <a:stretch/>
        </p:blipFill>
        <p:spPr>
          <a:xfrm>
            <a:off x="1259640" y="3357000"/>
            <a:ext cx="6400440" cy="3600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16" name="TextBox 19"/>
          <p:cNvSpPr/>
          <p:nvPr/>
        </p:nvSpPr>
        <p:spPr>
          <a:xfrm>
            <a:off x="179640" y="1419120"/>
            <a:ext cx="8964000" cy="234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Не паниковать, спокойно выслушать собеседника, не конфликтовать с ним;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По возможности узнать имя звонящего; 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- Записать телефонный разговор на диктофон;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- Сообщить о звонке в полицию 02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8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5"/>
          <p:cNvSpPr/>
          <p:nvPr/>
        </p:nvSpPr>
        <p:spPr>
          <a:xfrm>
            <a:off x="179640" y="188640"/>
            <a:ext cx="8712720" cy="10645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Что делать, если в помещении произошёл взрыв?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18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TextBox 9"/>
          <p:cNvSpPr/>
          <p:nvPr/>
        </p:nvSpPr>
        <p:spPr>
          <a:xfrm>
            <a:off x="251640" y="1340640"/>
            <a:ext cx="889200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Не бегите!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Быстро ложитесь на пол;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Прикрывайте голову руками;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Держитесь подальше от окон, шкафов, полок;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Будьте ближе к дверным проёмам в несущих стенах;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- Нельзя пользоваться лифтом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224" name="Picture 2" descr="http://xn----7sbyadipfmlq9bya.xn--p1ai/tinybrowser/fulls/files/go-i-chs/2018/3/ilovepdf_com-10.jpg"/>
          <p:cNvPicPr/>
          <p:nvPr/>
        </p:nvPicPr>
        <p:blipFill>
          <a:blip r:embed="rId1"/>
          <a:srcRect l="47990" t="7876" r="1074" b="0"/>
          <a:stretch/>
        </p:blipFill>
        <p:spPr>
          <a:xfrm>
            <a:off x="6084000" y="3407400"/>
            <a:ext cx="2664000" cy="346572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225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6" name="Picture 6" descr="https://pbs.twimg.com/media/CyAtO97WgAA7JQD.jpg"/>
          <p:cNvPicPr/>
          <p:nvPr/>
        </p:nvPicPr>
        <p:blipFill>
          <a:blip r:embed="rId2"/>
          <a:srcRect l="37371" t="0" r="38139" b="41574"/>
          <a:stretch/>
        </p:blipFill>
        <p:spPr>
          <a:xfrm>
            <a:off x="323640" y="3852000"/>
            <a:ext cx="2952000" cy="3005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27" name="Picture 6" descr="https://pbs.twimg.com/media/CyAtO97WgAA7JQD.jpg"/>
          <p:cNvPicPr/>
          <p:nvPr/>
        </p:nvPicPr>
        <p:blipFill>
          <a:blip r:embed="rId3"/>
          <a:srcRect l="80741" t="0" r="0" b="41574"/>
          <a:stretch/>
        </p:blipFill>
        <p:spPr>
          <a:xfrm>
            <a:off x="3564000" y="3933000"/>
            <a:ext cx="2088000" cy="29502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Box 5"/>
          <p:cNvSpPr/>
          <p:nvPr/>
        </p:nvSpPr>
        <p:spPr>
          <a:xfrm>
            <a:off x="179640" y="188640"/>
            <a:ext cx="8712720" cy="10645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Что делать, если произошли выстрелы?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22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TextBox 9"/>
          <p:cNvSpPr/>
          <p:nvPr/>
        </p:nvSpPr>
        <p:spPr>
          <a:xfrm>
            <a:off x="251640" y="1556640"/>
            <a:ext cx="864072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743040" indent="-74304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Не идите в ту сторону, откуда слышатся выстрелы;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Не выглядывайте в окно;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Лечь на пол, закрыть голову руками</a:t>
            </a: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Clr>
                <a:srgbClr val="ff0000"/>
              </a:buClr>
              <a:buFont typeface="StarSymbol"/>
              <a:buChar char="-"/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Соблюдайте тишину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marL="743040" indent="-74304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235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6" name="Picture 3" descr="C:\Users\User\Desktop\Рисунок1.jpg"/>
          <p:cNvPicPr/>
          <p:nvPr/>
        </p:nvPicPr>
        <p:blipFill>
          <a:blip r:embed="rId1"/>
          <a:stretch/>
        </p:blipFill>
        <p:spPr>
          <a:xfrm>
            <a:off x="0" y="3357000"/>
            <a:ext cx="5080680" cy="221688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5" descr="http://itd2.mycdn.me/image?id=875114720679&amp;t=20&amp;plc=WEB&amp;tkn=*C2Qtdp3CLUmzTncno22Wz6ktIQo"/>
          <p:cNvPicPr/>
          <p:nvPr/>
        </p:nvPicPr>
        <p:blipFill>
          <a:blip r:embed="rId2"/>
          <a:srcRect l="35434" t="19003" r="35766" b="51425"/>
          <a:stretch/>
        </p:blipFill>
        <p:spPr>
          <a:xfrm>
            <a:off x="5253480" y="3372120"/>
            <a:ext cx="3890160" cy="279288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38" name="Picture 7" descr="https://ds04.infourok.ru/uploads/ex/1084/000e4153-ee08049c/hello_html_7d142fa8.jpg"/>
          <p:cNvPicPr/>
          <p:nvPr/>
        </p:nvPicPr>
        <p:blipFill>
          <a:blip r:embed="rId3"/>
          <a:srcRect l="4188" t="5599" r="57070" b="56600"/>
          <a:stretch/>
        </p:blipFill>
        <p:spPr>
          <a:xfrm>
            <a:off x="2123640" y="4475880"/>
            <a:ext cx="3168000" cy="23115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96" name="Прямоугольник 2"/>
          <p:cNvSpPr/>
          <p:nvPr/>
        </p:nvSpPr>
        <p:spPr>
          <a:xfrm>
            <a:off x="495720" y="5963040"/>
            <a:ext cx="82087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1" lang="ru-RU" sz="2000" spc="-1" strike="noStrike">
                <a:solidFill>
                  <a:srgbClr val="ffffff"/>
                </a:solidFill>
                <a:latin typeface="Times New Roman"/>
              </a:rPr>
              <a:t>Террористы – крайне жестокие люди, которые захватывают в заложники, организуют взрывы, устраивают пожары.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97" name="Прямоугольник 4"/>
          <p:cNvSpPr/>
          <p:nvPr/>
        </p:nvSpPr>
        <p:spPr>
          <a:xfrm>
            <a:off x="1525680" y="44640"/>
            <a:ext cx="614916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ffffff"/>
                </a:solidFill>
                <a:latin typeface="Times New Roman"/>
              </a:rPr>
              <a:t>Кто такие террористы?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98" name="Picture 2" descr=""/>
          <p:cNvPicPr/>
          <p:nvPr/>
        </p:nvPicPr>
        <p:blipFill>
          <a:blip r:embed="rId2"/>
          <a:stretch/>
        </p:blipFill>
        <p:spPr>
          <a:xfrm>
            <a:off x="210600" y="2986920"/>
            <a:ext cx="4649400" cy="277308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4" descr=""/>
          <p:cNvPicPr/>
          <p:nvPr/>
        </p:nvPicPr>
        <p:blipFill>
          <a:blip r:embed="rId3"/>
          <a:stretch/>
        </p:blipFill>
        <p:spPr>
          <a:xfrm>
            <a:off x="5143680" y="3299040"/>
            <a:ext cx="3553920" cy="2663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2" descr=""/>
          <p:cNvPicPr/>
          <p:nvPr/>
        </p:nvPicPr>
        <p:blipFill>
          <a:blip r:embed="rId1"/>
          <a:stretch/>
        </p:blipFill>
        <p:spPr>
          <a:xfrm>
            <a:off x="-4320" y="0"/>
            <a:ext cx="915228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2" name="Picture 2" descr="http://blagoug.ru/files/2016/09/%D0%9F%D0%B0%D0%BC%D1%8F%D1%82%D1%8C-%D0%91%D0%B5%D1%81%D0%BB%D0%B0%D0%BD%D0%B0_04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5" name="Picture 2" descr="http://i1.ytimg.com/vi/oun7Yg5CBHk/maxresdefault.jpg"/>
          <p:cNvPicPr/>
          <p:nvPr/>
        </p:nvPicPr>
        <p:blipFill>
          <a:blip r:embed="rId1"/>
          <a:srcRect l="14527" t="6079" r="14527" b="5790"/>
          <a:stretch/>
        </p:blipFill>
        <p:spPr>
          <a:xfrm>
            <a:off x="0" y="0"/>
            <a:ext cx="913140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Picture 2" descr="https://i.dailymail.co.uk/i/pix/2014/09/01/1409574095457_wps_87_BESLAN_siege_survivor_Aly.jpg"/>
          <p:cNvPicPr/>
          <p:nvPr/>
        </p:nvPicPr>
        <p:blipFill>
          <a:blip r:embed="rId1"/>
          <a:srcRect l="0" t="0" r="50491" b="7327"/>
          <a:stretch/>
        </p:blipFill>
        <p:spPr>
          <a:xfrm>
            <a:off x="720000" y="0"/>
            <a:ext cx="7596000" cy="687240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Picture 2" descr="http://filling-form.ru/pars_docs/refs/111/110391/110391_html_2f1f24d9.jpg"/>
          <p:cNvPicPr/>
          <p:nvPr/>
        </p:nvPicPr>
        <p:blipFill>
          <a:blip r:embed="rId1"/>
          <a:srcRect l="0" t="0" r="0" b="5499"/>
          <a:stretch/>
        </p:blipFill>
        <p:spPr>
          <a:xfrm>
            <a:off x="0" y="0"/>
            <a:ext cx="9143640" cy="648036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Picture 2" descr="https://www.assawsana.com/portal/image/imgid371574.jpg"/>
          <p:cNvPicPr/>
          <p:nvPr/>
        </p:nvPicPr>
        <p:blipFill>
          <a:blip r:embed="rId1"/>
          <a:stretch/>
        </p:blipFill>
        <p:spPr>
          <a:xfrm>
            <a:off x="1043640" y="1689120"/>
            <a:ext cx="6984360" cy="5168520"/>
          </a:xfrm>
          <a:prstGeom prst="rect">
            <a:avLst/>
          </a:prstGeom>
          <a:ln w="0">
            <a:noFill/>
          </a:ln>
        </p:spPr>
      </p:pic>
      <p:sp>
        <p:nvSpPr>
          <p:cNvPr id="255" name="TextBox 5"/>
          <p:cNvSpPr/>
          <p:nvPr/>
        </p:nvSpPr>
        <p:spPr>
          <a:xfrm>
            <a:off x="179640" y="260640"/>
            <a:ext cx="8712720" cy="136944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ff0000"/>
                </a:solidFill>
                <a:latin typeface="Arial Black"/>
              </a:rPr>
              <a:t>НЕТ – ТЕРОРИЗМУ!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ff0000"/>
                </a:solidFill>
                <a:latin typeface="Arial Black"/>
              </a:rPr>
              <a:t>НЕТ – ВОЙНЕ!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ff0000"/>
                </a:solidFill>
                <a:latin typeface="Arial Black"/>
              </a:rPr>
              <a:t>МЫ ХОТИМ ЖИТЬ В МИРНОЙ СТРАНЕ!</a:t>
            </a:r>
            <a:endParaRPr b="0" lang="ru-RU" sz="28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4" descr="D:\Скажем терроризму - НЕТ\502524c7fda34c2f62fe142e3c60ab8d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257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Прямоугольник 7"/>
          <p:cNvSpPr/>
          <p:nvPr/>
        </p:nvSpPr>
        <p:spPr>
          <a:xfrm>
            <a:off x="360000" y="160200"/>
            <a:ext cx="8085240" cy="173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t">
            <a:spAutoFit/>
            <a:scene3d>
              <a:camera prst="orthographicFront"/>
              <a:lightRig dir="tl" rig="soft">
                <a:rot lat="0" lon="0" rev="0"/>
              </a:lightRig>
            </a:scene3d>
            <a:sp3d contourW="25400" prstMaterial="matte">
              <a:bevelT prst="artDeco" w="25400" h="55880"/>
              <a:contourClr>
                <a:schemeClr val="accent2"/>
              </a:contourClr>
            </a:sp3d>
          </a:bodyPr>
          <a:p>
            <a:pPr algn="ctr">
              <a:lnSpc>
                <a:spcPct val="100000"/>
              </a:lnSpc>
              <a:buNone/>
            </a:pPr>
            <a:r>
              <a:rPr b="1" lang="ru-RU" sz="5400" spc="49" strike="noStrike">
                <a:solidFill>
                  <a:srgbClr val="e0322d"/>
                </a:solidFill>
                <a:latin typeface="Calibri"/>
              </a:rPr>
              <a:t>ВЕЧНАЯ ПАМЯТЬ</a:t>
            </a:r>
            <a:endParaRPr b="0" lang="ru-RU" sz="5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5400" spc="49" strike="noStrike">
                <a:solidFill>
                  <a:srgbClr val="e0322d"/>
                </a:solidFill>
                <a:latin typeface="Calibri"/>
              </a:rPr>
              <a:t>ЖЕРТВАМ ТЕРРОРА</a:t>
            </a:r>
            <a:endParaRPr b="0" lang="ru-RU" sz="5400" spc="-1" strike="noStrike">
              <a:latin typeface="Arial"/>
            </a:endParaRPr>
          </a:p>
        </p:txBody>
      </p:sp>
      <p:pic>
        <p:nvPicPr>
          <p:cNvPr id="260" name="Рисунок 19" descr=""/>
          <p:cNvPicPr/>
          <p:nvPr/>
        </p:nvPicPr>
        <p:blipFill>
          <a:blip r:embed="rId2"/>
          <a:stretch/>
        </p:blipFill>
        <p:spPr>
          <a:xfrm>
            <a:off x="6372360" y="4077000"/>
            <a:ext cx="2719800" cy="2780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61" name="Рисунок 20" descr=""/>
          <p:cNvPicPr/>
          <p:nvPr/>
        </p:nvPicPr>
        <p:blipFill>
          <a:blip r:embed="rId3"/>
          <a:stretch/>
        </p:blipFill>
        <p:spPr>
          <a:xfrm>
            <a:off x="0" y="1628640"/>
            <a:ext cx="2719800" cy="25920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62" name="Рисунок 21" descr=""/>
          <p:cNvPicPr/>
          <p:nvPr/>
        </p:nvPicPr>
        <p:blipFill>
          <a:blip r:embed="rId4"/>
          <a:stretch/>
        </p:blipFill>
        <p:spPr>
          <a:xfrm>
            <a:off x="4716000" y="5211000"/>
            <a:ext cx="1728000" cy="16466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63" name="Рисунок 22" descr=""/>
          <p:cNvPicPr/>
          <p:nvPr/>
        </p:nvPicPr>
        <p:blipFill>
          <a:blip r:embed="rId5"/>
          <a:stretch/>
        </p:blipFill>
        <p:spPr>
          <a:xfrm>
            <a:off x="179640" y="3717000"/>
            <a:ext cx="1495440" cy="142524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pic>
        <p:nvPicPr>
          <p:cNvPr id="264" name="" descr="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6680" y="6034320"/>
            <a:ext cx="609120" cy="60912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  <p:timing>
    <p:tnLst>
      <p:par>
        <p:cTn id="1" dur="indefinite" restart="never" nodeType="tmRoot">
          <p:childTnLst>
            <p:seq>
              <p:cTn id="2" restart="whenNotActive" nodeType="interactiveSeq" fill="hold">
                <p:stCondLst>
                  <p:cond delay="0" evt="onClick">
                    <p:tgtEl>
                      <p:spTgt spid="264"/>
                    </p:tgtEl>
                  </p:cond>
                </p:stCondLst>
                <p:childTnLst>
                  <p:par>
                    <p:cTn id="3" fill="hold">
                      <p:stCondLst>
                        <p:cond delay="0" evt="onClick">
                          <p:tgtEl>
                            <p:spTgt spid="26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6" fill="hold"/>
                                        <p:tgtEl>
                                          <p:spTgt spid="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7" name="Picture 4" descr="http://xn----8sbancyabljpnebm2aiit6frfsd.xn--p1ai/wp-content/uploads/2018/08/terr.jpg"/>
          <p:cNvPicPr/>
          <p:nvPr/>
        </p:nvPicPr>
        <p:blipFill>
          <a:blip r:embed="rId1"/>
          <a:stretch/>
        </p:blipFill>
        <p:spPr>
          <a:xfrm>
            <a:off x="35640" y="332640"/>
            <a:ext cx="8959320" cy="594900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2" descr="https://avatars.mds.yandex.net/get-pdb/1782154/9e7dd5fd-b800-41e1-baca-78b27b9f18c6/s1200"/>
          <p:cNvPicPr/>
          <p:nvPr/>
        </p:nvPicPr>
        <p:blipFill>
          <a:blip r:embed="rId1"/>
          <a:stretch/>
        </p:blipFill>
        <p:spPr>
          <a:xfrm>
            <a:off x="0" y="-2736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01" name="TextBox 5"/>
          <p:cNvSpPr/>
          <p:nvPr/>
        </p:nvSpPr>
        <p:spPr>
          <a:xfrm>
            <a:off x="0" y="-27360"/>
            <a:ext cx="9143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Терроризм – это тяжкое преступление,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это - международная проблема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02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4" name="Picture 2" descr="https://myslide.ru/documents_3/d62963f69881209e5178fe6f8913520d/img2.jpg"/>
          <p:cNvPicPr/>
          <p:nvPr/>
        </p:nvPicPr>
        <p:blipFill>
          <a:blip r:embed="rId2"/>
          <a:stretch/>
        </p:blipFill>
        <p:spPr>
          <a:xfrm>
            <a:off x="0" y="1466640"/>
            <a:ext cx="9143640" cy="513180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https://wallpapercave.com/wp/wp2778330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06" name="TextBox 5"/>
          <p:cNvSpPr/>
          <p:nvPr/>
        </p:nvSpPr>
        <p:spPr>
          <a:xfrm>
            <a:off x="0" y="-27360"/>
            <a:ext cx="914364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ffff"/>
                </a:solidFill>
                <a:latin typeface="Times New Roman"/>
              </a:rPr>
              <a:t>Терроризм имеет древнюю историю… 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07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9" name="Picture 2" descr="https://cdn.fishki.net/upload/post/2019/05/08/2972239/tn/9a2f73d3958d79086f5ac0b4067c7e2d.gif"/>
          <p:cNvPicPr/>
          <p:nvPr/>
        </p:nvPicPr>
        <p:blipFill>
          <a:blip r:embed="rId2"/>
          <a:stretch/>
        </p:blipFill>
        <p:spPr>
          <a:xfrm>
            <a:off x="107640" y="620640"/>
            <a:ext cx="5832360" cy="3418920"/>
          </a:xfrm>
          <a:prstGeom prst="rect">
            <a:avLst/>
          </a:prstGeom>
          <a:ln w="0">
            <a:noFill/>
          </a:ln>
        </p:spPr>
      </p:pic>
      <p:sp>
        <p:nvSpPr>
          <p:cNvPr id="110" name="TextBox 8"/>
          <p:cNvSpPr/>
          <p:nvPr/>
        </p:nvSpPr>
        <p:spPr>
          <a:xfrm>
            <a:off x="-324720" y="879120"/>
            <a:ext cx="2808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</a:rPr>
              <a:t>Древний Рим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1" name="Picture 4" descr="http://www.karenfurst.com/blog/wp-content/uploads/Procession-de-la-Ligue-1590-Carnavalet-Anonymous-Histoire-Geographie-5ieme-Nathan.jpg"/>
          <p:cNvPicPr/>
          <p:nvPr/>
        </p:nvPicPr>
        <p:blipFill>
          <a:blip r:embed="rId3"/>
          <a:stretch/>
        </p:blipFill>
        <p:spPr>
          <a:xfrm>
            <a:off x="2555640" y="3717000"/>
            <a:ext cx="6480360" cy="3140640"/>
          </a:xfrm>
          <a:prstGeom prst="rect">
            <a:avLst/>
          </a:prstGeom>
          <a:ln w="0">
            <a:noFill/>
          </a:ln>
        </p:spPr>
      </p:pic>
      <p:sp>
        <p:nvSpPr>
          <p:cNvPr id="112" name="TextBox 9"/>
          <p:cNvSpPr/>
          <p:nvPr/>
        </p:nvSpPr>
        <p:spPr>
          <a:xfrm>
            <a:off x="4500000" y="3717000"/>
            <a:ext cx="2808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Times New Roman"/>
              </a:rPr>
              <a:t>Средние века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3" descr="https://achtungpartisanen.ru/wp-content/uploads/2017/04/217.jpg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 w="0">
            <a:noFill/>
          </a:ln>
        </p:spPr>
      </p:pic>
      <p:sp>
        <p:nvSpPr>
          <p:cNvPr id="114" name="TextBox 5"/>
          <p:cNvSpPr/>
          <p:nvPr/>
        </p:nvSpPr>
        <p:spPr>
          <a:xfrm>
            <a:off x="0" y="190440"/>
            <a:ext cx="9143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0000"/>
                </a:solidFill>
                <a:latin typeface="Times New Roman"/>
              </a:rPr>
              <a:t>Терроризм, опаснейшее явление современности, угроза 21 века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15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 spd="slow">
    <p:wedg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5"/>
          <p:cNvSpPr/>
          <p:nvPr/>
        </p:nvSpPr>
        <p:spPr>
          <a:xfrm>
            <a:off x="0" y="190440"/>
            <a:ext cx="91436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0000"/>
                </a:solidFill>
                <a:latin typeface="Times New Roman"/>
              </a:rPr>
              <a:t>Федеральный закон РФ от 25.07.1998 г.</a:t>
            </a:r>
            <a:endParaRPr b="0" lang="ru-RU" sz="3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ff0000"/>
                </a:solidFill>
                <a:latin typeface="Times New Roman"/>
              </a:rPr>
              <a:t>«О борьбе с терроризмом»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118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0" name="Picture 2" descr="https://ds04.infourok.ru/uploads/ex/0ba4/0006e973-1844d9a3/img5.jpg"/>
          <p:cNvPicPr/>
          <p:nvPr/>
        </p:nvPicPr>
        <p:blipFill>
          <a:blip r:embed="rId1"/>
          <a:srcRect l="8661" t="25848" r="51957" b="3801"/>
          <a:stretch/>
        </p:blipFill>
        <p:spPr>
          <a:xfrm>
            <a:off x="179640" y="1412640"/>
            <a:ext cx="4248000" cy="5374440"/>
          </a:xfrm>
          <a:prstGeom prst="rect">
            <a:avLst/>
          </a:prstGeom>
          <a:ln w="0">
            <a:noFill/>
          </a:ln>
        </p:spPr>
      </p:pic>
      <p:pic>
        <p:nvPicPr>
          <p:cNvPr id="121" name="Picture 4" descr="https://xn--n1aaccga.xn--p1ai/assets/upload/modckeditor/moddocument/85/prezentacziya-rosspo-(002).008.jpeg"/>
          <p:cNvPicPr/>
          <p:nvPr/>
        </p:nvPicPr>
        <p:blipFill>
          <a:blip r:embed="rId2"/>
          <a:srcRect l="0" t="7938" r="55480" b="7938"/>
          <a:stretch/>
        </p:blipFill>
        <p:spPr>
          <a:xfrm>
            <a:off x="4572000" y="1412640"/>
            <a:ext cx="4330800" cy="5374440"/>
          </a:xfrm>
          <a:prstGeom prst="rect">
            <a:avLst/>
          </a:prstGeom>
          <a:ln w="0">
            <a:noFill/>
          </a:ln>
        </p:spPr>
      </p:pic>
    </p:spTree>
  </p:cSld>
  <p:transition spd="slow">
    <p:wedg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Box 5"/>
          <p:cNvSpPr/>
          <p:nvPr/>
        </p:nvSpPr>
        <p:spPr>
          <a:xfrm>
            <a:off x="35640" y="182160"/>
            <a:ext cx="914364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ff0000"/>
                </a:solidFill>
                <a:latin typeface="Times New Roman"/>
              </a:rPr>
              <a:t>Где возможна угроза терроризма?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23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Picture 2" descr="12"/>
          <p:cNvPicPr/>
          <p:nvPr/>
        </p:nvPicPr>
        <p:blipFill>
          <a:blip r:embed="rId1"/>
          <a:stretch/>
        </p:blipFill>
        <p:spPr>
          <a:xfrm>
            <a:off x="4860000" y="1268640"/>
            <a:ext cx="4283640" cy="3024000"/>
          </a:xfrm>
          <a:prstGeom prst="rect">
            <a:avLst/>
          </a:prstGeom>
          <a:ln w="9525">
            <a:noFill/>
          </a:ln>
        </p:spPr>
      </p:pic>
      <p:pic>
        <p:nvPicPr>
          <p:cNvPr id="126" name="Picture 3" descr="13"/>
          <p:cNvPicPr/>
          <p:nvPr/>
        </p:nvPicPr>
        <p:blipFill>
          <a:blip r:embed="rId2"/>
          <a:srcRect l="0" t="0" r="0" b="6166"/>
          <a:stretch/>
        </p:blipFill>
        <p:spPr>
          <a:xfrm>
            <a:off x="76320" y="3384720"/>
            <a:ext cx="4927320" cy="3472920"/>
          </a:xfrm>
          <a:prstGeom prst="rect">
            <a:avLst/>
          </a:prstGeom>
          <a:ln w="9525">
            <a:noFill/>
          </a:ln>
        </p:spPr>
      </p:pic>
      <p:sp>
        <p:nvSpPr>
          <p:cNvPr id="127" name="TextBox 9"/>
          <p:cNvSpPr/>
          <p:nvPr/>
        </p:nvSpPr>
        <p:spPr>
          <a:xfrm>
            <a:off x="251640" y="1120680"/>
            <a:ext cx="4716720" cy="22842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Вокзалы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Рынки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Стадионы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Аэропорты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Подземные переходы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Метро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28" name="TextBox 10"/>
          <p:cNvSpPr/>
          <p:nvPr/>
        </p:nvSpPr>
        <p:spPr>
          <a:xfrm>
            <a:off x="4932000" y="4739760"/>
            <a:ext cx="4067640" cy="155268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ff0000"/>
                </a:solidFill>
                <a:latin typeface="Arial Black"/>
              </a:rPr>
              <a:t>Учебные заведения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Детские учреждения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Парки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ff0000"/>
                </a:solidFill>
                <a:latin typeface="Arial Black"/>
              </a:rPr>
              <a:t>Зоны отдыха</a:t>
            </a:r>
            <a:endParaRPr b="0" lang="ru-RU" sz="2400" spc="-1" strike="noStrike">
              <a:latin typeface="Arial"/>
            </a:endParaRPr>
          </a:p>
        </p:txBody>
      </p:sp>
    </p:spTree>
  </p:cSld>
  <p:transition spd="slow">
    <p:wedg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AutoShape 4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TextBox 10"/>
          <p:cNvSpPr/>
          <p:nvPr/>
        </p:nvSpPr>
        <p:spPr>
          <a:xfrm>
            <a:off x="179640" y="260640"/>
            <a:ext cx="8712720" cy="106452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Самые крупные теракты 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ff0000"/>
                </a:solidFill>
                <a:latin typeface="Arial Black"/>
              </a:rPr>
              <a:t>за последнее десятилетие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35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Picture 4" descr="https://vawilon.ru/wp-content/uploads/2017/07/2-2.jpg"/>
          <p:cNvPicPr/>
          <p:nvPr/>
        </p:nvPicPr>
        <p:blipFill>
          <a:blip r:embed="rId1"/>
          <a:stretch/>
        </p:blipFill>
        <p:spPr>
          <a:xfrm>
            <a:off x="216000" y="1245240"/>
            <a:ext cx="8532000" cy="56397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</p:spTree>
  </p:cSld>
  <p:transition spd="slow">
    <p:wedg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2435</TotalTime>
  <Application>LibreOffice/7.3.7.2$Linux_X86_64 LibreOffice_project/30$Build-2</Application>
  <AppVersion>15.0000</AppVersion>
  <Words>430</Words>
  <Paragraphs>90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2019-07-01T05:34:14Z</dcterms:created>
  <dc:creator>User</dc:creator>
  <dc:description/>
  <dc:language>ru-RU</dc:language>
  <cp:lastModifiedBy/>
  <dcterms:modified xsi:type="dcterms:W3CDTF">2024-03-20T16:57:05Z</dcterms:modified>
  <cp:revision>393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3</vt:i4>
  </property>
  <property fmtid="{D5CDD505-2E9C-101B-9397-08002B2CF9AE}" pid="4" name="PresentationFormat">
    <vt:lpwstr>Экран (4:3)</vt:lpwstr>
  </property>
  <property fmtid="{D5CDD505-2E9C-101B-9397-08002B2CF9AE}" pid="5" name="Slides">
    <vt:i4>37</vt:i4>
  </property>
</Properties>
</file>