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_rels/presentation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26.xml.rels" ContentType="application/vnd.openxmlformats-package.relationships+xml"/>
  <Override PartName="/ppt/slideLayouts/slideLayout2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7.xml" ContentType="application/vnd.openxmlformats-officedocument.presentationml.slideLayout+xml"/>
  <Override PartName="/ppt/media/image21.jpeg" ContentType="image/jpeg"/>
  <Override PartName="/ppt/media/image20.jpeg" ContentType="image/jpeg"/>
  <Override PartName="/ppt/media/image19.jpeg" ContentType="image/jpeg"/>
  <Override PartName="/ppt/media/image42.jpeg" ContentType="image/jpeg"/>
  <Override PartName="/ppt/media/image18.jpeg" ContentType="image/jpeg"/>
  <Override PartName="/ppt/media/image17.jpeg" ContentType="image/jpeg"/>
  <Override PartName="/ppt/media/image16.jpeg" ContentType="image/jpeg"/>
  <Override PartName="/ppt/media/image15.jpeg" ContentType="image/jpeg"/>
  <Override PartName="/ppt/media/image14.jpeg" ContentType="image/jpeg"/>
  <Override PartName="/ppt/media/image41.jpeg" ContentType="image/jpeg"/>
  <Override PartName="/ppt/media/image22.jpeg" ContentType="image/jpeg"/>
  <Override PartName="/ppt/media/image1.jpeg" ContentType="image/jpeg"/>
  <Override PartName="/ppt/media/image35.jpeg" ContentType="image/jpeg"/>
  <Override PartName="/ppt/media/image23.jpeg" ContentType="image/jpeg"/>
  <Override PartName="/ppt/media/image2.jpeg" ContentType="image/jpeg"/>
  <Override PartName="/ppt/media/image36.jpeg" ContentType="image/jpeg"/>
  <Override PartName="/ppt/media/image13.jpeg" ContentType="image/jpeg"/>
  <Override PartName="/ppt/media/image40.jpeg" ContentType="image/jpeg"/>
  <Override PartName="/ppt/media/image44.jpeg" ContentType="image/jpeg"/>
  <Override PartName="/ppt/media/image9.jpeg" ContentType="image/jpeg"/>
  <Override PartName="/ppt/media/image11.jpeg" ContentType="image/jpeg"/>
  <Override PartName="/ppt/media/image30.jpeg" ContentType="image/jpeg"/>
  <Override PartName="/ppt/media/image24.jpeg" ContentType="image/jpeg"/>
  <Override PartName="/ppt/media/image31.jpeg" ContentType="image/jpeg"/>
  <Override PartName="/ppt/media/image4.jpeg" ContentType="image/jpeg"/>
  <Override PartName="/ppt/media/image25.jpeg" ContentType="image/jpeg"/>
  <Override PartName="/ppt/media/image32.jpeg" ContentType="image/jpeg"/>
  <Override PartName="/ppt/media/image5.jpeg" ContentType="image/jpeg"/>
  <Override PartName="/ppt/media/image26.jpeg" ContentType="image/jpeg"/>
  <Override PartName="/ppt/media/image45.jpeg" ContentType="image/jpeg"/>
  <Override PartName="/ppt/media/image33.jpeg" ContentType="image/jpeg"/>
  <Override PartName="/ppt/media/image6.jpeg" ContentType="image/jpeg"/>
  <Override PartName="/ppt/media/image27.jpeg" ContentType="image/jpeg"/>
  <Override PartName="/ppt/media/image34.jpeg" ContentType="image/jpeg"/>
  <Override PartName="/ppt/media/image38.jpeg" ContentType="image/jpeg"/>
  <Override PartName="/ppt/media/image7.jpeg" ContentType="image/jpeg"/>
  <Override PartName="/ppt/media/image28.jpeg" ContentType="image/jpeg"/>
  <Override PartName="/ppt/media/image43.jpeg" ContentType="image/jpeg"/>
  <Override PartName="/ppt/media/image39.jpeg" ContentType="image/jpeg"/>
  <Override PartName="/ppt/media/image8.jpeg" ContentType="image/jpeg"/>
  <Override PartName="/ppt/media/image10.jpeg" ContentType="image/jpeg"/>
  <Override PartName="/ppt/media/image29.jpeg" ContentType="image/jpeg"/>
  <Override PartName="/ppt/media/image12.jpeg" ContentType="image/jpeg"/>
  <Override PartName="/ppt/media/image3.jpeg" ContentType="image/jpeg"/>
  <Override PartName="/ppt/media/image37.jpeg" ContentType="image/jpeg"/>
  <Override PartName="/ppt/presProps.xml" ContentType="application/vnd.openxmlformats-officedocument.presentationml.presPro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15.xml.rels" ContentType="application/vnd.openxmlformats-package.relationships+xml"/>
  <Override PartName="/ppt/slides/_rels/slide14.xml.rels" ContentType="application/vnd.openxmlformats-package.relationships+xml"/>
  <Override PartName="/ppt/slides/_rels/slide11.xml.rels" ContentType="application/vnd.openxmlformats-package.relationships+xml"/>
  <Override PartName="/ppt/slides/_rels/slide1.xml.rels" ContentType="application/vnd.openxmlformats-package.relationships+xml"/>
  <Override PartName="/ppt/slides/_rels/slide4.xml.rels" ContentType="application/vnd.openxmlformats-package.relationships+xml"/>
  <Override PartName="/ppt/slides/_rels/slide2.xml.rels" ContentType="application/vnd.openxmlformats-package.relationships+xml"/>
  <Override PartName="/ppt/slides/_rels/slide5.xml.rels" ContentType="application/vnd.openxmlformats-package.relationships+xml"/>
  <Override PartName="/ppt/slides/_rels/slide3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10.xml.rels" ContentType="application/vnd.openxmlformats-package.relationships+xml"/>
  <Override PartName="/ppt/slides/slide13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</p:sldIdLst>
  <p:sldSz cx="9144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1F02B795-6609-4915-96C7-AB7522E1D3E7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D4120EBF-23D3-4458-88A3-0EC8D0D0E941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0A0DE17B-802F-4619-BB28-C9A81585B92E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0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0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0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0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0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0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EF240AB6-FE3E-45FF-977F-686726C57815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D37F571A-4386-472B-8B2C-A094E2F7F8C6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9A377414-4A09-4F7D-8526-79B77AC2D01D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25B43287-75AB-424D-841E-EFADA5808A7D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7801D22F-AF91-4996-8F56-1B6CE08E0048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2EB01BC7-0DE2-4C20-BE7A-2FCA32CBD534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E68C878F-1E33-443F-914D-79374D17D404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D29E46FE-3285-4414-BB62-8F2B3F1144EA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1A35CC1-024B-4424-B34A-D3E7DBAFF55F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81B3EC16-4A59-4ED8-8D60-E1F66F3FF31A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D8351591-B89D-4C04-B203-B8C9BA60C2EC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06705A68-143F-4333-BE5C-59DD86BFD5FF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580BC0CE-6DDD-4FAA-BDFF-F5524F6789CC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0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0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0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0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0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0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717F381B-A1ED-4D3E-BEA6-2FC1FE615106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8F256574-6336-41FA-B782-D7664F5FD871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46669491-69DD-4B72-9193-FEF0D87A6441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6C12CE22-EAAD-44A7-A20A-49220B014168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95F0F6C7-5F77-447E-A57D-2B65F50E13C7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9EB1D067-0819-42F5-B6EA-59C8AF13FD5C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F41FB478-84FC-4E2C-9007-860D20E98D4A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888A6FF7-A0FF-4C7A-80E1-F54523FDF247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59F24394-B819-4F8F-BF0D-8B6821899C6C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669497CF-7679-4CA1-8C99-E4F60180EEC8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97082D92-8594-429B-8F59-32E5BEBC8566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B44B15DB-C96F-4F99-970A-30835AD3483D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BF19267A-ED7C-41F0-99BE-DAEE5550EECA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0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0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0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0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0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0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10EBAB01-E4F5-4E36-B1F9-95C7DE89F44F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A02758D6-1091-4A8C-944B-C971162DC08F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7F477E3F-2F07-4557-ACF3-49B9B8FF3C9C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C64B1DAA-7427-4059-B9EA-22C280A677A7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09A6D7DB-9FE4-492B-91CC-A40BABE33BE6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2AAD32E9-C7D4-4755-81EB-D89499A11087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ECCDA3D-A3B5-4E35-B863-CCA7F4818FCC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 idx="1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b="0" lang="ru-RU" sz="1200" spc="-1" strike="noStrike">
                <a:solidFill>
                  <a:srgbClr val="8b8b8b"/>
                </a:solidFill>
                <a:latin typeface="Calibri"/>
              </a:rPr>
              <a:t>&lt;дата/время&gt;</a:t>
            </a:r>
            <a:endParaRPr b="0" lang="ru-RU" sz="12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 idx="2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ctr">
              <a:buNone/>
              <a:defRPr b="0" lang="ru-RU" sz="1400" spc="-1" strike="noStrike">
                <a:latin typeface="Times New Roman"/>
              </a:defRPr>
            </a:lvl1pPr>
          </a:lstStyle>
          <a:p>
            <a:pPr algn="ctr">
              <a:buNone/>
            </a:pPr>
            <a:r>
              <a:rPr b="0" lang="ru-RU" sz="1400" spc="-1" strike="noStrike">
                <a:latin typeface="Times New Roman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 idx="3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4EB87D08-F081-487F-939A-3CA98D256360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Второй уровень структуры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Третий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Образец текста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lvl="1" marL="743040" indent="-28584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Второй уровень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6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Третий уровень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Четвертый уровень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Пятый уровень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 idx="4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b="0" lang="ru-RU" sz="1200" spc="-1" strike="noStrike">
                <a:solidFill>
                  <a:srgbClr val="8b8b8b"/>
                </a:solidFill>
                <a:latin typeface="Calibri"/>
              </a:rPr>
              <a:t>&lt;дата/время&gt;</a:t>
            </a:r>
            <a:endParaRPr b="0" lang="ru-RU" sz="1200" spc="-1" strike="noStrike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 idx="5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ctr">
              <a:buNone/>
              <a:defRPr b="0" lang="ru-RU" sz="1400" spc="-1" strike="noStrike">
                <a:latin typeface="Times New Roman"/>
              </a:defRPr>
            </a:lvl1pPr>
          </a:lstStyle>
          <a:p>
            <a:pPr algn="ctr">
              <a:buNone/>
            </a:pPr>
            <a:r>
              <a:rPr b="0" lang="ru-RU" sz="1400" spc="-1" strike="noStrike">
                <a:latin typeface="Times New Roman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 idx="6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14EA9081-2334-4A67-9BE4-F664995E1BE2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dt" idx="7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b="0" lang="ru-RU" sz="1200" spc="-1" strike="noStrike">
                <a:solidFill>
                  <a:srgbClr val="8b8b8b"/>
                </a:solidFill>
                <a:latin typeface="Calibri"/>
              </a:rPr>
              <a:t>&lt;дата/время&gt;</a:t>
            </a:r>
            <a:endParaRPr b="0" lang="ru-RU" sz="1200" spc="-1" strike="noStrike">
              <a:latin typeface="Times New Roman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ftr" idx="8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ctr">
              <a:buNone/>
              <a:defRPr b="0" lang="ru-RU" sz="1400" spc="-1" strike="noStrike">
                <a:latin typeface="Times New Roman"/>
              </a:defRPr>
            </a:lvl1pPr>
          </a:lstStyle>
          <a:p>
            <a:pPr algn="ctr">
              <a:buNone/>
            </a:pPr>
            <a:r>
              <a:rPr b="0" lang="ru-RU" sz="1400" spc="-1" strike="noStrike">
                <a:latin typeface="Times New Roman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sldNum" idx="9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C34E31FB-9FF5-444B-A39B-9BBBE44652EB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Второй уровень структуры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Третий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image" Target="../media/image28.jpeg"/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slideLayout" Target="../slideLayouts/slideLayout2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image" Target="../media/image32.jpeg"/><Relationship Id="rId3" Type="http://schemas.openxmlformats.org/officeDocument/2006/relationships/image" Target="../media/image33.jpeg"/><Relationship Id="rId4" Type="http://schemas.openxmlformats.org/officeDocument/2006/relationships/slideLayout" Target="../slideLayouts/slideLayout2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image" Target="../media/image35.jpeg"/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slideLayout" Target="../slideLayouts/slideLayout2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image" Target="../media/image39.jpeg"/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5" Type="http://schemas.openxmlformats.org/officeDocument/2006/relationships/slideLayout" Target="../slideLayouts/slideLayout2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42.jpeg"/><Relationship Id="rId2" Type="http://schemas.openxmlformats.org/officeDocument/2006/relationships/image" Target="../media/image43.jpeg"/><Relationship Id="rId3" Type="http://schemas.openxmlformats.org/officeDocument/2006/relationships/image" Target="../media/image44.jpeg"/><Relationship Id="rId4" Type="http://schemas.openxmlformats.org/officeDocument/2006/relationships/slideLayout" Target="../slideLayouts/slideLayout2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45.jpeg"/><Relationship Id="rId2" Type="http://schemas.openxmlformats.org/officeDocument/2006/relationships/slideLayout" Target="../slideLayouts/slideLayout2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image" Target="../media/image4.jpeg"/><Relationship Id="rId3" Type="http://schemas.openxmlformats.org/officeDocument/2006/relationships/image" Target="../media/image5.jpeg"/><Relationship Id="rId4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image" Target="../media/image7.jpeg"/><Relationship Id="rId3" Type="http://schemas.openxmlformats.org/officeDocument/2006/relationships/image" Target="../media/image8.jpeg"/><Relationship Id="rId4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image" Target="../media/image10.jpeg"/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14.jpeg"/><Relationship Id="rId3" Type="http://schemas.openxmlformats.org/officeDocument/2006/relationships/image" Target="../media/image15.jpeg"/><Relationship Id="rId4" Type="http://schemas.openxmlformats.org/officeDocument/2006/relationships/slideLayout" Target="../slideLayouts/slideLayout2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image" Target="../media/image17.jpeg"/><Relationship Id="rId3" Type="http://schemas.openxmlformats.org/officeDocument/2006/relationships/image" Target="../media/image18.jpeg"/><Relationship Id="rId4" Type="http://schemas.openxmlformats.org/officeDocument/2006/relationships/slideLayout" Target="../slideLayouts/slideLayout2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image" Target="../media/image20.jpeg"/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slideLayout" Target="../slideLayouts/slideLayout2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image" Target="../media/image24.jpeg"/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slideLayout" Target="../slideLayouts/slideLayout2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 rot="10800000">
            <a:off x="683640" y="286920"/>
            <a:ext cx="5472360" cy="9093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59000"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subTitle"/>
          </p:nvPr>
        </p:nvSpPr>
        <p:spPr>
          <a:xfrm>
            <a:off x="1371600" y="3886200"/>
            <a:ext cx="6400440" cy="17521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  <p:pic>
        <p:nvPicPr>
          <p:cNvPr id="125" name="Рисунок 3" descr=""/>
          <p:cNvPicPr/>
          <p:nvPr/>
        </p:nvPicPr>
        <p:blipFill>
          <a:blip r:embed="rId1"/>
          <a:stretch/>
        </p:blipFill>
        <p:spPr>
          <a:xfrm>
            <a:off x="0" y="76320"/>
            <a:ext cx="9143640" cy="6705360"/>
          </a:xfrm>
          <a:prstGeom prst="rect">
            <a:avLst/>
          </a:prstGeom>
          <a:ln w="0">
            <a:noFill/>
          </a:ln>
        </p:spPr>
      </p:pic>
      <p:sp>
        <p:nvSpPr>
          <p:cNvPr id="126" name="Скругленный прямоугольник 4"/>
          <p:cNvSpPr/>
          <p:nvPr/>
        </p:nvSpPr>
        <p:spPr>
          <a:xfrm>
            <a:off x="755640" y="2169000"/>
            <a:ext cx="8244360" cy="2520000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rgbClr val="00b05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ru-RU" sz="3600" spc="-1" strike="noStrike">
                <a:solidFill>
                  <a:srgbClr val="17375e"/>
                </a:solidFill>
                <a:latin typeface="Calibri"/>
              </a:rPr>
              <a:t>Презентация</a:t>
            </a:r>
            <a:endParaRPr b="0" lang="ru-RU" sz="36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ru-RU" sz="3600" spc="-1" strike="noStrike">
                <a:solidFill>
                  <a:srgbClr val="17375e"/>
                </a:solidFill>
                <a:latin typeface="Calibri"/>
              </a:rPr>
              <a:t>«Воспитание природой»</a:t>
            </a:r>
            <a:endParaRPr b="0" lang="ru-RU" sz="3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ru-RU" sz="2400" spc="-1" strike="noStrike">
                <a:solidFill>
                  <a:srgbClr val="17375e"/>
                </a:solidFill>
                <a:latin typeface="Calibri"/>
              </a:rPr>
              <a:t>Воспитанница 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ru-RU" sz="2400" spc="-1" strike="noStrike">
                <a:solidFill>
                  <a:srgbClr val="17375e"/>
                </a:solidFill>
                <a:latin typeface="Calibri"/>
              </a:rPr>
              <a:t>МБДОУ «Детский сад № 121»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ru-RU" sz="2400" spc="-1" strike="noStrike">
                <a:solidFill>
                  <a:srgbClr val="17375e"/>
                </a:solidFill>
                <a:latin typeface="Calibri"/>
              </a:rPr>
              <a:t>Никифорова Анастасия Дмитриевна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b="0" lang="ru-RU" sz="1800" spc="-1" strike="noStrike">
              <a:latin typeface="Arial"/>
            </a:endParaRPr>
          </a:p>
        </p:txBody>
      </p:sp>
      <p:sp>
        <p:nvSpPr>
          <p:cNvPr id="127" name=""/>
          <p:cNvSpPr txBox="1"/>
          <p:nvPr/>
        </p:nvSpPr>
        <p:spPr>
          <a:xfrm>
            <a:off x="3240000" y="5760000"/>
            <a:ext cx="3960000" cy="900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ru-RU" sz="2400" spc="-1" strike="noStrike">
                <a:solidFill>
                  <a:srgbClr val="17375e"/>
                </a:solidFill>
                <a:latin typeface="Calibri"/>
              </a:rPr>
              <a:t>г. Нижний Новгород</a:t>
            </a:r>
            <a:endParaRPr b="0" lang="ru-RU" sz="2400" spc="-1" strike="noStrike">
              <a:latin typeface="Arial"/>
            </a:endParaRPr>
          </a:p>
          <a:p>
            <a:pPr algn="ctr">
              <a:buNone/>
            </a:pPr>
            <a:r>
              <a:rPr b="1" lang="ru-RU" sz="2400" spc="-1" strike="noStrike">
                <a:solidFill>
                  <a:srgbClr val="17375e"/>
                </a:solidFill>
                <a:latin typeface="Calibri"/>
              </a:rPr>
              <a:t>2024 год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Рисунок 1" descr=""/>
          <p:cNvPicPr/>
          <p:nvPr/>
        </p:nvPicPr>
        <p:blipFill>
          <a:blip r:embed="rId1"/>
          <a:stretch/>
        </p:blipFill>
        <p:spPr>
          <a:xfrm>
            <a:off x="0" y="76320"/>
            <a:ext cx="9143640" cy="6705360"/>
          </a:xfrm>
          <a:prstGeom prst="rect">
            <a:avLst/>
          </a:prstGeom>
          <a:ln w="0">
            <a:noFill/>
          </a:ln>
        </p:spPr>
      </p:pic>
      <p:sp>
        <p:nvSpPr>
          <p:cNvPr id="165" name="Скругленный прямоугольник 2"/>
          <p:cNvSpPr/>
          <p:nvPr/>
        </p:nvSpPr>
        <p:spPr>
          <a:xfrm>
            <a:off x="4716000" y="476640"/>
            <a:ext cx="3744000" cy="935640"/>
          </a:xfrm>
          <a:prstGeom prst="roundRect">
            <a:avLst>
              <a:gd name="adj" fmla="val 16667"/>
            </a:avLst>
          </a:prstGeom>
          <a:solidFill>
            <a:schemeClr val="bg2">
              <a:lumMod val="90000"/>
            </a:schemeClr>
          </a:solidFill>
          <a:ln>
            <a:solidFill>
              <a:srgbClr val="00b05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ru-RU" sz="2400" spc="-1" strike="noStrike">
                <a:solidFill>
                  <a:srgbClr val="254061"/>
                </a:solidFill>
                <a:latin typeface="Calibri"/>
              </a:rPr>
              <a:t>Учимся видеть красоту в простом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166" name="Рисунок 3" descr=""/>
          <p:cNvPicPr/>
          <p:nvPr/>
        </p:nvPicPr>
        <p:blipFill>
          <a:blip r:embed="rId2"/>
          <a:srcRect l="0" t="13774" r="0" b="20795"/>
          <a:stretch/>
        </p:blipFill>
        <p:spPr>
          <a:xfrm>
            <a:off x="323640" y="464040"/>
            <a:ext cx="3428640" cy="4486680"/>
          </a:xfrm>
          <a:prstGeom prst="rect">
            <a:avLst/>
          </a:prstGeom>
          <a:ln w="38100">
            <a:solidFill>
              <a:srgbClr val="ffc000"/>
            </a:solidFill>
            <a:round/>
          </a:ln>
        </p:spPr>
      </p:pic>
      <p:pic>
        <p:nvPicPr>
          <p:cNvPr id="167" name="Рисунок 4" descr=""/>
          <p:cNvPicPr/>
          <p:nvPr/>
        </p:nvPicPr>
        <p:blipFill>
          <a:blip r:embed="rId3"/>
          <a:srcRect l="0" t="26470" r="6614" b="11246"/>
          <a:stretch/>
        </p:blipFill>
        <p:spPr>
          <a:xfrm>
            <a:off x="3348000" y="3169440"/>
            <a:ext cx="2218320" cy="2959200"/>
          </a:xfrm>
          <a:prstGeom prst="rect">
            <a:avLst/>
          </a:prstGeom>
          <a:ln w="38100">
            <a:solidFill>
              <a:srgbClr val="ffc000"/>
            </a:solidFill>
            <a:round/>
          </a:ln>
        </p:spPr>
      </p:pic>
      <p:pic>
        <p:nvPicPr>
          <p:cNvPr id="168" name="Рисунок 5" descr=""/>
          <p:cNvPicPr/>
          <p:nvPr/>
        </p:nvPicPr>
        <p:blipFill>
          <a:blip r:embed="rId4"/>
          <a:srcRect l="0" t="13774" r="7414" b="7066"/>
          <a:stretch/>
        </p:blipFill>
        <p:spPr>
          <a:xfrm>
            <a:off x="5868000" y="1700640"/>
            <a:ext cx="2694600" cy="4608000"/>
          </a:xfrm>
          <a:prstGeom prst="rect">
            <a:avLst/>
          </a:prstGeom>
          <a:ln w="38100">
            <a:solidFill>
              <a:srgbClr val="ffc000"/>
            </a:solidFill>
            <a:round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Рисунок 1" descr=""/>
          <p:cNvPicPr/>
          <p:nvPr/>
        </p:nvPicPr>
        <p:blipFill>
          <a:blip r:embed="rId1"/>
          <a:stretch/>
        </p:blipFill>
        <p:spPr>
          <a:xfrm>
            <a:off x="0" y="76320"/>
            <a:ext cx="9143640" cy="6705360"/>
          </a:xfrm>
          <a:prstGeom prst="rect">
            <a:avLst/>
          </a:prstGeom>
          <a:ln w="0">
            <a:noFill/>
          </a:ln>
        </p:spPr>
      </p:pic>
      <p:pic>
        <p:nvPicPr>
          <p:cNvPr id="170" name="Рисунок 2" descr=""/>
          <p:cNvPicPr/>
          <p:nvPr/>
        </p:nvPicPr>
        <p:blipFill>
          <a:blip r:embed="rId2"/>
          <a:srcRect l="0" t="0" r="0" b="21588"/>
          <a:stretch/>
        </p:blipFill>
        <p:spPr>
          <a:xfrm>
            <a:off x="467640" y="740520"/>
            <a:ext cx="3428640" cy="5376960"/>
          </a:xfrm>
          <a:prstGeom prst="rect">
            <a:avLst/>
          </a:prstGeom>
          <a:ln w="38100">
            <a:solidFill>
              <a:srgbClr val="ffc000"/>
            </a:solidFill>
            <a:round/>
          </a:ln>
        </p:spPr>
      </p:pic>
      <p:sp>
        <p:nvSpPr>
          <p:cNvPr id="171" name="Скругленный прямоугольник 3"/>
          <p:cNvSpPr/>
          <p:nvPr/>
        </p:nvSpPr>
        <p:spPr>
          <a:xfrm>
            <a:off x="4572000" y="4437000"/>
            <a:ext cx="3960000" cy="1511640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>
            <a:solidFill>
              <a:srgbClr val="00b05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ru-RU" sz="2400" spc="-1" strike="noStrike">
                <a:solidFill>
                  <a:srgbClr val="17375e"/>
                </a:solidFill>
                <a:latin typeface="Calibri"/>
              </a:rPr>
              <a:t>Посадили дерево на берегу водоема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172" name="Рисунок 4" descr=""/>
          <p:cNvPicPr/>
          <p:nvPr/>
        </p:nvPicPr>
        <p:blipFill>
          <a:blip r:embed="rId3"/>
          <a:stretch/>
        </p:blipFill>
        <p:spPr>
          <a:xfrm>
            <a:off x="4170960" y="1047600"/>
            <a:ext cx="4762080" cy="2381040"/>
          </a:xfrm>
          <a:prstGeom prst="rect">
            <a:avLst/>
          </a:prstGeom>
          <a:ln w="38100">
            <a:solidFill>
              <a:srgbClr val="ffc000"/>
            </a:solidFill>
            <a:round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Рисунок 1" descr=""/>
          <p:cNvPicPr/>
          <p:nvPr/>
        </p:nvPicPr>
        <p:blipFill>
          <a:blip r:embed="rId1"/>
          <a:stretch/>
        </p:blipFill>
        <p:spPr>
          <a:xfrm>
            <a:off x="0" y="76320"/>
            <a:ext cx="9143640" cy="6705360"/>
          </a:xfrm>
          <a:prstGeom prst="rect">
            <a:avLst/>
          </a:prstGeom>
          <a:ln w="0">
            <a:noFill/>
          </a:ln>
        </p:spPr>
      </p:pic>
      <p:sp>
        <p:nvSpPr>
          <p:cNvPr id="174" name="Скругленный прямоугольник 2"/>
          <p:cNvSpPr/>
          <p:nvPr/>
        </p:nvSpPr>
        <p:spPr>
          <a:xfrm>
            <a:off x="4500000" y="476640"/>
            <a:ext cx="4392000" cy="1439640"/>
          </a:xfrm>
          <a:prstGeom prst="roundRect">
            <a:avLst>
              <a:gd name="adj" fmla="val 16667"/>
            </a:avLst>
          </a:prstGeom>
          <a:solidFill>
            <a:schemeClr val="bg2">
              <a:lumMod val="90000"/>
            </a:schemeClr>
          </a:solidFill>
          <a:ln>
            <a:solidFill>
              <a:srgbClr val="00b05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ru-RU" sz="2000" spc="-1" strike="noStrike">
                <a:solidFill>
                  <a:srgbClr val="17375e"/>
                </a:solidFill>
                <a:latin typeface="Calibri"/>
              </a:rPr>
              <a:t>Контактный зоопарк и конюшня – любимые места для общения с животными.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175" name="Рисунок 3" descr=""/>
          <p:cNvPicPr/>
          <p:nvPr/>
        </p:nvPicPr>
        <p:blipFill>
          <a:blip r:embed="rId2"/>
          <a:srcRect l="0" t="24279" r="6218" b="10450"/>
          <a:stretch/>
        </p:blipFill>
        <p:spPr>
          <a:xfrm>
            <a:off x="251640" y="692640"/>
            <a:ext cx="3215520" cy="4476240"/>
          </a:xfrm>
          <a:prstGeom prst="rect">
            <a:avLst/>
          </a:prstGeom>
          <a:ln w="38100">
            <a:solidFill>
              <a:srgbClr val="ffc000"/>
            </a:solidFill>
            <a:round/>
          </a:ln>
        </p:spPr>
      </p:pic>
      <p:pic>
        <p:nvPicPr>
          <p:cNvPr id="176" name="Рисунок 4" descr=""/>
          <p:cNvPicPr/>
          <p:nvPr/>
        </p:nvPicPr>
        <p:blipFill>
          <a:blip r:embed="rId3"/>
          <a:srcRect l="0" t="19873" r="0" b="8694"/>
          <a:stretch/>
        </p:blipFill>
        <p:spPr>
          <a:xfrm>
            <a:off x="5460120" y="2073240"/>
            <a:ext cx="3428640" cy="4708080"/>
          </a:xfrm>
          <a:prstGeom prst="rect">
            <a:avLst/>
          </a:prstGeom>
          <a:ln w="38100">
            <a:solidFill>
              <a:srgbClr val="ffc000"/>
            </a:solidFill>
            <a:round/>
          </a:ln>
        </p:spPr>
      </p:pic>
      <p:pic>
        <p:nvPicPr>
          <p:cNvPr id="177" name="Рисунок 5" descr=""/>
          <p:cNvPicPr/>
          <p:nvPr/>
        </p:nvPicPr>
        <p:blipFill>
          <a:blip r:embed="rId4"/>
          <a:srcRect l="0" t="13729" r="16755" b="13033"/>
          <a:stretch/>
        </p:blipFill>
        <p:spPr>
          <a:xfrm>
            <a:off x="1859400" y="3276000"/>
            <a:ext cx="3691080" cy="3485520"/>
          </a:xfrm>
          <a:prstGeom prst="rect">
            <a:avLst/>
          </a:prstGeom>
          <a:ln w="38100">
            <a:solidFill>
              <a:srgbClr val="ffc000"/>
            </a:solidFill>
            <a:round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Рисунок 1" descr=""/>
          <p:cNvPicPr/>
          <p:nvPr/>
        </p:nvPicPr>
        <p:blipFill>
          <a:blip r:embed="rId1"/>
          <a:stretch/>
        </p:blipFill>
        <p:spPr>
          <a:xfrm>
            <a:off x="0" y="76320"/>
            <a:ext cx="9143640" cy="6705360"/>
          </a:xfrm>
          <a:prstGeom prst="rect">
            <a:avLst/>
          </a:prstGeom>
          <a:ln w="0">
            <a:noFill/>
          </a:ln>
        </p:spPr>
      </p:pic>
      <p:pic>
        <p:nvPicPr>
          <p:cNvPr id="179" name="Рисунок 3" descr=""/>
          <p:cNvPicPr/>
          <p:nvPr/>
        </p:nvPicPr>
        <p:blipFill>
          <a:blip r:embed="rId2"/>
          <a:stretch/>
        </p:blipFill>
        <p:spPr>
          <a:xfrm>
            <a:off x="395640" y="476640"/>
            <a:ext cx="2578320" cy="5157000"/>
          </a:xfrm>
          <a:prstGeom prst="rect">
            <a:avLst/>
          </a:prstGeom>
          <a:ln w="38100">
            <a:solidFill>
              <a:srgbClr val="ffc000"/>
            </a:solidFill>
            <a:round/>
          </a:ln>
        </p:spPr>
      </p:pic>
      <p:pic>
        <p:nvPicPr>
          <p:cNvPr id="180" name="Рисунок 4" descr=""/>
          <p:cNvPicPr/>
          <p:nvPr/>
        </p:nvPicPr>
        <p:blipFill>
          <a:blip r:embed="rId3"/>
          <a:stretch/>
        </p:blipFill>
        <p:spPr>
          <a:xfrm>
            <a:off x="3282840" y="476640"/>
            <a:ext cx="2578320" cy="5157000"/>
          </a:xfrm>
          <a:prstGeom prst="rect">
            <a:avLst/>
          </a:prstGeom>
          <a:ln w="38100">
            <a:solidFill>
              <a:srgbClr val="ffc000"/>
            </a:solidFill>
            <a:round/>
          </a:ln>
        </p:spPr>
      </p:pic>
      <p:pic>
        <p:nvPicPr>
          <p:cNvPr id="181" name="Рисунок 5" descr=""/>
          <p:cNvPicPr/>
          <p:nvPr/>
        </p:nvPicPr>
        <p:blipFill>
          <a:blip r:embed="rId4"/>
          <a:stretch/>
        </p:blipFill>
        <p:spPr>
          <a:xfrm>
            <a:off x="6156000" y="477720"/>
            <a:ext cx="2577600" cy="5155920"/>
          </a:xfrm>
          <a:prstGeom prst="rect">
            <a:avLst/>
          </a:prstGeom>
          <a:ln w="38100">
            <a:solidFill>
              <a:srgbClr val="ffc000"/>
            </a:solidFill>
            <a:round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Рисунок 1" descr=""/>
          <p:cNvPicPr/>
          <p:nvPr/>
        </p:nvPicPr>
        <p:blipFill>
          <a:blip r:embed="rId1"/>
          <a:stretch/>
        </p:blipFill>
        <p:spPr>
          <a:xfrm>
            <a:off x="0" y="76320"/>
            <a:ext cx="9143640" cy="6705360"/>
          </a:xfrm>
          <a:prstGeom prst="rect">
            <a:avLst/>
          </a:prstGeom>
          <a:ln w="0">
            <a:noFill/>
          </a:ln>
        </p:spPr>
      </p:pic>
      <p:pic>
        <p:nvPicPr>
          <p:cNvPr id="183" name="Рисунок 2" descr=""/>
          <p:cNvPicPr/>
          <p:nvPr/>
        </p:nvPicPr>
        <p:blipFill>
          <a:blip r:embed="rId2"/>
          <a:srcRect l="4408" t="15966" r="0" b="18978"/>
          <a:stretch/>
        </p:blipFill>
        <p:spPr>
          <a:xfrm>
            <a:off x="539640" y="1628640"/>
            <a:ext cx="3277440" cy="4460760"/>
          </a:xfrm>
          <a:prstGeom prst="rect">
            <a:avLst/>
          </a:prstGeom>
          <a:ln w="38100">
            <a:solidFill>
              <a:srgbClr val="ffc000"/>
            </a:solidFill>
            <a:round/>
          </a:ln>
        </p:spPr>
      </p:pic>
      <p:pic>
        <p:nvPicPr>
          <p:cNvPr id="184" name="Рисунок 3" descr=""/>
          <p:cNvPicPr/>
          <p:nvPr/>
        </p:nvPicPr>
        <p:blipFill>
          <a:blip r:embed="rId3"/>
          <a:srcRect l="0" t="0" r="0" b="18584"/>
          <a:stretch/>
        </p:blipFill>
        <p:spPr>
          <a:xfrm>
            <a:off x="5508000" y="637200"/>
            <a:ext cx="3428640" cy="5582880"/>
          </a:xfrm>
          <a:prstGeom prst="rect">
            <a:avLst/>
          </a:prstGeom>
          <a:ln w="38100">
            <a:solidFill>
              <a:srgbClr val="ffc000"/>
            </a:solidFill>
            <a:round/>
          </a:ln>
        </p:spPr>
      </p:pic>
      <p:sp>
        <p:nvSpPr>
          <p:cNvPr id="185" name="Скругленный прямоугольник 4"/>
          <p:cNvSpPr/>
          <p:nvPr/>
        </p:nvSpPr>
        <p:spPr>
          <a:xfrm>
            <a:off x="539640" y="476640"/>
            <a:ext cx="4464000" cy="863640"/>
          </a:xfrm>
          <a:prstGeom prst="roundRect">
            <a:avLst>
              <a:gd name="adj" fmla="val 16667"/>
            </a:avLst>
          </a:prstGeom>
          <a:solidFill>
            <a:schemeClr val="bg2">
              <a:lumMod val="90000"/>
            </a:schemeClr>
          </a:solidFill>
          <a:ln>
            <a:solidFill>
              <a:srgbClr val="00b05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ru-RU" sz="2000" spc="-1" strike="noStrike">
                <a:solidFill>
                  <a:srgbClr val="17375e"/>
                </a:solidFill>
                <a:latin typeface="Calibri"/>
              </a:rPr>
              <a:t>Принимаем активное участие в эко-конкурсах!</a:t>
            </a:r>
            <a:endParaRPr b="0" lang="ru-RU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Рисунок 1" descr=""/>
          <p:cNvPicPr/>
          <p:nvPr/>
        </p:nvPicPr>
        <p:blipFill>
          <a:blip r:embed="rId1"/>
          <a:stretch/>
        </p:blipFill>
        <p:spPr>
          <a:xfrm>
            <a:off x="0" y="76320"/>
            <a:ext cx="9143640" cy="6705360"/>
          </a:xfrm>
          <a:prstGeom prst="rect">
            <a:avLst/>
          </a:prstGeom>
          <a:ln w="0">
            <a:noFill/>
          </a:ln>
        </p:spPr>
      </p:pic>
      <p:sp>
        <p:nvSpPr>
          <p:cNvPr id="187" name="Скругленный прямоугольник 2"/>
          <p:cNvSpPr/>
          <p:nvPr/>
        </p:nvSpPr>
        <p:spPr>
          <a:xfrm>
            <a:off x="1675080" y="2133000"/>
            <a:ext cx="6353280" cy="1728000"/>
          </a:xfrm>
          <a:prstGeom prst="roundRect">
            <a:avLst>
              <a:gd name="adj" fmla="val 16667"/>
            </a:avLst>
          </a:prstGeom>
          <a:solidFill>
            <a:schemeClr val="bg2">
              <a:lumMod val="90000"/>
            </a:schemeClr>
          </a:solidFill>
          <a:ln w="57150">
            <a:solidFill>
              <a:srgbClr val="00b05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ru-RU" sz="3600" spc="-1" strike="noStrike">
                <a:solidFill>
                  <a:srgbClr val="002060"/>
                </a:solidFill>
                <a:latin typeface="Calibri"/>
              </a:rPr>
              <a:t>Спасибо за внимание!</a:t>
            </a:r>
            <a:endParaRPr b="0" lang="ru-RU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29" name="Объект 3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 w="0">
            <a:noFill/>
          </a:ln>
        </p:spPr>
      </p:pic>
      <p:sp>
        <p:nvSpPr>
          <p:cNvPr id="130" name="Скругленный прямоугольник 4"/>
          <p:cNvSpPr/>
          <p:nvPr/>
        </p:nvSpPr>
        <p:spPr>
          <a:xfrm>
            <a:off x="996840" y="842760"/>
            <a:ext cx="7416360" cy="5544360"/>
          </a:xfrm>
          <a:prstGeom prst="roundRect">
            <a:avLst>
              <a:gd name="adj" fmla="val 16667"/>
            </a:avLst>
          </a:prstGeom>
          <a:solidFill>
            <a:schemeClr val="bg2">
              <a:lumMod val="90000"/>
            </a:schemeClr>
          </a:solidFill>
          <a:ln w="38100">
            <a:solidFill>
              <a:srgbClr val="00b05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ru-RU" sz="2000" spc="-1" strike="noStrike">
                <a:solidFill>
                  <a:srgbClr val="002060"/>
                </a:solidFill>
                <a:latin typeface="Calibri"/>
              </a:rPr>
              <a:t>Актуальность проблемы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2000" spc="-1" strike="noStrike">
                <a:solidFill>
                  <a:srgbClr val="002060"/>
                </a:solidFill>
                <a:latin typeface="Calibri"/>
              </a:rPr>
              <a:t>Детство – самый ценный этап в развитии экологической культуры человека: закладываются основы личности, в том числе позитивное отношение к природе, окружающему миру. Воспитание в детях положительного отношения к природе возможно лишь тогда, когда сами родители обладают экологической культурой. Дети очень восприимчивы к тому, что видят вокруг себя. Они ведут себя так, как окружающие взрослые.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2000" spc="-1" strike="noStrike">
                <a:solidFill>
                  <a:srgbClr val="002060"/>
                </a:solidFill>
                <a:latin typeface="Calibri"/>
              </a:rPr>
              <a:t>Предлагаем Вашему вниманию примеры  бережного отношения к природе  и практические дела по охране  окружающей среды в нашей семье.</a:t>
            </a:r>
            <a:endParaRPr b="0" lang="ru-RU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32" name="Объект 3" descr=""/>
          <p:cNvPicPr/>
          <p:nvPr/>
        </p:nvPicPr>
        <p:blipFill>
          <a:blip r:embed="rId1"/>
          <a:stretch/>
        </p:blipFill>
        <p:spPr>
          <a:xfrm>
            <a:off x="52200" y="0"/>
            <a:ext cx="9114840" cy="6872760"/>
          </a:xfrm>
          <a:prstGeom prst="rect">
            <a:avLst/>
          </a:prstGeom>
          <a:ln w="0">
            <a:noFill/>
          </a:ln>
        </p:spPr>
      </p:pic>
      <p:sp>
        <p:nvSpPr>
          <p:cNvPr id="133" name="Скругленный прямоугольник 4"/>
          <p:cNvSpPr/>
          <p:nvPr/>
        </p:nvSpPr>
        <p:spPr>
          <a:xfrm>
            <a:off x="2267640" y="231480"/>
            <a:ext cx="5269320" cy="1151640"/>
          </a:xfrm>
          <a:prstGeom prst="roundRect">
            <a:avLst>
              <a:gd name="adj" fmla="val 16667"/>
            </a:avLst>
          </a:prstGeom>
          <a:solidFill>
            <a:schemeClr val="bg2">
              <a:lumMod val="90000"/>
            </a:schemeClr>
          </a:solidFill>
          <a:ln w="57150"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endParaRPr b="0" lang="ru-RU" sz="16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ru-RU" sz="2400" spc="-1" strike="noStrike">
                <a:solidFill>
                  <a:srgbClr val="c00000"/>
                </a:solidFill>
                <a:latin typeface="Calibri"/>
              </a:rPr>
              <a:t>Примеры приобщения ребенка к родной природе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b="0" lang="ru-RU" sz="1800" spc="-1" strike="noStrike">
              <a:latin typeface="Arial"/>
            </a:endParaRPr>
          </a:p>
        </p:txBody>
      </p:sp>
      <p:pic>
        <p:nvPicPr>
          <p:cNvPr id="134" name="Рисунок 5" descr=""/>
          <p:cNvPicPr/>
          <p:nvPr/>
        </p:nvPicPr>
        <p:blipFill>
          <a:blip r:embed="rId2"/>
          <a:srcRect l="12983" t="0" r="17568" b="0"/>
          <a:stretch/>
        </p:blipFill>
        <p:spPr>
          <a:xfrm>
            <a:off x="179640" y="1700640"/>
            <a:ext cx="3945960" cy="2840760"/>
          </a:xfrm>
          <a:prstGeom prst="rect">
            <a:avLst/>
          </a:prstGeom>
          <a:ln w="57150">
            <a:solidFill>
              <a:srgbClr val="ffc000"/>
            </a:solidFill>
            <a:round/>
          </a:ln>
        </p:spPr>
      </p:pic>
      <p:pic>
        <p:nvPicPr>
          <p:cNvPr id="135" name="Рисунок 6" descr=""/>
          <p:cNvPicPr/>
          <p:nvPr/>
        </p:nvPicPr>
        <p:blipFill>
          <a:blip r:embed="rId3"/>
          <a:srcRect l="0" t="0" r="27610" b="0"/>
          <a:stretch/>
        </p:blipFill>
        <p:spPr>
          <a:xfrm>
            <a:off x="4428000" y="3573000"/>
            <a:ext cx="4350240" cy="3004560"/>
          </a:xfrm>
          <a:prstGeom prst="rect">
            <a:avLst/>
          </a:prstGeom>
          <a:ln w="57150">
            <a:solidFill>
              <a:srgbClr val="ffc000"/>
            </a:solidFill>
            <a:round/>
          </a:ln>
        </p:spPr>
      </p:pic>
      <p:sp>
        <p:nvSpPr>
          <p:cNvPr id="136" name="Скругленный прямоугольник 7"/>
          <p:cNvSpPr/>
          <p:nvPr/>
        </p:nvSpPr>
        <p:spPr>
          <a:xfrm>
            <a:off x="4572000" y="2386440"/>
            <a:ext cx="4206240" cy="935640"/>
          </a:xfrm>
          <a:prstGeom prst="roundRect">
            <a:avLst>
              <a:gd name="adj" fmla="val 16667"/>
            </a:avLst>
          </a:prstGeom>
          <a:solidFill>
            <a:schemeClr val="bg2">
              <a:lumMod val="90000"/>
            </a:schemeClr>
          </a:solidFill>
          <a:ln w="57150">
            <a:solidFill>
              <a:srgbClr val="4f81bd">
                <a:lumMod val="75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ru-RU" sz="2000" spc="-1" strike="noStrike">
                <a:solidFill>
                  <a:srgbClr val="376092"/>
                </a:solidFill>
                <a:latin typeface="Calibri"/>
              </a:rPr>
              <a:t>Приусадебный участок и работа с детьми на нем.</a:t>
            </a:r>
            <a:endParaRPr b="0" lang="ru-RU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38" name="Объект 3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 w="0">
            <a:noFill/>
          </a:ln>
        </p:spPr>
      </p:pic>
      <p:pic>
        <p:nvPicPr>
          <p:cNvPr id="139" name="Рисунок 4" descr=""/>
          <p:cNvPicPr/>
          <p:nvPr/>
        </p:nvPicPr>
        <p:blipFill>
          <a:blip r:embed="rId2"/>
          <a:srcRect l="11343" t="0" r="11490" b="0"/>
          <a:stretch/>
        </p:blipFill>
        <p:spPr>
          <a:xfrm>
            <a:off x="179640" y="116640"/>
            <a:ext cx="5667120" cy="3672000"/>
          </a:xfrm>
          <a:prstGeom prst="rect">
            <a:avLst/>
          </a:prstGeom>
          <a:ln w="57150">
            <a:solidFill>
              <a:srgbClr val="ffc000"/>
            </a:solidFill>
            <a:round/>
          </a:ln>
        </p:spPr>
      </p:pic>
      <p:pic>
        <p:nvPicPr>
          <p:cNvPr id="140" name="Рисунок 5" descr=""/>
          <p:cNvPicPr/>
          <p:nvPr/>
        </p:nvPicPr>
        <p:blipFill>
          <a:blip r:embed="rId3"/>
          <a:srcRect l="20894" t="0" r="16564" b="7389"/>
          <a:stretch/>
        </p:blipFill>
        <p:spPr>
          <a:xfrm>
            <a:off x="3448800" y="2709000"/>
            <a:ext cx="5329080" cy="3945960"/>
          </a:xfrm>
          <a:prstGeom prst="rect">
            <a:avLst/>
          </a:prstGeom>
          <a:ln w="76200">
            <a:solidFill>
              <a:srgbClr val="ffc000"/>
            </a:solidFill>
            <a:round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42" name="Объект 3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 w="0">
            <a:noFill/>
          </a:ln>
        </p:spPr>
      </p:pic>
      <p:sp>
        <p:nvSpPr>
          <p:cNvPr id="143" name="Скругленный прямоугольник 4"/>
          <p:cNvSpPr/>
          <p:nvPr/>
        </p:nvSpPr>
        <p:spPr>
          <a:xfrm>
            <a:off x="4428000" y="332640"/>
            <a:ext cx="4320000" cy="935640"/>
          </a:xfrm>
          <a:prstGeom prst="roundRect">
            <a:avLst>
              <a:gd name="adj" fmla="val 16667"/>
            </a:avLst>
          </a:prstGeom>
          <a:solidFill>
            <a:schemeClr val="bg2">
              <a:lumMod val="90000"/>
            </a:schemeClr>
          </a:solidFill>
          <a:ln>
            <a:solidFill>
              <a:srgbClr val="00b05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2060"/>
                </a:solidFill>
                <a:latin typeface="Calibri"/>
              </a:rPr>
              <a:t>Практические дела по охране окружающей среды. 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2060"/>
                </a:solidFill>
                <a:latin typeface="Calibri"/>
              </a:rPr>
              <a:t>Чистим любимый пруд на даче.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144" name="Рисунок 5" descr=""/>
          <p:cNvPicPr/>
          <p:nvPr/>
        </p:nvPicPr>
        <p:blipFill>
          <a:blip r:embed="rId2"/>
          <a:srcRect l="10465" t="25115" r="19888" b="-25115"/>
          <a:stretch/>
        </p:blipFill>
        <p:spPr>
          <a:xfrm>
            <a:off x="177840" y="1396440"/>
            <a:ext cx="4467240" cy="3206880"/>
          </a:xfrm>
          <a:prstGeom prst="rect">
            <a:avLst/>
          </a:prstGeom>
          <a:ln w="57150">
            <a:solidFill>
              <a:srgbClr val="ffc000"/>
            </a:solidFill>
            <a:round/>
          </a:ln>
        </p:spPr>
      </p:pic>
      <p:pic>
        <p:nvPicPr>
          <p:cNvPr id="145" name="Рисунок 6" descr=""/>
          <p:cNvPicPr/>
          <p:nvPr/>
        </p:nvPicPr>
        <p:blipFill>
          <a:blip r:embed="rId3"/>
          <a:srcRect l="13729" t="2750" r="17462" b="0"/>
          <a:stretch/>
        </p:blipFill>
        <p:spPr>
          <a:xfrm>
            <a:off x="4716000" y="2205000"/>
            <a:ext cx="4250160" cy="3003480"/>
          </a:xfrm>
          <a:prstGeom prst="rect">
            <a:avLst/>
          </a:prstGeom>
          <a:ln w="57150">
            <a:solidFill>
              <a:srgbClr val="ffc000"/>
            </a:solidFill>
            <a:round/>
          </a:ln>
        </p:spPr>
      </p:pic>
      <p:pic>
        <p:nvPicPr>
          <p:cNvPr id="146" name="Рисунок 7" descr=""/>
          <p:cNvPicPr/>
          <p:nvPr/>
        </p:nvPicPr>
        <p:blipFill>
          <a:blip r:embed="rId4"/>
          <a:stretch/>
        </p:blipFill>
        <p:spPr>
          <a:xfrm>
            <a:off x="177840" y="4147560"/>
            <a:ext cx="4440600" cy="2364120"/>
          </a:xfrm>
          <a:prstGeom prst="rect">
            <a:avLst/>
          </a:prstGeom>
          <a:ln w="57150">
            <a:solidFill>
              <a:srgbClr val="ffc000"/>
            </a:solidFill>
            <a:round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Рисунок 1" descr=""/>
          <p:cNvPicPr/>
          <p:nvPr/>
        </p:nvPicPr>
        <p:blipFill>
          <a:blip r:embed="rId1"/>
          <a:stretch/>
        </p:blipFill>
        <p:spPr>
          <a:xfrm>
            <a:off x="0" y="76320"/>
            <a:ext cx="9143640" cy="6705360"/>
          </a:xfrm>
          <a:prstGeom prst="rect">
            <a:avLst/>
          </a:prstGeom>
          <a:ln w="0">
            <a:noFill/>
          </a:ln>
        </p:spPr>
      </p:pic>
      <p:sp>
        <p:nvSpPr>
          <p:cNvPr id="148" name="Скругленный прямоугольник 3"/>
          <p:cNvSpPr/>
          <p:nvPr/>
        </p:nvSpPr>
        <p:spPr>
          <a:xfrm>
            <a:off x="4574520" y="700560"/>
            <a:ext cx="3672000" cy="935640"/>
          </a:xfrm>
          <a:prstGeom prst="roundRect">
            <a:avLst>
              <a:gd name="adj" fmla="val 16667"/>
            </a:avLst>
          </a:prstGeom>
          <a:solidFill>
            <a:schemeClr val="bg2">
              <a:lumMod val="90000"/>
            </a:schemeClr>
          </a:solidFill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17375e"/>
                </a:solidFill>
                <a:latin typeface="Calibri"/>
              </a:rPr>
              <a:t>Очень любим и кормим наших обитателей водоема уток и выдру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149" name="Рисунок 4" descr=""/>
          <p:cNvPicPr/>
          <p:nvPr/>
        </p:nvPicPr>
        <p:blipFill>
          <a:blip r:embed="rId2"/>
          <a:srcRect l="0" t="13132" r="0" b="19401"/>
          <a:stretch/>
        </p:blipFill>
        <p:spPr>
          <a:xfrm>
            <a:off x="251640" y="857880"/>
            <a:ext cx="3575520" cy="4824000"/>
          </a:xfrm>
          <a:prstGeom prst="rect">
            <a:avLst/>
          </a:prstGeom>
          <a:ln w="57150">
            <a:solidFill>
              <a:srgbClr val="ffc000"/>
            </a:solidFill>
            <a:round/>
          </a:ln>
        </p:spPr>
      </p:pic>
      <p:pic>
        <p:nvPicPr>
          <p:cNvPr id="150" name="Рисунок 2" descr=""/>
          <p:cNvPicPr/>
          <p:nvPr/>
        </p:nvPicPr>
        <p:blipFill>
          <a:blip r:embed="rId3"/>
          <a:stretch/>
        </p:blipFill>
        <p:spPr>
          <a:xfrm>
            <a:off x="3996000" y="2470680"/>
            <a:ext cx="5002560" cy="3282840"/>
          </a:xfrm>
          <a:prstGeom prst="rect">
            <a:avLst/>
          </a:prstGeom>
          <a:ln w="57150">
            <a:solidFill>
              <a:srgbClr val="ffc000"/>
            </a:solidFill>
            <a:round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Рисунок 1" descr=""/>
          <p:cNvPicPr/>
          <p:nvPr/>
        </p:nvPicPr>
        <p:blipFill>
          <a:blip r:embed="rId1"/>
          <a:stretch/>
        </p:blipFill>
        <p:spPr>
          <a:xfrm>
            <a:off x="0" y="76320"/>
            <a:ext cx="9143640" cy="6705360"/>
          </a:xfrm>
          <a:prstGeom prst="rect">
            <a:avLst/>
          </a:prstGeom>
          <a:ln w="0">
            <a:noFill/>
          </a:ln>
        </p:spPr>
      </p:pic>
      <p:pic>
        <p:nvPicPr>
          <p:cNvPr id="152" name="Рисунок 2" descr=""/>
          <p:cNvPicPr/>
          <p:nvPr/>
        </p:nvPicPr>
        <p:blipFill>
          <a:blip r:embed="rId2"/>
          <a:stretch/>
        </p:blipFill>
        <p:spPr>
          <a:xfrm>
            <a:off x="323640" y="260640"/>
            <a:ext cx="2794320" cy="5589000"/>
          </a:xfrm>
          <a:prstGeom prst="rect">
            <a:avLst/>
          </a:prstGeom>
          <a:ln w="57150">
            <a:solidFill>
              <a:srgbClr val="ffc000"/>
            </a:solidFill>
            <a:round/>
          </a:ln>
        </p:spPr>
      </p:pic>
      <p:pic>
        <p:nvPicPr>
          <p:cNvPr id="153" name="Рисунок 3" descr=""/>
          <p:cNvPicPr/>
          <p:nvPr/>
        </p:nvPicPr>
        <p:blipFill>
          <a:blip r:embed="rId3"/>
          <a:stretch/>
        </p:blipFill>
        <p:spPr>
          <a:xfrm>
            <a:off x="3348000" y="944640"/>
            <a:ext cx="5506560" cy="4508640"/>
          </a:xfrm>
          <a:prstGeom prst="rect">
            <a:avLst/>
          </a:prstGeom>
          <a:ln w="76200">
            <a:solidFill>
              <a:srgbClr val="ffc000"/>
            </a:solidFill>
            <a:round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Рисунок 1" descr=""/>
          <p:cNvPicPr/>
          <p:nvPr/>
        </p:nvPicPr>
        <p:blipFill>
          <a:blip r:embed="rId1"/>
          <a:stretch/>
        </p:blipFill>
        <p:spPr>
          <a:xfrm>
            <a:off x="0" y="76320"/>
            <a:ext cx="9143640" cy="6705360"/>
          </a:xfrm>
          <a:prstGeom prst="rect">
            <a:avLst/>
          </a:prstGeom>
          <a:ln w="0">
            <a:noFill/>
          </a:ln>
        </p:spPr>
      </p:pic>
      <p:sp>
        <p:nvSpPr>
          <p:cNvPr id="155" name="Скругленный прямоугольник 2"/>
          <p:cNvSpPr/>
          <p:nvPr/>
        </p:nvSpPr>
        <p:spPr>
          <a:xfrm>
            <a:off x="3996000" y="476640"/>
            <a:ext cx="4752000" cy="935640"/>
          </a:xfrm>
          <a:prstGeom prst="roundRect">
            <a:avLst>
              <a:gd name="adj" fmla="val 16667"/>
            </a:avLst>
          </a:prstGeom>
          <a:solidFill>
            <a:schemeClr val="bg2">
              <a:lumMod val="90000"/>
            </a:schemeClr>
          </a:solidFill>
          <a:ln>
            <a:solidFill>
              <a:srgbClr val="00b05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ru-RU" sz="2000" spc="-1" strike="noStrike">
                <a:solidFill>
                  <a:srgbClr val="254061"/>
                </a:solidFill>
                <a:latin typeface="Calibri"/>
              </a:rPr>
              <a:t>Любим гулять в лесу, собирать грибы,  любоваться красотой природы.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156" name="Рисунок 3" descr=""/>
          <p:cNvPicPr/>
          <p:nvPr/>
        </p:nvPicPr>
        <p:blipFill>
          <a:blip r:embed="rId2"/>
          <a:srcRect l="0" t="13777" r="3830" b="13035"/>
          <a:stretch/>
        </p:blipFill>
        <p:spPr>
          <a:xfrm>
            <a:off x="179640" y="225360"/>
            <a:ext cx="3009240" cy="4580640"/>
          </a:xfrm>
          <a:prstGeom prst="rect">
            <a:avLst/>
          </a:prstGeom>
          <a:ln w="57150">
            <a:solidFill>
              <a:srgbClr val="ffc000"/>
            </a:solidFill>
            <a:round/>
          </a:ln>
        </p:spPr>
      </p:pic>
      <p:pic>
        <p:nvPicPr>
          <p:cNvPr id="157" name="Рисунок 4" descr=""/>
          <p:cNvPicPr/>
          <p:nvPr/>
        </p:nvPicPr>
        <p:blipFill>
          <a:blip r:embed="rId3"/>
          <a:stretch/>
        </p:blipFill>
        <p:spPr>
          <a:xfrm>
            <a:off x="5724000" y="1628640"/>
            <a:ext cx="3219480" cy="4292640"/>
          </a:xfrm>
          <a:prstGeom prst="rect">
            <a:avLst/>
          </a:prstGeom>
          <a:ln w="57150">
            <a:solidFill>
              <a:srgbClr val="ffc000"/>
            </a:solidFill>
            <a:round/>
          </a:ln>
        </p:spPr>
      </p:pic>
      <p:pic>
        <p:nvPicPr>
          <p:cNvPr id="158" name="Рисунок 5" descr=""/>
          <p:cNvPicPr/>
          <p:nvPr/>
        </p:nvPicPr>
        <p:blipFill>
          <a:blip r:embed="rId4"/>
          <a:stretch/>
        </p:blipFill>
        <p:spPr>
          <a:xfrm>
            <a:off x="2988000" y="2352960"/>
            <a:ext cx="2966760" cy="3956040"/>
          </a:xfrm>
          <a:prstGeom prst="rect">
            <a:avLst/>
          </a:prstGeom>
          <a:ln w="57150">
            <a:solidFill>
              <a:srgbClr val="ffc000"/>
            </a:solidFill>
            <a:round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Рисунок 1" descr=""/>
          <p:cNvPicPr/>
          <p:nvPr/>
        </p:nvPicPr>
        <p:blipFill>
          <a:blip r:embed="rId1"/>
          <a:stretch/>
        </p:blipFill>
        <p:spPr>
          <a:xfrm>
            <a:off x="0" y="76320"/>
            <a:ext cx="9143640" cy="6705360"/>
          </a:xfrm>
          <a:prstGeom prst="rect">
            <a:avLst/>
          </a:prstGeom>
          <a:ln w="0">
            <a:noFill/>
          </a:ln>
        </p:spPr>
      </p:pic>
      <p:sp>
        <p:nvSpPr>
          <p:cNvPr id="160" name="Скругленный прямоугольник 2"/>
          <p:cNvSpPr/>
          <p:nvPr/>
        </p:nvSpPr>
        <p:spPr>
          <a:xfrm>
            <a:off x="3852000" y="404640"/>
            <a:ext cx="4176000" cy="1295640"/>
          </a:xfrm>
          <a:prstGeom prst="roundRect">
            <a:avLst>
              <a:gd name="adj" fmla="val 16667"/>
            </a:avLst>
          </a:prstGeom>
          <a:solidFill>
            <a:schemeClr val="bg2">
              <a:lumMod val="90000"/>
            </a:schemeClr>
          </a:solidFill>
          <a:ln>
            <a:solidFill>
              <a:srgbClr val="00b05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ru-RU" sz="2400" spc="-1" strike="noStrike">
                <a:solidFill>
                  <a:srgbClr val="376092"/>
                </a:solidFill>
                <a:latin typeface="Calibri"/>
              </a:rPr>
              <a:t>Животные в доме приносят большую радость всем членам семьи. 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161" name="Рисунок 3" descr=""/>
          <p:cNvPicPr/>
          <p:nvPr/>
        </p:nvPicPr>
        <p:blipFill>
          <a:blip r:embed="rId2"/>
          <a:srcRect l="0" t="6254" r="433" b="13715"/>
          <a:stretch/>
        </p:blipFill>
        <p:spPr>
          <a:xfrm>
            <a:off x="179640" y="242280"/>
            <a:ext cx="3147120" cy="5176800"/>
          </a:xfrm>
          <a:prstGeom prst="rect">
            <a:avLst/>
          </a:prstGeom>
          <a:ln w="38100">
            <a:solidFill>
              <a:srgbClr val="ffc000"/>
            </a:solidFill>
            <a:round/>
          </a:ln>
        </p:spPr>
      </p:pic>
      <p:pic>
        <p:nvPicPr>
          <p:cNvPr id="162" name="Рисунок 4" descr=""/>
          <p:cNvPicPr/>
          <p:nvPr/>
        </p:nvPicPr>
        <p:blipFill>
          <a:blip r:embed="rId3"/>
          <a:srcRect l="0" t="19305" r="10202" b="23581"/>
          <a:stretch/>
        </p:blipFill>
        <p:spPr>
          <a:xfrm>
            <a:off x="2843640" y="2205000"/>
            <a:ext cx="3079080" cy="3916440"/>
          </a:xfrm>
          <a:prstGeom prst="rect">
            <a:avLst/>
          </a:prstGeom>
          <a:ln w="38100">
            <a:solidFill>
              <a:srgbClr val="ffc000"/>
            </a:solidFill>
            <a:round/>
          </a:ln>
        </p:spPr>
      </p:pic>
      <p:pic>
        <p:nvPicPr>
          <p:cNvPr id="163" name="Рисунок 5" descr=""/>
          <p:cNvPicPr/>
          <p:nvPr/>
        </p:nvPicPr>
        <p:blipFill>
          <a:blip r:embed="rId4"/>
          <a:srcRect l="0" t="28858" r="0" b="7266"/>
          <a:stretch/>
        </p:blipFill>
        <p:spPr>
          <a:xfrm>
            <a:off x="5508000" y="1845000"/>
            <a:ext cx="3428640" cy="4380480"/>
          </a:xfrm>
          <a:prstGeom prst="rect">
            <a:avLst/>
          </a:prstGeom>
          <a:ln w="57150">
            <a:solidFill>
              <a:srgbClr val="ffc000"/>
            </a:solidFill>
            <a:round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147</TotalTime>
  <Application>LibreOffice/7.3.7.2$Linux_X86_64 LibreOffice_project/30$Build-2</Application>
  <AppVersion>15.0000</AppVersion>
  <Words>189</Words>
  <Paragraphs>20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2023-08-20T14:27:47Z</dcterms:created>
  <dc:creator>Ирина</dc:creator>
  <dc:description/>
  <dc:language>ru-RU</dc:language>
  <cp:lastModifiedBy/>
  <dcterms:modified xsi:type="dcterms:W3CDTF">2024-11-12T14:17:10Z</dcterms:modified>
  <cp:revision>15</cp:revision>
  <dc:subject/>
  <dc:title>Презентация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Экран (4:3)</vt:lpwstr>
  </property>
  <property fmtid="{D5CDD505-2E9C-101B-9397-08002B2CF9AE}" pid="3" name="Slides">
    <vt:i4>15</vt:i4>
  </property>
</Properties>
</file>