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3" r:id="rId2"/>
    <p:sldId id="284" r:id="rId3"/>
    <p:sldId id="285" r:id="rId4"/>
    <p:sldId id="286" r:id="rId5"/>
    <p:sldId id="287" r:id="rId6"/>
    <p:sldId id="270" r:id="rId7"/>
    <p:sldId id="272" r:id="rId8"/>
    <p:sldId id="273" r:id="rId9"/>
    <p:sldId id="274" r:id="rId10"/>
    <p:sldId id="275" r:id="rId11"/>
    <p:sldId id="288" r:id="rId12"/>
    <p:sldId id="276" r:id="rId13"/>
    <p:sldId id="277" r:id="rId14"/>
    <p:sldId id="279" r:id="rId15"/>
    <p:sldId id="261" r:id="rId16"/>
    <p:sldId id="263" r:id="rId17"/>
    <p:sldId id="264" r:id="rId18"/>
    <p:sldId id="265" r:id="rId19"/>
    <p:sldId id="267" r:id="rId20"/>
    <p:sldId id="268" r:id="rId21"/>
    <p:sldId id="260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80AC4-BD5A-4519-85FE-99AD3E9F5473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1C8DA-17AB-44AE-8576-4DC26A8A87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80AC4-BD5A-4519-85FE-99AD3E9F5473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1C8DA-17AB-44AE-8576-4DC26A8A87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80AC4-BD5A-4519-85FE-99AD3E9F5473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1C8DA-17AB-44AE-8576-4DC26A8A87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80AC4-BD5A-4519-85FE-99AD3E9F5473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1C8DA-17AB-44AE-8576-4DC26A8A87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80AC4-BD5A-4519-85FE-99AD3E9F5473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1C8DA-17AB-44AE-8576-4DC26A8A87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80AC4-BD5A-4519-85FE-99AD3E9F5473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1C8DA-17AB-44AE-8576-4DC26A8A87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80AC4-BD5A-4519-85FE-99AD3E9F5473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1C8DA-17AB-44AE-8576-4DC26A8A87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80AC4-BD5A-4519-85FE-99AD3E9F5473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1C8DA-17AB-44AE-8576-4DC26A8A87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80AC4-BD5A-4519-85FE-99AD3E9F5473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D81C8DA-17AB-44AE-8576-4DC26A8A870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80AC4-BD5A-4519-85FE-99AD3E9F5473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1C8DA-17AB-44AE-8576-4DC26A8A87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80AC4-BD5A-4519-85FE-99AD3E9F5473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1C8DA-17AB-44AE-8576-4DC26A8A87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4E80AC4-BD5A-4519-85FE-99AD3E9F5473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D81C8DA-17AB-44AE-8576-4DC26A8A8701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275608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err="1" smtClean="0">
                <a:latin typeface="Arial" pitchFamily="34" charset="0"/>
                <a:cs typeface="Arial" pitchFamily="34" charset="0"/>
              </a:rPr>
              <a:t>Апельганц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ru-RU" sz="4000" b="1" dirty="0" smtClean="0">
                <a:latin typeface="Arial" pitchFamily="34" charset="0"/>
                <a:cs typeface="Arial" pitchFamily="34" charset="0"/>
              </a:rPr>
            </a:b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Ольга Николаевна</a:t>
            </a:r>
            <a:endParaRPr lang="ru-RU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128978"/>
          </a:xfrm>
        </p:spPr>
        <p:txBody>
          <a:bodyPr/>
          <a:lstStyle/>
          <a:p>
            <a:pPr algn="ctr">
              <a:buNone/>
            </a:pPr>
            <a:r>
              <a:rPr lang="ru-RU" sz="2400" b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воспитатель МБДОУ ЦРР          </a:t>
            </a:r>
            <a:r>
              <a:rPr lang="ru-RU" sz="2400" b="1" dirty="0" err="1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д</a:t>
            </a:r>
            <a:r>
              <a:rPr lang="ru-RU" sz="2400" b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/с №12</a:t>
            </a:r>
            <a:r>
              <a:rPr lang="ru-RU" sz="2400" b="1" dirty="0" smtClean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2400" b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г. Нерчинска</a:t>
            </a:r>
            <a:r>
              <a:rPr lang="ru-RU" sz="2400" b="1" dirty="0" smtClean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Образование: </a:t>
            </a:r>
          </a:p>
          <a:p>
            <a:pPr algn="ctr">
              <a:buNone/>
            </a:pPr>
            <a:r>
              <a:rPr lang="ru-RU" sz="2400" b="1" dirty="0" err="1" smtClean="0">
                <a:solidFill>
                  <a:srgbClr val="003399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средне-специальное</a:t>
            </a:r>
            <a:endParaRPr lang="ru-RU" sz="2400" b="1" dirty="0" smtClean="0">
              <a:solidFill>
                <a:srgbClr val="003399"/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algn="ctr">
              <a:buNone/>
            </a:pPr>
            <a:r>
              <a:rPr lang="ru-RU" sz="2400" b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Категория: высшая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Педагогический стаж: 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35 лет</a:t>
            </a:r>
            <a:endParaRPr lang="ru-RU" sz="2400" dirty="0" smtClean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7" name="Picture 4" descr="DSCN1775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285992"/>
            <a:ext cx="4040188" cy="3030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1000108"/>
            <a:ext cx="7854696" cy="3981028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4000" b="1" dirty="0"/>
              <a:t>Мастер - класс  для  педагогов  ДОУ</a:t>
            </a:r>
          </a:p>
          <a:p>
            <a:pPr algn="ctr"/>
            <a:r>
              <a:rPr lang="ru-RU" sz="4000" b="1" dirty="0"/>
              <a:t>Тема: </a:t>
            </a:r>
            <a:endParaRPr lang="ru-RU" sz="4000" b="1" dirty="0" smtClean="0"/>
          </a:p>
          <a:p>
            <a:pPr algn="ctr"/>
            <a:r>
              <a:rPr lang="ru-RU" sz="4000" b="1" dirty="0" smtClean="0"/>
              <a:t>Организация </a:t>
            </a:r>
            <a:r>
              <a:rPr lang="ru-RU" sz="4000" b="1" dirty="0"/>
              <a:t>познавательно-исследовательской деятельности детей дошкольного возраста в природе.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785794"/>
            <a:ext cx="7854696" cy="535785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Цель:</a:t>
            </a:r>
            <a:r>
              <a:rPr lang="ru-RU" sz="3600" dirty="0" smtClean="0"/>
              <a:t> обучение педагогов использованию новых форм работы при организации познавательно-исследовательской деятельности детей в природе. Внедрение в учебно-воспитательный процесс учебно-универсальных действий.</a:t>
            </a:r>
            <a:endParaRPr lang="ru-RU" sz="3600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428604"/>
            <a:ext cx="7854696" cy="5929354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Задачи:</a:t>
            </a:r>
            <a:endParaRPr lang="ru-RU" dirty="0" smtClean="0"/>
          </a:p>
          <a:p>
            <a:pPr algn="ctr"/>
            <a:r>
              <a:rPr lang="ru-RU" dirty="0" smtClean="0"/>
              <a:t>	- Поиск педагогических идей педагогами (участниками мастер-класса) для пробуждения любознательности детей, поисковой деятельности, интереса к новым знаниям.</a:t>
            </a:r>
          </a:p>
          <a:p>
            <a:pPr algn="ctr"/>
            <a:r>
              <a:rPr lang="ru-RU" dirty="0" smtClean="0"/>
              <a:t>	- Формирование умения педагогов развивать у дошкольников мыслительную деятельность, воображение, способности; использовать наблюдение как самостоятельный способ познания через опытническую и познавательно-исследовательскую деятельность.</a:t>
            </a:r>
          </a:p>
          <a:p>
            <a:pPr algn="ctr"/>
            <a:r>
              <a:rPr lang="ru-RU" dirty="0" smtClean="0"/>
              <a:t>	- Воспитывать и поддерживать любовь к окружающей природе.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split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34704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Форма проведения: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путешествие, игра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2214_html_m385dd88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2625" y="2172494"/>
            <a:ext cx="5238750" cy="3914775"/>
          </a:xfrm>
        </p:spPr>
      </p:pic>
    </p:spTree>
  </p:cSld>
  <p:clrMapOvr>
    <a:masterClrMapping/>
  </p:clrMapOvr>
  <p:transition spd="slow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/>
          <a:srcRect l="19063" t="2843" r="33270" b="50848"/>
          <a:stretch>
            <a:fillRect/>
          </a:stretch>
        </p:blipFill>
        <p:spPr bwMode="auto">
          <a:xfrm>
            <a:off x="468313" y="765175"/>
            <a:ext cx="3822700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135" name="Group 15"/>
          <p:cNvGraphicFramePr>
            <a:graphicFrameLocks noGrp="1"/>
          </p:cNvGraphicFramePr>
          <p:nvPr/>
        </p:nvGraphicFramePr>
        <p:xfrm>
          <a:off x="3657600" y="-1152525"/>
          <a:ext cx="208280" cy="7105650"/>
        </p:xfrm>
        <a:graphic>
          <a:graphicData uri="http://schemas.openxmlformats.org/drawingml/2006/table">
            <a:tbl>
              <a:tblPr/>
              <a:tblGrid>
                <a:gridCol w="208280"/>
              </a:tblGrid>
              <a:tr h="7105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3657600" y="5953125"/>
            <a:ext cx="18288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112" tIns="914112" rIns="914112" bIns="228528" anchor="ctr">
            <a:spAutoFit/>
          </a:bodyPr>
          <a:lstStyle/>
          <a:p>
            <a:r>
              <a:rPr lang="ru-RU"/>
              <a:t/>
            </a:r>
            <a:br>
              <a:rPr lang="ru-RU"/>
            </a:br>
            <a:endParaRPr lang="ru-RU" sz="1200">
              <a:cs typeface="Times New Roman" pitchFamily="18" charset="0"/>
            </a:endParaRPr>
          </a:p>
          <a:p>
            <a:pPr eaLnBrk="0" hangingPunct="0"/>
            <a:r>
              <a:rPr lang="ru-RU" sz="1200">
                <a:cs typeface="Times New Roman" pitchFamily="18" charset="0"/>
              </a:rPr>
              <a:t/>
            </a:r>
            <a:br>
              <a:rPr lang="ru-RU" sz="1200">
                <a:cs typeface="Times New Roman" pitchFamily="18" charset="0"/>
              </a:rPr>
            </a:br>
            <a:endParaRPr lang="ru-RU"/>
          </a:p>
        </p:txBody>
      </p:sp>
      <p:graphicFrame>
        <p:nvGraphicFramePr>
          <p:cNvPr id="5146" name="Group 26"/>
          <p:cNvGraphicFramePr>
            <a:graphicFrameLocks noGrp="1"/>
          </p:cNvGraphicFramePr>
          <p:nvPr/>
        </p:nvGraphicFramePr>
        <p:xfrm>
          <a:off x="3657600" y="-1152525"/>
          <a:ext cx="208280" cy="7105650"/>
        </p:xfrm>
        <a:graphic>
          <a:graphicData uri="http://schemas.openxmlformats.org/drawingml/2006/table">
            <a:tbl>
              <a:tblPr/>
              <a:tblGrid>
                <a:gridCol w="208280"/>
              </a:tblGrid>
              <a:tr h="7105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147" name="Rectangle 27"/>
          <p:cNvSpPr>
            <a:spLocks noChangeArrowheads="1"/>
          </p:cNvSpPr>
          <p:nvPr/>
        </p:nvSpPr>
        <p:spPr bwMode="auto">
          <a:xfrm>
            <a:off x="3657600" y="5953125"/>
            <a:ext cx="18288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112" tIns="914112" rIns="914112" bIns="228528" anchor="ctr">
            <a:spAutoFit/>
          </a:bodyPr>
          <a:lstStyle/>
          <a:p>
            <a:r>
              <a:rPr lang="ru-RU"/>
              <a:t/>
            </a:r>
            <a:br>
              <a:rPr lang="ru-RU"/>
            </a:br>
            <a:endParaRPr lang="ru-RU" sz="1200">
              <a:cs typeface="Times New Roman" pitchFamily="18" charset="0"/>
            </a:endParaRPr>
          </a:p>
          <a:p>
            <a:pPr eaLnBrk="0" hangingPunct="0"/>
            <a:r>
              <a:rPr lang="ru-RU" sz="1200">
                <a:cs typeface="Times New Roman" pitchFamily="18" charset="0"/>
              </a:rPr>
              <a:t/>
            </a:r>
            <a:br>
              <a:rPr lang="ru-RU" sz="1200">
                <a:cs typeface="Times New Roman" pitchFamily="18" charset="0"/>
              </a:rPr>
            </a:br>
            <a:endParaRPr lang="ru-RU"/>
          </a:p>
        </p:txBody>
      </p:sp>
      <p:pic>
        <p:nvPicPr>
          <p:cNvPr id="5148" name="Picture 28"/>
          <p:cNvPicPr>
            <a:picLocks noChangeAspect="1" noChangeArrowheads="1"/>
          </p:cNvPicPr>
          <p:nvPr/>
        </p:nvPicPr>
        <p:blipFill>
          <a:blip r:embed="rId3"/>
          <a:srcRect l="4099" t="2106" r="16035" b="1842"/>
          <a:stretch>
            <a:fillRect/>
          </a:stretch>
        </p:blipFill>
        <p:spPr bwMode="auto">
          <a:xfrm>
            <a:off x="4787900" y="333375"/>
            <a:ext cx="3919538" cy="598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687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5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lum bright="24000"/>
          </a:blip>
          <a:srcRect l="2831" b="2251"/>
          <a:stretch>
            <a:fillRect/>
          </a:stretch>
        </p:blipFill>
        <p:spPr bwMode="auto">
          <a:xfrm>
            <a:off x="3779838" y="3013075"/>
            <a:ext cx="5148262" cy="358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 descr="Изображение"/>
          <p:cNvPicPr>
            <a:picLocks noChangeAspect="1" noChangeArrowheads="1"/>
          </p:cNvPicPr>
          <p:nvPr/>
        </p:nvPicPr>
        <p:blipFill>
          <a:blip r:embed="rId3">
            <a:lum bright="18000"/>
          </a:blip>
          <a:srcRect t="3462" r="29456" b="64645"/>
          <a:stretch>
            <a:fillRect/>
          </a:stretch>
        </p:blipFill>
        <p:spPr bwMode="auto">
          <a:xfrm>
            <a:off x="250825" y="260350"/>
            <a:ext cx="4826000" cy="342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604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/>
          <a:srcRect l="1309" t="1949" r="1717" b="1819"/>
          <a:stretch>
            <a:fillRect/>
          </a:stretch>
        </p:blipFill>
        <p:spPr bwMode="auto">
          <a:xfrm>
            <a:off x="323850" y="260350"/>
            <a:ext cx="5292725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/>
          <a:srcRect l="941" t="838" r="1498" b="1982"/>
          <a:stretch>
            <a:fillRect/>
          </a:stretch>
        </p:blipFill>
        <p:spPr bwMode="auto">
          <a:xfrm>
            <a:off x="3492500" y="2924175"/>
            <a:ext cx="5334000" cy="360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609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/>
          <a:srcRect l="13318" t="3435" r="6061" b="52785"/>
          <a:stretch>
            <a:fillRect/>
          </a:stretch>
        </p:blipFill>
        <p:spPr bwMode="auto">
          <a:xfrm>
            <a:off x="1258888" y="1125538"/>
            <a:ext cx="6697662" cy="477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85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/>
          <a:srcRect l="2643" t="1923" r="1219" b="1154"/>
          <a:stretch>
            <a:fillRect/>
          </a:stretch>
        </p:blipFill>
        <p:spPr bwMode="auto">
          <a:xfrm>
            <a:off x="3419475" y="260350"/>
            <a:ext cx="5400675" cy="369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3"/>
          <a:srcRect l="2629" t="3909" r="1733" b="2577"/>
          <a:stretch>
            <a:fillRect/>
          </a:stretch>
        </p:blipFill>
        <p:spPr bwMode="auto">
          <a:xfrm>
            <a:off x="323850" y="2973388"/>
            <a:ext cx="5400675" cy="355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4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2"/>
          <a:srcRect l="3203" t="52979" r="13663" b="3461"/>
          <a:stretch>
            <a:fillRect/>
          </a:stretch>
        </p:blipFill>
        <p:spPr bwMode="auto">
          <a:xfrm>
            <a:off x="1042988" y="981075"/>
            <a:ext cx="7058025" cy="494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89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DSCN17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620713"/>
            <a:ext cx="7345362" cy="551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46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/>
          <a:srcRect l="1338" t="1949" r="1047" b="1819"/>
          <a:stretch>
            <a:fillRect/>
          </a:stretch>
        </p:blipFill>
        <p:spPr bwMode="auto">
          <a:xfrm>
            <a:off x="3563938" y="3068638"/>
            <a:ext cx="5327650" cy="352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/>
          <a:srcRect l="1334" t="1918" r="1392" b="3325"/>
          <a:stretch>
            <a:fillRect/>
          </a:stretch>
        </p:blipFill>
        <p:spPr bwMode="auto">
          <a:xfrm>
            <a:off x="250825" y="260350"/>
            <a:ext cx="5327650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DSCN1845"/>
          <p:cNvPicPr>
            <a:picLocks noChangeAspect="1" noChangeArrowheads="1"/>
          </p:cNvPicPr>
          <p:nvPr/>
        </p:nvPicPr>
        <p:blipFill>
          <a:blip r:embed="rId2" cstate="print">
            <a:lum bright="12000"/>
          </a:blip>
          <a:srcRect/>
          <a:stretch>
            <a:fillRect/>
          </a:stretch>
        </p:blipFill>
        <p:spPr bwMode="auto">
          <a:xfrm>
            <a:off x="971550" y="765175"/>
            <a:ext cx="7129463" cy="5346700"/>
          </a:xfrm>
          <a:prstGeom prst="rect">
            <a:avLst/>
          </a:prstGeom>
          <a:noFill/>
        </p:spPr>
      </p:pic>
      <p:pic>
        <p:nvPicPr>
          <p:cNvPr id="3" name="Picture 2" descr="C:\Users\Мой детский Сад\Desktop\конкурс мастер-класс\2214_html_m385dd88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4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age_586bd9ab7ae5c (1)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3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714356"/>
            <a:ext cx="9144000" cy="6143644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337df0c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632578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7999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836180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8732590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Мой детский Сад\Desktop\конкурс мастер-класс\2214_html_m385dd88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Другая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A5C249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301</TotalTime>
  <Words>52</Words>
  <Application>Microsoft Office PowerPoint</Application>
  <PresentationFormat>Экран (4:3)</PresentationFormat>
  <Paragraphs>20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Поток</vt:lpstr>
      <vt:lpstr>Апельганц  Ольга Николаевна</vt:lpstr>
      <vt:lpstr>Слайд 2</vt:lpstr>
      <vt:lpstr>Слайд 3</vt:lpstr>
      <vt:lpstr>Слайд 4</vt:lpstr>
      <vt:lpstr>Форма проведения: путешествие, игра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Мой детский Сад</dc:creator>
  <cp:lastModifiedBy>Мой детский Сад</cp:lastModifiedBy>
  <cp:revision>24</cp:revision>
  <dcterms:created xsi:type="dcterms:W3CDTF">2017-03-28T03:48:30Z</dcterms:created>
  <dcterms:modified xsi:type="dcterms:W3CDTF">2017-03-30T02:42:31Z</dcterms:modified>
</cp:coreProperties>
</file>