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87" r:id="rId3"/>
    <p:sldId id="286" r:id="rId4"/>
    <p:sldId id="258" r:id="rId5"/>
    <p:sldId id="283" r:id="rId6"/>
    <p:sldId id="279" r:id="rId7"/>
    <p:sldId id="280" r:id="rId8"/>
    <p:sldId id="289" r:id="rId9"/>
    <p:sldId id="281" r:id="rId10"/>
    <p:sldId id="278" r:id="rId11"/>
    <p:sldId id="257" r:id="rId12"/>
    <p:sldId id="260" r:id="rId13"/>
    <p:sldId id="269" r:id="rId14"/>
    <p:sldId id="264" r:id="rId15"/>
    <p:sldId id="263" r:id="rId16"/>
    <p:sldId id="268" r:id="rId17"/>
    <p:sldId id="273" r:id="rId18"/>
    <p:sldId id="270" r:id="rId19"/>
    <p:sldId id="262" r:id="rId20"/>
    <p:sldId id="272" r:id="rId21"/>
    <p:sldId id="271" r:id="rId22"/>
    <p:sldId id="265" r:id="rId23"/>
    <p:sldId id="261" r:id="rId24"/>
    <p:sldId id="266" r:id="rId25"/>
    <p:sldId id="267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6C3BE-F7EB-4536-9B2D-362A2DD12915}" type="datetimeFigureOut">
              <a:rPr lang="ru-RU" smtClean="0"/>
              <a:t>02.05.2020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DE01-FE6E-4895-9151-532C18189E5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3699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6C3BE-F7EB-4536-9B2D-362A2DD12915}" type="datetimeFigureOut">
              <a:rPr lang="ru-RU" smtClean="0"/>
              <a:t>02.05.2020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DE01-FE6E-4895-9151-532C18189E5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0837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6C3BE-F7EB-4536-9B2D-362A2DD12915}" type="datetimeFigureOut">
              <a:rPr lang="ru-RU" smtClean="0"/>
              <a:t>02.05.2020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DE01-FE6E-4895-9151-532C18189E59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277492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6C3BE-F7EB-4536-9B2D-362A2DD12915}" type="datetimeFigureOut">
              <a:rPr lang="ru-RU" smtClean="0"/>
              <a:t>02.05.2020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DE01-FE6E-4895-9151-532C18189E5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68292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6C3BE-F7EB-4536-9B2D-362A2DD12915}" type="datetimeFigureOut">
              <a:rPr lang="ru-RU" smtClean="0"/>
              <a:t>02.05.2020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DE01-FE6E-4895-9151-532C18189E59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881606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6C3BE-F7EB-4536-9B2D-362A2DD12915}" type="datetimeFigureOut">
              <a:rPr lang="ru-RU" smtClean="0"/>
              <a:t>02.05.2020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DE01-FE6E-4895-9151-532C18189E5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29287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6C3BE-F7EB-4536-9B2D-362A2DD12915}" type="datetimeFigureOut">
              <a:rPr lang="ru-RU" smtClean="0"/>
              <a:t>02.05.2020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DE01-FE6E-4895-9151-532C18189E5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96562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6C3BE-F7EB-4536-9B2D-362A2DD12915}" type="datetimeFigureOut">
              <a:rPr lang="ru-RU" smtClean="0"/>
              <a:t>02.05.2020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DE01-FE6E-4895-9151-532C18189E5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2679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6C3BE-F7EB-4536-9B2D-362A2DD12915}" type="datetimeFigureOut">
              <a:rPr lang="ru-RU" smtClean="0"/>
              <a:t>02.05.2020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DE01-FE6E-4895-9151-532C18189E5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7749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6C3BE-F7EB-4536-9B2D-362A2DD12915}" type="datetimeFigureOut">
              <a:rPr lang="ru-RU" smtClean="0"/>
              <a:t>02.05.2020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DE01-FE6E-4895-9151-532C18189E5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6947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6C3BE-F7EB-4536-9B2D-362A2DD12915}" type="datetimeFigureOut">
              <a:rPr lang="ru-RU" smtClean="0"/>
              <a:t>02.05.2020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DE01-FE6E-4895-9151-532C18189E5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8506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6C3BE-F7EB-4536-9B2D-362A2DD12915}" type="datetimeFigureOut">
              <a:rPr lang="ru-RU" smtClean="0"/>
              <a:t>02.05.2020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DE01-FE6E-4895-9151-532C18189E5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4724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6C3BE-F7EB-4536-9B2D-362A2DD12915}" type="datetimeFigureOut">
              <a:rPr lang="ru-RU" smtClean="0"/>
              <a:t>02.05.2020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DE01-FE6E-4895-9151-532C18189E5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8756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6C3BE-F7EB-4536-9B2D-362A2DD12915}" type="datetimeFigureOut">
              <a:rPr lang="ru-RU" smtClean="0"/>
              <a:t>02.05.2020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DE01-FE6E-4895-9151-532C18189E5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1499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6C3BE-F7EB-4536-9B2D-362A2DD12915}" type="datetimeFigureOut">
              <a:rPr lang="ru-RU" smtClean="0"/>
              <a:t>02.05.2020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DE01-FE6E-4895-9151-532C18189E5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7774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6C3BE-F7EB-4536-9B2D-362A2DD12915}" type="datetimeFigureOut">
              <a:rPr lang="ru-RU" smtClean="0"/>
              <a:t>02.05.2020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DE01-FE6E-4895-9151-532C18189E5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2054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96C3BE-F7EB-4536-9B2D-362A2DD12915}" type="datetimeFigureOut">
              <a:rPr lang="ru-RU" smtClean="0"/>
              <a:t>02.05.2020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C70DE01-FE6E-4895-9151-532C18189E5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9395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4036" y="730280"/>
            <a:ext cx="7766936" cy="1646302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Комнатные растения – наши друзья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88675" y="3857649"/>
            <a:ext cx="3298206" cy="2156784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2000" dirty="0" smtClean="0">
                <a:solidFill>
                  <a:srgbClr val="002060"/>
                </a:solidFill>
              </a:rPr>
              <a:t>Презентацию подготовила воспитатель второй младшей группы </a:t>
            </a:r>
          </a:p>
          <a:p>
            <a:pPr algn="ctr">
              <a:spcBef>
                <a:spcPts val="0"/>
              </a:spcBef>
            </a:pPr>
            <a:r>
              <a:rPr lang="ru-RU" sz="2000" dirty="0" smtClean="0">
                <a:solidFill>
                  <a:srgbClr val="002060"/>
                </a:solidFill>
              </a:rPr>
              <a:t>ГБДОУ № 131 Адмиралтейского района</a:t>
            </a:r>
          </a:p>
          <a:p>
            <a:pPr algn="ctr">
              <a:spcBef>
                <a:spcPts val="0"/>
              </a:spcBef>
            </a:pPr>
            <a:r>
              <a:rPr lang="ru-RU" sz="2000" dirty="0" smtClean="0">
                <a:solidFill>
                  <a:srgbClr val="002060"/>
                </a:solidFill>
              </a:rPr>
              <a:t>г. Санкт-Петербург</a:t>
            </a:r>
          </a:p>
          <a:p>
            <a:pPr algn="ctr">
              <a:spcBef>
                <a:spcPts val="0"/>
              </a:spcBef>
            </a:pPr>
            <a:r>
              <a:rPr lang="ru-RU" sz="2000" dirty="0" smtClean="0">
                <a:solidFill>
                  <a:srgbClr val="002060"/>
                </a:solidFill>
              </a:rPr>
              <a:t>Карпова Н.С.</a:t>
            </a:r>
          </a:p>
          <a:p>
            <a:pPr algn="l"/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32" y="1841679"/>
            <a:ext cx="4224271" cy="4288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92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Подбери каждому цветку горшок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7" t="13211" r="3922"/>
          <a:stretch/>
        </p:blipFill>
        <p:spPr>
          <a:xfrm>
            <a:off x="1068946" y="1632453"/>
            <a:ext cx="7627487" cy="4884257"/>
          </a:xfrm>
        </p:spPr>
      </p:pic>
    </p:spTree>
    <p:extLst>
      <p:ext uri="{BB962C8B-B14F-4D97-AF65-F5344CB8AC3E}">
        <p14:creationId xmlns:p14="http://schemas.microsoft.com/office/powerpoint/2010/main" val="418438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61"/>
            <a:ext cx="12192000" cy="678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12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12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15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13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68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41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37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23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71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20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Реализация образовательной области «Познание»</a:t>
            </a:r>
            <a:b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Перед нами стоят следующие цели: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19"/>
          <a:stretch/>
        </p:blipFill>
        <p:spPr>
          <a:xfrm>
            <a:off x="432328" y="1930400"/>
            <a:ext cx="9316980" cy="4655713"/>
          </a:xfrm>
          <a:ln w="57150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181103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83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24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74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12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08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07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848" y="206063"/>
            <a:ext cx="8596668" cy="133940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Дети младшей группы должны знать: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34095" y="1545465"/>
            <a:ext cx="8448541" cy="454624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endParaRPr lang="ru-RU" sz="2000" dirty="0" smtClean="0"/>
          </a:p>
          <a:p>
            <a:pPr marL="342900" indent="-342900">
              <a:buFont typeface="Wingdings" panose="05000000000000000000" pitchFamily="2" charset="2"/>
              <a:buChar char="v"/>
            </a:pPr>
            <a:endParaRPr lang="ru-RU" sz="20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schemeClr val="tx1"/>
                </a:solidFill>
              </a:rPr>
              <a:t>Названия двух, трёх растений.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schemeClr val="tx1"/>
                </a:solidFill>
              </a:rPr>
              <a:t>Уметь называть их части (стебель, лист, цветок).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schemeClr val="tx1"/>
                </a:solidFill>
              </a:rPr>
              <a:t>Характерные особенности цветков (один или несколько, цвет, запах).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schemeClr val="tx1"/>
                </a:solidFill>
              </a:rPr>
              <a:t>Характерные особенности листьев (большие или маленькие, широкие или узкие, их окраску).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schemeClr val="tx1"/>
                </a:solidFill>
              </a:rPr>
              <a:t>Уметь находить одинаковые растения.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schemeClr val="tx1"/>
                </a:solidFill>
              </a:rPr>
              <a:t>Уметь находить растения, похожие на дерево, на траву.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schemeClr val="tx1"/>
                </a:solidFill>
              </a:rPr>
              <a:t>Также дети должны понимать, что за растениями необходим уход.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ru-RU" sz="2000" dirty="0" smtClean="0"/>
          </a:p>
          <a:p>
            <a:pPr marL="342900" indent="-342900">
              <a:buFont typeface="Wingdings" panose="05000000000000000000" pitchFamily="2" charset="2"/>
              <a:buChar char="v"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90006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340010" y="553561"/>
            <a:ext cx="4513541" cy="5526437"/>
          </a:xfrm>
        </p:spPr>
        <p:txBody>
          <a:bodyPr/>
          <a:lstStyle/>
          <a:p>
            <a:r>
              <a:rPr lang="ru-RU" sz="2400" dirty="0" smtClean="0"/>
              <a:t>Вторая младшая группа.</a:t>
            </a:r>
          </a:p>
          <a:p>
            <a:r>
              <a:rPr lang="ru-RU" dirty="0" smtClean="0"/>
              <a:t>В повседневной жизни мы организуем наблюдения за растениями уголка природы, привлекаем детей к выполнению индивидуальных поручений.</a:t>
            </a:r>
          </a:p>
          <a:p>
            <a:r>
              <a:rPr lang="ru-RU" dirty="0" smtClean="0"/>
              <a:t>В уголке природы рекомендуем иметь неприхотливые комнатные растения 4-5 видов, по 2-3 экземпляра.</a:t>
            </a:r>
          </a:p>
          <a:p>
            <a:pPr marL="0" indent="0">
              <a:buNone/>
            </a:pPr>
            <a:r>
              <a:rPr lang="ru-RU" dirty="0" smtClean="0"/>
              <a:t>              Фикус</a:t>
            </a:r>
          </a:p>
          <a:p>
            <a:pPr marL="0" indent="0">
              <a:buNone/>
            </a:pPr>
            <a:r>
              <a:rPr lang="ru-RU" dirty="0" smtClean="0"/>
              <a:t>                   Бегония</a:t>
            </a:r>
          </a:p>
          <a:p>
            <a:pPr marL="0" indent="0">
              <a:buNone/>
            </a:pPr>
            <a:r>
              <a:rPr lang="ru-RU" dirty="0" smtClean="0"/>
              <a:t>                         Герань</a:t>
            </a:r>
          </a:p>
          <a:p>
            <a:pPr marL="0" indent="0">
              <a:buNone/>
            </a:pPr>
            <a:r>
              <a:rPr lang="ru-RU" dirty="0" smtClean="0"/>
              <a:t>                                Бальзамин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  Традесканция        </a:t>
            </a:r>
          </a:p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48807" y="1708122"/>
            <a:ext cx="3854528" cy="258444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29" t="20470" r="14695" b="17559"/>
          <a:stretch/>
        </p:blipFill>
        <p:spPr>
          <a:xfrm>
            <a:off x="732821" y="500927"/>
            <a:ext cx="1904743" cy="270933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15" t="23850" r="57567" b="43662"/>
          <a:stretch/>
        </p:blipFill>
        <p:spPr>
          <a:xfrm>
            <a:off x="544406" y="4003946"/>
            <a:ext cx="1957589" cy="222804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9" t="63662" r="50062" b="5915"/>
          <a:stretch/>
        </p:blipFill>
        <p:spPr>
          <a:xfrm>
            <a:off x="3530994" y="4502089"/>
            <a:ext cx="2820474" cy="208637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99" t="16902" r="2582" b="54606"/>
          <a:stretch/>
        </p:blipFill>
        <p:spPr>
          <a:xfrm>
            <a:off x="2735234" y="563884"/>
            <a:ext cx="2717443" cy="195402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97" t="47670" r="26527" b="24605"/>
          <a:stretch/>
        </p:blipFill>
        <p:spPr>
          <a:xfrm>
            <a:off x="2448690" y="2961169"/>
            <a:ext cx="1841679" cy="1571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56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0517" y="4360816"/>
            <a:ext cx="3854528" cy="1278466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Для роста растений, для того чтобы они росли, правильно развивались и цвели необходимы: почва, свет,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т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епло,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вода.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Поливай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комнатные растения водой комнатной температуры. Кроме того, вода должна отстояться в течение нескольких часов. Летом цветы поливают вечером, зимой – утром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11" t="38014" r="24000" b="9645"/>
          <a:stretch/>
        </p:blipFill>
        <p:spPr>
          <a:xfrm>
            <a:off x="5451541" y="767161"/>
            <a:ext cx="6120855" cy="4919730"/>
          </a:xfrm>
          <a:ln w="57150">
            <a:solidFill>
              <a:schemeClr val="accent2"/>
            </a:solidFill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70517" y="1934801"/>
            <a:ext cx="3854528" cy="2584449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250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1729" y="295077"/>
            <a:ext cx="8596668" cy="1320800"/>
          </a:xfrm>
        </p:spPr>
        <p:txBody>
          <a:bodyPr/>
          <a:lstStyle/>
          <a:p>
            <a:pPr algn="ctr"/>
            <a:r>
              <a:rPr lang="ru-RU" dirty="0" smtClean="0"/>
              <a:t>Уход за комнатными растениями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2" t="20651" r="65023" b="52142"/>
          <a:stretch/>
        </p:blipFill>
        <p:spPr>
          <a:xfrm>
            <a:off x="437644" y="1173563"/>
            <a:ext cx="3269079" cy="2184113"/>
          </a:xfrm>
          <a:ln w="57150">
            <a:solidFill>
              <a:schemeClr val="accent2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83" t="20095" r="6103" b="50419"/>
          <a:stretch/>
        </p:blipFill>
        <p:spPr>
          <a:xfrm>
            <a:off x="437643" y="3994036"/>
            <a:ext cx="3269079" cy="2199767"/>
          </a:xfrm>
          <a:prstGeom prst="rect">
            <a:avLst/>
          </a:prstGeom>
          <a:ln w="57150">
            <a:solidFill>
              <a:schemeClr val="accent2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8" t="19343" r="55258" b="43662"/>
          <a:stretch/>
        </p:blipFill>
        <p:spPr>
          <a:xfrm>
            <a:off x="7898415" y="1164476"/>
            <a:ext cx="3139458" cy="2614411"/>
          </a:xfrm>
          <a:prstGeom prst="rect">
            <a:avLst/>
          </a:prstGeom>
          <a:ln w="57150">
            <a:solidFill>
              <a:schemeClr val="accent2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34" t="19343" r="2724" b="44225"/>
          <a:stretch/>
        </p:blipFill>
        <p:spPr>
          <a:xfrm>
            <a:off x="4238267" y="1615877"/>
            <a:ext cx="3128604" cy="2163010"/>
          </a:xfrm>
          <a:prstGeom prst="rect">
            <a:avLst/>
          </a:prstGeom>
          <a:ln w="57150">
            <a:solidFill>
              <a:schemeClr val="accent2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42" t="61557" r="9176" b="10986"/>
          <a:stretch/>
        </p:blipFill>
        <p:spPr>
          <a:xfrm>
            <a:off x="4697742" y="4300607"/>
            <a:ext cx="4713667" cy="1883055"/>
          </a:xfrm>
          <a:prstGeom prst="rect">
            <a:avLst/>
          </a:prstGeom>
          <a:ln w="57150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400230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80" t="23066" r="3473" b="5815"/>
          <a:stretch/>
        </p:blipFill>
        <p:spPr>
          <a:xfrm>
            <a:off x="4775373" y="757619"/>
            <a:ext cx="3894798" cy="4885001"/>
          </a:xfrm>
          <a:ln w="57150">
            <a:solidFill>
              <a:schemeClr val="accent2"/>
            </a:solidFill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7" t="26404" r="64074" b="45747"/>
          <a:stretch/>
        </p:blipFill>
        <p:spPr>
          <a:xfrm>
            <a:off x="552630" y="4675800"/>
            <a:ext cx="2871990" cy="190985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81" t="27605" r="32019" b="33521"/>
          <a:stretch/>
        </p:blipFill>
        <p:spPr>
          <a:xfrm>
            <a:off x="9569003" y="2964800"/>
            <a:ext cx="2066500" cy="266592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5" t="60094" r="58129" b="12544"/>
          <a:stretch/>
        </p:blipFill>
        <p:spPr>
          <a:xfrm>
            <a:off x="108566" y="2421353"/>
            <a:ext cx="2738263" cy="187641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47" t="56338" r="6526" b="14554"/>
          <a:stretch/>
        </p:blipFill>
        <p:spPr>
          <a:xfrm>
            <a:off x="9147372" y="500491"/>
            <a:ext cx="1931831" cy="19962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47" t="55211" r="26667" b="15305"/>
          <a:stretch/>
        </p:blipFill>
        <p:spPr>
          <a:xfrm>
            <a:off x="403590" y="210351"/>
            <a:ext cx="2833352" cy="202198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20" r="13733"/>
          <a:stretch/>
        </p:blipFill>
        <p:spPr>
          <a:xfrm>
            <a:off x="2956857" y="2379649"/>
            <a:ext cx="1416676" cy="2242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43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Значение комнатных растений в нашей жизни очень велико: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99"/>
          <a:stretch/>
        </p:blipFill>
        <p:spPr>
          <a:xfrm>
            <a:off x="412124" y="1930401"/>
            <a:ext cx="9169758" cy="4550734"/>
          </a:xfrm>
        </p:spPr>
      </p:pic>
    </p:spTree>
    <p:extLst>
      <p:ext uri="{BB962C8B-B14F-4D97-AF65-F5344CB8AC3E}">
        <p14:creationId xmlns:p14="http://schemas.microsoft.com/office/powerpoint/2010/main" val="401335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Какое растение лишнее?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07"/>
          <a:stretch/>
        </p:blipFill>
        <p:spPr>
          <a:xfrm>
            <a:off x="974623" y="1584101"/>
            <a:ext cx="8299379" cy="4984124"/>
          </a:xfrm>
        </p:spPr>
      </p:pic>
    </p:spTree>
    <p:extLst>
      <p:ext uri="{BB962C8B-B14F-4D97-AF65-F5344CB8AC3E}">
        <p14:creationId xmlns:p14="http://schemas.microsoft.com/office/powerpoint/2010/main" val="66685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395</TotalTime>
  <Words>198</Words>
  <Application>Microsoft Office PowerPoint</Application>
  <PresentationFormat>Широкоэкранный</PresentationFormat>
  <Paragraphs>30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Arial</vt:lpstr>
      <vt:lpstr>Trebuchet MS</vt:lpstr>
      <vt:lpstr>Wingdings</vt:lpstr>
      <vt:lpstr>Wingdings 3</vt:lpstr>
      <vt:lpstr>Грань</vt:lpstr>
      <vt:lpstr>Комнатные растения – наши друзья</vt:lpstr>
      <vt:lpstr>Реализация образовательной области «Познание» Перед нами стоят следующие цели:</vt:lpstr>
      <vt:lpstr>Дети младшей группы должны знать:</vt:lpstr>
      <vt:lpstr>Презентация PowerPoint</vt:lpstr>
      <vt:lpstr>Для роста растений, для того чтобы они росли, правильно развивались и цвели необходимы: почва, свет, тепло, вода.  Поливай комнатные растения водой комнатной температуры. Кроме того, вода должна отстояться в течение нескольких часов. Летом цветы поливают вечером, зимой – утром.</vt:lpstr>
      <vt:lpstr>Уход за комнатными растениями</vt:lpstr>
      <vt:lpstr>Презентация PowerPoint</vt:lpstr>
      <vt:lpstr>Значение комнатных растений в нашей жизни очень велико:</vt:lpstr>
      <vt:lpstr>Какое растение лишнее?</vt:lpstr>
      <vt:lpstr>Подбери каждому цветку горшок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28</cp:revision>
  <dcterms:created xsi:type="dcterms:W3CDTF">2020-04-29T14:26:25Z</dcterms:created>
  <dcterms:modified xsi:type="dcterms:W3CDTF">2020-05-01T22:28:13Z</dcterms:modified>
</cp:coreProperties>
</file>