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2"/>
  </p:notesMasterIdLst>
  <p:handoutMasterIdLst>
    <p:handoutMasterId r:id="rId23"/>
  </p:handoutMasterIdLst>
  <p:sldIdLst>
    <p:sldId id="275" r:id="rId5"/>
    <p:sldId id="279" r:id="rId6"/>
    <p:sldId id="280" r:id="rId7"/>
    <p:sldId id="300" r:id="rId8"/>
    <p:sldId id="297" r:id="rId9"/>
    <p:sldId id="301" r:id="rId10"/>
    <p:sldId id="270" r:id="rId11"/>
    <p:sldId id="276" r:id="rId12"/>
    <p:sldId id="287" r:id="rId13"/>
    <p:sldId id="288" r:id="rId14"/>
    <p:sldId id="289" r:id="rId15"/>
    <p:sldId id="291" r:id="rId16"/>
    <p:sldId id="292" r:id="rId17"/>
    <p:sldId id="295" r:id="rId18"/>
    <p:sldId id="296" r:id="rId19"/>
    <p:sldId id="298" r:id="rId20"/>
    <p:sldId id="302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843" autoAdjust="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06.05.2020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2AAF71-7088-4082-A4B5-5D2286FF71AE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05DDED-C00D-420D-BCCC-88709E63D747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DCCF59-F12C-4B22-A0B5-0569E7EBF814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50B887-75E0-4C5B-AF37-E33049182621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79668-2161-488D-96B8-6A859D0F15B4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939C50-7762-4792-95E1-E7874CF6E4AE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901220-6B3C-4719-8281-16AA8BA3EF64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D7245F-B3C7-4358-926A-1EE496656B67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D0A9D0-FD05-4374-8990-9A13D81CB546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970C57-C6EC-43E3-AE3A-40D83CDB2BD6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724B01-8CDF-43F1-A896-03E2F79CCBAE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06.05.2020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3256" y="973784"/>
            <a:ext cx="9144000" cy="107395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</a:rPr>
              <a:t>Салют победы</a:t>
            </a:r>
            <a:endParaRPr lang="ru-RU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18704" y="3098385"/>
            <a:ext cx="9144000" cy="2759299"/>
          </a:xfrm>
        </p:spPr>
        <p:txBody>
          <a:bodyPr>
            <a:normAutofit fontScale="92500" lnSpcReduction="10000"/>
          </a:bodyPr>
          <a:lstStyle/>
          <a:p>
            <a:pPr lvl="0" algn="r" defTabSz="914415">
              <a:spcBef>
                <a:spcPts val="0"/>
              </a:spcBef>
              <a:buClrTx/>
            </a:pPr>
            <a:r>
              <a:rPr lang="ru-RU" sz="3000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/>
              </a:rPr>
              <a:t>Мастер-класс</a:t>
            </a:r>
          </a:p>
          <a:p>
            <a:pPr lvl="0" algn="r" defTabSz="914415">
              <a:spcBef>
                <a:spcPts val="0"/>
              </a:spcBef>
              <a:buClrTx/>
            </a:pPr>
            <a:endParaRPr lang="ru-RU" sz="3000" dirty="0" smtClean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/>
            </a:endParaRP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для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родителей и детей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второй </a:t>
            </a:r>
            <a:endParaRPr lang="ru-RU" sz="2000" dirty="0" smtClean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Century Gothic" panose="020B0502020202020204"/>
            </a:endParaRP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младшей группы </a:t>
            </a: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(в условиях дистанционной поддержки)</a:t>
            </a:r>
          </a:p>
          <a:p>
            <a:pPr lvl="0" algn="r" defTabSz="914415">
              <a:spcBef>
                <a:spcPts val="0"/>
              </a:spcBef>
              <a:buClrTx/>
            </a:pPr>
            <a:endParaRPr lang="ru-RU" sz="2000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Century Gothic" panose="020B0502020202020204"/>
            </a:endParaRP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17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Подготовили </a:t>
            </a:r>
            <a:r>
              <a:rPr lang="ru-RU" sz="17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воспитатели ГБДОУ № </a:t>
            </a:r>
            <a:r>
              <a:rPr lang="ru-RU" sz="17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131</a:t>
            </a: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1700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ru-RU" sz="17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Адмиралтейского района г. Санкт-Петербурга</a:t>
            </a: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Карпова Н.С.</a:t>
            </a:r>
          </a:p>
          <a:p>
            <a:pPr lvl="0" algn="r" defTabSz="914415">
              <a:spcBef>
                <a:spcPts val="0"/>
              </a:spcBef>
              <a:buClrTx/>
            </a:pP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Century Gothic" panose="020B0502020202020204"/>
              </a:rPr>
              <a:t>Шерстнёва И.Л.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r="2312" b="5210"/>
          <a:stretch/>
        </p:blipFill>
        <p:spPr>
          <a:xfrm>
            <a:off x="248992" y="1510762"/>
            <a:ext cx="6748529" cy="49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0344" y="425411"/>
            <a:ext cx="5602310" cy="225697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   1. Берём кусочки яркого     пластилина и прикрепляем шарики разного цвета в верхней части листа, создавая шары.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1" y="503968"/>
            <a:ext cx="4958154" cy="347070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39" y="2682389"/>
            <a:ext cx="5192840" cy="363904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2991482"/>
            <a:ext cx="4872809" cy="360686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616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r="1207"/>
          <a:stretch/>
        </p:blipFill>
        <p:spPr>
          <a:xfrm>
            <a:off x="5438094" y="2047019"/>
            <a:ext cx="6027312" cy="407688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6" y="669119"/>
            <a:ext cx="3620306" cy="512766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009881" y="669119"/>
            <a:ext cx="6114235" cy="4351338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>
                <a:solidFill>
                  <a:srgbClr val="002060"/>
                </a:solidFill>
              </a:rPr>
              <a:t>2. У нас получились очень красивые разноцветные цветы салюта.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818" y="499101"/>
            <a:ext cx="5545607" cy="4351338"/>
          </a:xfrm>
        </p:spPr>
        <p:txBody>
          <a:bodyPr/>
          <a:lstStyle/>
          <a:p>
            <a:pPr marL="0" indent="0" algn="r">
              <a:buNone/>
            </a:pPr>
            <a:r>
              <a:rPr lang="ru-RU" dirty="0" smtClean="0"/>
              <a:t>3. Белым карандашом или мелком рисуем «хвост» каждому шару. Салют готов!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t="-370" r="-268" b="1479"/>
          <a:stretch/>
        </p:blipFill>
        <p:spPr>
          <a:xfrm>
            <a:off x="438543" y="2173311"/>
            <a:ext cx="6289864" cy="407616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82" y="460465"/>
            <a:ext cx="4531038" cy="3342068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09" y="3992450"/>
            <a:ext cx="3147075" cy="2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6698" y="318796"/>
            <a:ext cx="6369676" cy="18706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 smtClean="0"/>
              <a:t>Теперь можно подготовить дома. Из обрезков газеты вырезаем силуэты домов. Как в нашем городе, с арками, разной высоты. И приклеиваем.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548" b="704"/>
          <a:stretch/>
        </p:blipFill>
        <p:spPr>
          <a:xfrm>
            <a:off x="180535" y="1743553"/>
            <a:ext cx="5666704" cy="408461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66" y="2394098"/>
            <a:ext cx="5532318" cy="409089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268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488" y="151372"/>
            <a:ext cx="9178881" cy="120091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 smtClean="0"/>
              <a:t>Можно дорисовать на крышах антенны, между домами    фонарь, искры, да всё что захотите. Наша работа готова!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81" y="1094703"/>
            <a:ext cx="8458660" cy="5410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3554568"/>
            <a:ext cx="2877823" cy="30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29291" r="19674" b="9335"/>
          <a:stretch/>
        </p:blipFill>
        <p:spPr>
          <a:xfrm>
            <a:off x="8860665" y="3172854"/>
            <a:ext cx="2833352" cy="3428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5840" r="1174" b="7361"/>
          <a:stretch/>
        </p:blipFill>
        <p:spPr>
          <a:xfrm>
            <a:off x="7742293" y="210699"/>
            <a:ext cx="4117057" cy="2601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42" y="3857958"/>
            <a:ext cx="3877392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03" y="1473854"/>
            <a:ext cx="3469808" cy="512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5331" r="8914" b="25920"/>
          <a:stretch/>
        </p:blipFill>
        <p:spPr>
          <a:xfrm>
            <a:off x="4301974" y="1167583"/>
            <a:ext cx="3168203" cy="244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716924" y="150606"/>
            <a:ext cx="6753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Вот несколько </a:t>
            </a:r>
            <a:r>
              <a:rPr lang="ru-RU" sz="2400" dirty="0" smtClean="0">
                <a:solidFill>
                  <a:srgbClr val="002060"/>
                </a:solidFill>
              </a:rPr>
              <a:t>вариантов исполнения техники </a:t>
            </a:r>
            <a:r>
              <a:rPr lang="ru-RU" sz="2400" dirty="0" err="1" smtClean="0">
                <a:solidFill>
                  <a:srgbClr val="002060"/>
                </a:solidFill>
              </a:rPr>
              <a:t>пластилинографии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>
                <a:solidFill>
                  <a:srgbClr val="002060"/>
                </a:solidFill>
              </a:rPr>
              <a:t>которые могут вам помочь в вашем творчестве.</a:t>
            </a:r>
          </a:p>
        </p:txBody>
      </p:sp>
    </p:spTree>
    <p:extLst>
      <p:ext uri="{BB962C8B-B14F-4D97-AF65-F5344CB8AC3E}">
        <p14:creationId xmlns:p14="http://schemas.microsoft.com/office/powerpoint/2010/main" val="32875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6230" r="15504" b="5363"/>
          <a:stretch/>
        </p:blipFill>
        <p:spPr>
          <a:xfrm>
            <a:off x="6360255" y="3277671"/>
            <a:ext cx="4743241" cy="328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4552" r="6856" b="9862"/>
          <a:stretch/>
        </p:blipFill>
        <p:spPr>
          <a:xfrm>
            <a:off x="8731875" y="359382"/>
            <a:ext cx="2961087" cy="264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4" t="5932" r="18610" b="6725"/>
          <a:stretch/>
        </p:blipFill>
        <p:spPr>
          <a:xfrm>
            <a:off x="618185" y="359383"/>
            <a:ext cx="4494727" cy="620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63489" t="6498" r="13622" b="38179"/>
          <a:stretch/>
        </p:blipFill>
        <p:spPr>
          <a:xfrm>
            <a:off x="5616361" y="359383"/>
            <a:ext cx="2612065" cy="2645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74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0"/>
            <a:ext cx="10483404" cy="57643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81" y="5248979"/>
            <a:ext cx="9029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Мы надеемся, что наш опыт работы и наши советы </a:t>
            </a:r>
            <a:r>
              <a:rPr lang="ru-RU" sz="3200" smtClean="0">
                <a:solidFill>
                  <a:srgbClr val="002060"/>
                </a:solidFill>
              </a:rPr>
              <a:t>вам </a:t>
            </a:r>
            <a:r>
              <a:rPr lang="ru-RU" sz="3200" smtClean="0">
                <a:solidFill>
                  <a:srgbClr val="002060"/>
                </a:solidFill>
              </a:rPr>
              <a:t>пригодятся.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smtClean="0">
                <a:solidFill>
                  <a:srgbClr val="002060"/>
                </a:solidFill>
              </a:rPr>
              <a:t>                                 </a:t>
            </a:r>
            <a:r>
              <a:rPr lang="ru-RU" sz="3200" smtClean="0">
                <a:solidFill>
                  <a:srgbClr val="002060"/>
                </a:solidFill>
              </a:rPr>
              <a:t>       Творческих </a:t>
            </a:r>
            <a:r>
              <a:rPr lang="ru-RU" sz="3200" dirty="0" smtClean="0">
                <a:solidFill>
                  <a:srgbClr val="002060"/>
                </a:solidFill>
              </a:rPr>
              <a:t>вам </a:t>
            </a:r>
            <a:r>
              <a:rPr lang="ru-RU" sz="3200" dirty="0" smtClean="0">
                <a:solidFill>
                  <a:srgbClr val="002060"/>
                </a:solidFill>
              </a:rPr>
              <a:t>успехов</a:t>
            </a:r>
            <a:r>
              <a:rPr lang="ru-RU" sz="3200" dirty="0">
                <a:solidFill>
                  <a:srgbClr val="002060"/>
                </a:solidFill>
              </a:rPr>
              <a:t>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0669" y="871896"/>
            <a:ext cx="4754880" cy="64135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       Цель: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3561" y="1809750"/>
            <a:ext cx="5649096" cy="3978275"/>
          </a:xfrm>
        </p:spPr>
        <p:txBody>
          <a:bodyPr>
            <a:noAutofit/>
          </a:bodyPr>
          <a:lstStyle/>
          <a:p>
            <a:pPr lvl="0" defTabSz="914415">
              <a:lnSpc>
                <a:spcPct val="100000"/>
              </a:lnSpc>
              <a:spcBef>
                <a:spcPts val="1400"/>
              </a:spcBef>
              <a:buClrTx/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Научить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изображать салют, используя нетрадиционные </a:t>
            </a: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техники лепки (техника пластилинография), дополняя работу элементами аппликации и рисования</a:t>
            </a:r>
          </a:p>
          <a:p>
            <a:pPr lvl="0" defTabSz="914415">
              <a:lnSpc>
                <a:spcPct val="100000"/>
              </a:lnSpc>
              <a:spcBef>
                <a:spcPts val="1400"/>
              </a:spcBef>
              <a:buClrTx/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Получить радость от совместной работы детей и родителей в условиях дистанционной поддержки</a:t>
            </a:r>
          </a:p>
          <a:p>
            <a:pPr lvl="0" defTabSz="914415">
              <a:lnSpc>
                <a:spcPct val="100000"/>
              </a:lnSpc>
              <a:spcBef>
                <a:spcPts val="1400"/>
              </a:spcBef>
              <a:buClrTx/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 Развивать </a:t>
            </a:r>
            <a:r>
              <a:rPr lang="ru-RU" dirty="0">
                <a:solidFill>
                  <a:srgbClr val="002060"/>
                </a:solidFill>
              </a:rPr>
              <a:t>воображение и интерес к художественному творчеству.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7" y="669702"/>
            <a:ext cx="5424988" cy="58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6101" y="2022480"/>
            <a:ext cx="5563674" cy="3978275"/>
          </a:xfrm>
        </p:spPr>
        <p:txBody>
          <a:bodyPr>
            <a:noAutofit/>
          </a:bodyPr>
          <a:lstStyle/>
          <a:p>
            <a:pPr lvl="0" defTabSz="914415">
              <a:spcBef>
                <a:spcPts val="1400"/>
              </a:spcBef>
              <a:buClrTx/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Развивать творческое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воображение, </a:t>
            </a: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фантазию</a:t>
            </a:r>
            <a:endParaRPr lang="ru-RU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15">
              <a:spcBef>
                <a:spcPts val="1400"/>
              </a:spcBef>
              <a:buClrTx/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Развивать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композиционные навыки, пространственные </a:t>
            </a:r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</a:t>
            </a:r>
            <a:endParaRPr lang="ru-RU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Осваивать </a:t>
            </a:r>
            <a:r>
              <a:rPr lang="ru-RU" dirty="0">
                <a:solidFill>
                  <a:srgbClr val="002060"/>
                </a:solidFill>
              </a:rPr>
              <a:t>цветовую палитру: жёлтый, красный, зелёный, синий </a:t>
            </a:r>
            <a:r>
              <a:rPr lang="ru-RU" dirty="0" smtClean="0">
                <a:solidFill>
                  <a:srgbClr val="002060"/>
                </a:solidFill>
              </a:rPr>
              <a:t>цвета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Развивать эстетическое восприятие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Формировать </a:t>
            </a:r>
            <a:r>
              <a:rPr lang="ru-RU" dirty="0">
                <a:solidFill>
                  <a:srgbClr val="002060"/>
                </a:solidFill>
              </a:rPr>
              <a:t>патриотические </a:t>
            </a:r>
            <a:r>
              <a:rPr lang="ru-RU" dirty="0" smtClean="0">
                <a:solidFill>
                  <a:srgbClr val="002060"/>
                </a:solidFill>
              </a:rPr>
              <a:t>чувства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</a:rPr>
              <a:t>Расширять </a:t>
            </a:r>
            <a:r>
              <a:rPr lang="ru-RU" dirty="0">
                <a:solidFill>
                  <a:srgbClr val="002060"/>
                </a:solidFill>
              </a:rPr>
              <a:t>знания об окружающей </a:t>
            </a:r>
            <a:r>
              <a:rPr lang="ru-RU" dirty="0" smtClean="0">
                <a:solidFill>
                  <a:srgbClr val="002060"/>
                </a:solidFill>
              </a:rPr>
              <a:t>действительности</a:t>
            </a:r>
            <a:endParaRPr lang="ru-RU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16980" y="1489075"/>
            <a:ext cx="4754880" cy="64135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Задачи:</a:t>
            </a: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1" y="540913"/>
            <a:ext cx="5504913" cy="5911402"/>
          </a:xfrm>
        </p:spPr>
      </p:pic>
    </p:spTree>
    <p:extLst>
      <p:ext uri="{BB962C8B-B14F-4D97-AF65-F5344CB8AC3E}">
        <p14:creationId xmlns:p14="http://schemas.microsoft.com/office/powerpoint/2010/main" val="13770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127" y="802285"/>
            <a:ext cx="97364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        Приближается </a:t>
            </a:r>
            <a: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  <a:t>очередная годовщина Великой Победы нашего народа в самой страшной и кровопролитной войне 1941 – 1945 года. И мы, конечно же, хотим как можно больше рассказать о ней нашим детям. Салют Победы прекрасная традиция. Она </a:t>
            </a:r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появилась в 1943 году. И по сей день мы можем увидеть это прекрасное зрелище, </a:t>
            </a:r>
            <a: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оторое проходит в Москве и городах героях нашей огромной страны. </a:t>
            </a:r>
          </a:p>
          <a:p>
            <a:r>
              <a:rPr lang="ru-RU" sz="2400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       Праздничным салютом люди отмечают победу наших солдат над фашистской Германией. Он самый красочный и знаменательный.</a:t>
            </a:r>
          </a:p>
          <a:p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        Мы приглашаем вас вместе с нами рассмотреть цветы салюта и сделать красочную работу в технике </a:t>
            </a:r>
            <a:r>
              <a:rPr lang="ru-RU" sz="2400" dirty="0" err="1" smtClean="0">
                <a:solidFill>
                  <a:srgbClr val="002060"/>
                </a:solidFill>
                <a:ea typeface="+mj-ea"/>
                <a:cs typeface="+mj-cs"/>
              </a:rPr>
              <a:t>пластилинографии</a:t>
            </a:r>
            <a:r>
              <a:rPr lang="ru-RU" sz="2400" dirty="0" smtClean="0">
                <a:solidFill>
                  <a:srgbClr val="002060"/>
                </a:solidFill>
                <a:ea typeface="+mj-ea"/>
                <a:cs typeface="+mj-cs"/>
              </a:rPr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8808">
            <a:off x="6064861" y="841830"/>
            <a:ext cx="2704509" cy="942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5975" r="7428" b="9092"/>
          <a:stretch/>
        </p:blipFill>
        <p:spPr>
          <a:xfrm>
            <a:off x="7289442" y="383046"/>
            <a:ext cx="4323009" cy="6047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8242">
            <a:off x="888603" y="3198110"/>
            <a:ext cx="4284143" cy="3219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93154" y="383046"/>
            <a:ext cx="6912198" cy="23215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Техника пластилинографии – это один </a:t>
            </a:r>
            <a:r>
              <a:rPr lang="ru-RU" sz="2400" dirty="0">
                <a:solidFill>
                  <a:srgbClr val="002060"/>
                </a:solidFill>
              </a:rPr>
              <a:t>из самых популярных средств, с которым работают дети, создают открытки </a:t>
            </a:r>
            <a:r>
              <a:rPr lang="ru-RU" sz="2400" dirty="0" smtClean="0">
                <a:solidFill>
                  <a:srgbClr val="002060"/>
                </a:solidFill>
              </a:rPr>
              <a:t>из пластилина.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Пластилин наносят скатанными "шариками", "жгутиками", "пластинами", формируя пласты пластилина на картоне</a:t>
            </a:r>
            <a:r>
              <a:rPr lang="ru-RU" sz="2400" dirty="0" smtClean="0">
                <a:solidFill>
                  <a:srgbClr val="002060"/>
                </a:solidFill>
              </a:rPr>
              <a:t>. Вот несколько вариантов, которые могут вам помочь в вашем творчестве.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45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2984" y="468782"/>
            <a:ext cx="3932237" cy="148366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Что такое День Победы?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Это праздничный салют: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Фейерверк взлетает в небо,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Рассыпаясь там и тут.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7" y="703772"/>
            <a:ext cx="5535094" cy="4045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9348"/>
            <a:ext cx="4547097" cy="2232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61" y="2202287"/>
            <a:ext cx="6096170" cy="444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6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785" y="-183287"/>
            <a:ext cx="902335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Первый салют победы в Ленинграде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74978" y="3805955"/>
            <a:ext cx="4754880" cy="6413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Первый салют победы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5" y="959714"/>
            <a:ext cx="11353483" cy="5632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86" y="4843908"/>
            <a:ext cx="4754562" cy="2458019"/>
          </a:xfrm>
        </p:spPr>
      </p:pic>
    </p:spTree>
    <p:extLst>
      <p:ext uri="{BB962C8B-B14F-4D97-AF65-F5344CB8AC3E}">
        <p14:creationId xmlns:p14="http://schemas.microsoft.com/office/powerpoint/2010/main" val="33296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206062"/>
            <a:ext cx="11578107" cy="638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2"/>
          <a:stretch/>
        </p:blipFill>
        <p:spPr>
          <a:xfrm>
            <a:off x="-297829" y="5177307"/>
            <a:ext cx="2677802" cy="20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198" y="221386"/>
            <a:ext cx="7169184" cy="682580"/>
          </a:xfrm>
        </p:spPr>
        <p:txBody>
          <a:bodyPr>
            <a:noAutofit/>
          </a:bodyPr>
          <a:lstStyle/>
          <a:p>
            <a:pPr algn="r"/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Для </a:t>
            </a:r>
            <a:r>
              <a:rPr lang="ru-RU" sz="2800" dirty="0" smtClean="0"/>
              <a:t>работы вам понадобится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307"/>
          <a:stretch>
            <a:fillRect/>
          </a:stretch>
        </p:blipFill>
        <p:spPr>
          <a:xfrm>
            <a:off x="5550794" y="1550475"/>
            <a:ext cx="6308809" cy="4873625"/>
          </a:xfrm>
          <a:ln w="57150">
            <a:solidFill>
              <a:srgbClr val="0070C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5521" y="1550475"/>
            <a:ext cx="3932237" cy="375920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Пластилин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Лист тёмного картона или цветной бумаги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Белый карандаш или восковой </a:t>
            </a:r>
            <a:r>
              <a:rPr lang="ru-RU" sz="2400" dirty="0">
                <a:solidFill>
                  <a:srgbClr val="002060"/>
                </a:solidFill>
              </a:rPr>
              <a:t>м</a:t>
            </a:r>
            <a:r>
              <a:rPr lang="ru-RU" sz="2400" dirty="0" smtClean="0">
                <a:solidFill>
                  <a:srgbClr val="002060"/>
                </a:solidFill>
              </a:rPr>
              <a:t>елок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Обрезки прямоугольной формы из газеты или журнала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Ножницы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</a:rPr>
              <a:t>Клей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32" y="4640499"/>
            <a:ext cx="2070498" cy="1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DD01B8-816B-49B7-8C81-03AB51D87C5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в оформлении «Облачный шкипер»</Template>
  <TotalTime>522</TotalTime>
  <Words>398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</vt:lpstr>
      <vt:lpstr>Century Gothic</vt:lpstr>
      <vt:lpstr>Times New Roman</vt:lpstr>
      <vt:lpstr>Wingdings</vt:lpstr>
      <vt:lpstr>Шаблон в оформлении «Облачный шкипер»</vt:lpstr>
      <vt:lpstr>Салют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День Победы? Это праздничный салют: Фейерверк взлетает в небо, Рассыпаясь там и тут.</vt:lpstr>
      <vt:lpstr>Первый салют победы в Ленинграде</vt:lpstr>
      <vt:lpstr>Презентация PowerPoint</vt:lpstr>
      <vt:lpstr> Для работы вам понадобится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надеемся, что наш опыт работы и наши советы вам пригодятся.                                         Творческих вам успехов!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Admin</dc:creator>
  <cp:lastModifiedBy>Admin</cp:lastModifiedBy>
  <cp:revision>55</cp:revision>
  <dcterms:created xsi:type="dcterms:W3CDTF">2020-05-03T10:25:25Z</dcterms:created>
  <dcterms:modified xsi:type="dcterms:W3CDTF">2020-05-06T17:40:22Z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