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38E53-DCE6-49BD-8636-9C44249DEC6B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759F9-C0FE-446F-A0C8-B64F21B79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38E53-DCE6-49BD-8636-9C44249DEC6B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759F9-C0FE-446F-A0C8-B64F21B79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38E53-DCE6-49BD-8636-9C44249DEC6B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759F9-C0FE-446F-A0C8-B64F21B79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38E53-DCE6-49BD-8636-9C44249DEC6B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759F9-C0FE-446F-A0C8-B64F21B79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38E53-DCE6-49BD-8636-9C44249DEC6B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759F9-C0FE-446F-A0C8-B64F21B79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38E53-DCE6-49BD-8636-9C44249DEC6B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759F9-C0FE-446F-A0C8-B64F21B79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38E53-DCE6-49BD-8636-9C44249DEC6B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759F9-C0FE-446F-A0C8-B64F21B79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38E53-DCE6-49BD-8636-9C44249DEC6B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759F9-C0FE-446F-A0C8-B64F21B79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38E53-DCE6-49BD-8636-9C44249DEC6B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759F9-C0FE-446F-A0C8-B64F21B79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38E53-DCE6-49BD-8636-9C44249DEC6B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759F9-C0FE-446F-A0C8-B64F21B79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38E53-DCE6-49BD-8636-9C44249DEC6B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759F9-C0FE-446F-A0C8-B64F21B79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E38E53-DCE6-49BD-8636-9C44249DEC6B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A759F9-C0FE-446F-A0C8-B64F21B79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67240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005064"/>
            <a:ext cx="6400800" cy="2088232"/>
          </a:xfrm>
        </p:spPr>
        <p:txBody>
          <a:bodyPr>
            <a:noAutofit/>
          </a:bodyPr>
          <a:lstStyle/>
          <a:p>
            <a:pPr algn="r"/>
            <a:endParaRPr lang="ru-RU" altLang="ru-RU" sz="2000" dirty="0" smtClean="0">
              <a:solidFill>
                <a:srgbClr val="002060"/>
              </a:solidFill>
            </a:endParaRPr>
          </a:p>
          <a:p>
            <a:pPr algn="r"/>
            <a:endParaRPr lang="ru-RU" altLang="ru-RU" sz="2000" dirty="0" smtClean="0">
              <a:solidFill>
                <a:srgbClr val="002060"/>
              </a:solidFill>
            </a:endParaRPr>
          </a:p>
          <a:p>
            <a:pPr algn="r"/>
            <a:r>
              <a:rPr lang="ru-RU" altLang="ru-RU" sz="2000" dirty="0" smtClean="0">
                <a:solidFill>
                  <a:srgbClr val="0070C0"/>
                </a:solidFill>
              </a:rPr>
              <a:t>Подготовили воспитатели ГБДОУ №131</a:t>
            </a:r>
          </a:p>
          <a:p>
            <a:pPr algn="r"/>
            <a:r>
              <a:rPr lang="ru-RU" altLang="ru-RU" sz="2000" dirty="0" smtClean="0">
                <a:solidFill>
                  <a:srgbClr val="0070C0"/>
                </a:solidFill>
              </a:rPr>
              <a:t>Шихова Лариса Леонидовна</a:t>
            </a:r>
          </a:p>
          <a:p>
            <a:pPr algn="r"/>
            <a:r>
              <a:rPr lang="ru-RU" altLang="ru-RU" sz="2000" dirty="0" err="1" smtClean="0">
                <a:solidFill>
                  <a:srgbClr val="0070C0"/>
                </a:solidFill>
              </a:rPr>
              <a:t>Кулаева</a:t>
            </a:r>
            <a:r>
              <a:rPr lang="ru-RU" altLang="ru-RU" sz="2000" dirty="0" smtClean="0">
                <a:solidFill>
                  <a:srgbClr val="0070C0"/>
                </a:solidFill>
              </a:rPr>
              <a:t> Алла Георгиевна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96753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детей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 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</a:p>
        </p:txBody>
      </p:sp>
      <p:pic>
        <p:nvPicPr>
          <p:cNvPr id="1034" name="Picture 10" descr="Дети - мультяшные на прозрачном фоне в PNG | Дети, Рисовать, Детский 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4211960" cy="41071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28604"/>
            <a:ext cx="6072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6" charset="0"/>
              </a:rPr>
              <a:t>Формируются  высшие чувства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142984"/>
            <a:ext cx="68580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3375" algn="ctr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dirty="0" smtClean="0">
                <a:solidFill>
                  <a:srgbClr val="002774"/>
                </a:solidFill>
                <a:latin typeface="Cambria" pitchFamily="16" charset="0"/>
              </a:rPr>
              <a:t>Моральные:</a:t>
            </a:r>
          </a:p>
          <a:p>
            <a:pPr indent="-333375" algn="ctr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002774"/>
                </a:solidFill>
                <a:latin typeface="Cambria" pitchFamily="16" charset="0"/>
              </a:rPr>
              <a:t>- чувство гордости</a:t>
            </a:r>
          </a:p>
          <a:p>
            <a:pPr indent="-333375" algn="ctr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002774"/>
                </a:solidFill>
                <a:latin typeface="Cambria" pitchFamily="16" charset="0"/>
              </a:rPr>
              <a:t>- чувство стыда</a:t>
            </a:r>
          </a:p>
          <a:p>
            <a:pPr indent="-333375" algn="ctr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002774"/>
                </a:solidFill>
                <a:latin typeface="Cambria" pitchFamily="16" charset="0"/>
              </a:rPr>
              <a:t>- чувство дружбы.</a:t>
            </a:r>
          </a:p>
          <a:p>
            <a:pPr indent="-333375" algn="ctr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dirty="0" smtClean="0">
                <a:solidFill>
                  <a:srgbClr val="002774"/>
                </a:solidFill>
                <a:latin typeface="Cambria" pitchFamily="16" charset="0"/>
              </a:rPr>
              <a:t>Интеллектуальные</a:t>
            </a:r>
            <a:r>
              <a:rPr lang="ru-RU" sz="2800" i="1" dirty="0" smtClean="0">
                <a:solidFill>
                  <a:srgbClr val="002774"/>
                </a:solidFill>
                <a:latin typeface="Cambria" pitchFamily="16" charset="0"/>
              </a:rPr>
              <a:t>:</a:t>
            </a:r>
          </a:p>
          <a:p>
            <a:pPr indent="-333375" algn="ctr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002774"/>
                </a:solidFill>
                <a:latin typeface="Cambria" pitchFamily="16" charset="0"/>
              </a:rPr>
              <a:t>- любознательность</a:t>
            </a:r>
          </a:p>
          <a:p>
            <a:pPr indent="-333375" algn="ctr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002774"/>
                </a:solidFill>
                <a:latin typeface="Cambria" pitchFamily="16" charset="0"/>
              </a:rPr>
              <a:t>- интерес</a:t>
            </a:r>
          </a:p>
          <a:p>
            <a:pPr indent="-333375" algn="ctr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002774"/>
                </a:solidFill>
                <a:latin typeface="Cambria" pitchFamily="16" charset="0"/>
              </a:rPr>
              <a:t>- удивление</a:t>
            </a:r>
          </a:p>
          <a:p>
            <a:pPr indent="-333375" algn="ctr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dirty="0" smtClean="0">
                <a:solidFill>
                  <a:srgbClr val="002774"/>
                </a:solidFill>
                <a:latin typeface="Cambria" pitchFamily="16" charset="0"/>
              </a:rPr>
              <a:t>Эстетические</a:t>
            </a:r>
            <a:r>
              <a:rPr lang="ru-RU" sz="2800" dirty="0" smtClean="0">
                <a:solidFill>
                  <a:srgbClr val="002774"/>
                </a:solidFill>
                <a:latin typeface="Cambria" pitchFamily="16" charset="0"/>
              </a:rPr>
              <a:t>:</a:t>
            </a:r>
          </a:p>
          <a:p>
            <a:pPr indent="-333375" algn="ctr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002774"/>
                </a:solidFill>
                <a:latin typeface="Cambria" pitchFamily="16" charset="0"/>
              </a:rPr>
              <a:t>- чувство прекрасного</a:t>
            </a:r>
          </a:p>
          <a:p>
            <a:pPr indent="-333375" algn="ctr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002774"/>
                </a:solidFill>
                <a:latin typeface="Cambria" pitchFamily="16" charset="0"/>
              </a:rPr>
              <a:t>- чувство героического.</a:t>
            </a:r>
          </a:p>
          <a:p>
            <a:pPr>
              <a:buFont typeface="Arial" charset="0"/>
              <a:buNone/>
              <a:defRPr/>
            </a:pPr>
            <a:endParaRPr lang="ru-RU" sz="2800" dirty="0" smtClean="0"/>
          </a:p>
        </p:txBody>
      </p:sp>
      <p:pic>
        <p:nvPicPr>
          <p:cNvPr id="23564" name="Picture 12" descr="https://avatars.mds.yandex.net/get-pdb/2402172/2d86721a-7c87-4782-b370-80b2d419bc0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496"/>
            <a:ext cx="2000264" cy="3786214"/>
          </a:xfrm>
          <a:prstGeom prst="rect">
            <a:avLst/>
          </a:prstGeom>
          <a:noFill/>
        </p:spPr>
      </p:pic>
      <p:pic>
        <p:nvPicPr>
          <p:cNvPr id="23566" name="Picture 14" descr="https://image.freepik.com/free-vector/_50699-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57364"/>
            <a:ext cx="1928826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786610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80"/>
                </a:solidFill>
                <a:latin typeface="Cambria" pitchFamily="16" charset="0"/>
              </a:rPr>
              <a:t>Часто в этом возрасте появляется такая черта, как лживость, т. е. целенаправленное искажение истины.</a:t>
            </a:r>
          </a:p>
          <a:p>
            <a:pPr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80"/>
                </a:solidFill>
                <a:latin typeface="Cambria" pitchFamily="16" charset="0"/>
              </a:rPr>
              <a:t>Формируются основные черты характера ребенка. </a:t>
            </a:r>
          </a:p>
          <a:p>
            <a:pPr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80"/>
                </a:solidFill>
                <a:latin typeface="Cambria" pitchFamily="16" charset="0"/>
              </a:rPr>
              <a:t>Уже можно понять, каким будет ребенок в будущем</a:t>
            </a:r>
            <a:r>
              <a:rPr lang="ru-RU" b="1" dirty="0" smtClean="0">
                <a:solidFill>
                  <a:srgbClr val="000080"/>
                </a:solidFill>
                <a:latin typeface="Cambria" pitchFamily="16" charset="0"/>
              </a:rPr>
              <a:t>.</a:t>
            </a:r>
          </a:p>
        </p:txBody>
      </p:sp>
      <p:pic>
        <p:nvPicPr>
          <p:cNvPr id="24578" name="Picture 2" descr="https://image.freepik.com/free-vector/_1308-28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286124"/>
            <a:ext cx="2500330" cy="3338477"/>
          </a:xfrm>
          <a:prstGeom prst="rect">
            <a:avLst/>
          </a:prstGeom>
          <a:noFill/>
        </p:spPr>
      </p:pic>
      <p:pic>
        <p:nvPicPr>
          <p:cNvPr id="24580" name="Picture 4" descr="https://avatars.mds.yandex.net/get-pdb/2497652/187da0a3-e8d7-4b2a-ba99-7f7bba9b1476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071810"/>
            <a:ext cx="3071754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358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0080"/>
                </a:solidFill>
                <a:latin typeface="Cambria" pitchFamily="16" charset="0"/>
              </a:rPr>
              <a:t>Но родители продолжают оставаться примером для детей.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0080"/>
                </a:solidFill>
                <a:latin typeface="Cambria" pitchFamily="16" charset="0"/>
              </a:rPr>
              <a:t>Если родители несут позитивную информацию, если у ребенка на душе хорошо, нет страха, обиды, тревоги, то любую информацию (личностную и интеллектуальную) можно заложить в ребенка.</a:t>
            </a:r>
          </a:p>
        </p:txBody>
      </p:sp>
      <p:pic>
        <p:nvPicPr>
          <p:cNvPr id="25602" name="Picture 2" descr="http://ds20.detkin-club.ru/images/parents/-multfilma-schastlivaya-na-beloy-predposilke-illyustratsiya-semi-150382461_5eaace28c33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86190"/>
            <a:ext cx="4214842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3" y="1071546"/>
            <a:ext cx="62865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УДАЧИ ВАМ </a:t>
            </a:r>
          </a:p>
          <a:p>
            <a:pPr algn="ctr"/>
            <a:r>
              <a:rPr lang="ru-RU" sz="44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ВОСПИТАНИИ ДЕТЕЙ!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cstor.nn2.ru/forum/data/forum/images/2019-06/233012030-veselie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00438"/>
            <a:ext cx="7429552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  <a:t>Возраст 5-6 лет - возраст активного развития физических и познавательных способностей ребенка, общения со сверстниками.</a:t>
            </a:r>
          </a:p>
          <a:p>
            <a:pPr indent="441325" algn="just"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  <a:t>И тем не менее игра остается основным способом познания окружающего мира</a:t>
            </a: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3490" name="AutoShape 2" descr="Картинки детские для садика (25 фото) 🔥 Прикольные картинки и юм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2" name="AutoShape 4" descr="Картинки детские для садика (25 фото) 🔥 Прикольные картинки и юм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4" name="Picture 6" descr="МДОУ детский сад №7 &quot;Колосок&quot; г. Петровск - потехе - час (игротек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933056"/>
            <a:ext cx="5472608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785813" y="836713"/>
            <a:ext cx="7215187" cy="23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4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785813" y="1649413"/>
            <a:ext cx="721518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4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76672"/>
            <a:ext cx="5958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altLang="ru-RU" sz="3200" b="1" dirty="0" smtClean="0">
                <a:solidFill>
                  <a:srgbClr val="002060"/>
                </a:solidFill>
                <a:cs typeface="Times New Roman" pitchFamily="16" charset="0"/>
              </a:rPr>
              <a:t>Это период благоприятный для развития всех познавательных процессов: внимания, восприятия, мышления, памяти, воображения.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64514" name="Picture 2" descr="Картинки на прозрачном фоне для детей (46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89040"/>
            <a:ext cx="5904656" cy="30689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14290"/>
            <a:ext cx="4786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ВНИМАНИЕ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285861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6" charset="0"/>
              </a:rPr>
              <a:t>выполнить задание, не отвлекаясь в течение 20-25 минут;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6" charset="0"/>
              </a:rPr>
              <a:t>- удерживать в поле зрения 6-7 предметов;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6" charset="0"/>
              </a:rPr>
              <a:t>- находить 10 отличий между предметами;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6" charset="0"/>
              </a:rPr>
              <a:t>-  выполнять самостоятельно задания по предложенному образцу;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6" charset="0"/>
              </a:rPr>
              <a:t> - находить 8-9 пар одинаковых                              предметов;</a:t>
            </a:r>
          </a:p>
        </p:txBody>
      </p:sp>
      <p:pic>
        <p:nvPicPr>
          <p:cNvPr id="1026" name="Picture 2" descr="https://avatars.mds.yandex.net/get-pdb/1642325/ed997339-c184-4561-bdb2-f063b7d6ef4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86256"/>
            <a:ext cx="5238752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357166"/>
            <a:ext cx="4286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МЫШЛЕНИЕ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142984"/>
            <a:ext cx="7000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6" charset="0"/>
              </a:rPr>
              <a:t>определять последовательность событий;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6" charset="0"/>
              </a:rPr>
              <a:t>- складывать разрезанную картинку из 6-9 частей;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6" charset="0"/>
              </a:rPr>
              <a:t>- находить и объяснять несоответствия на рисунках;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6" charset="0"/>
              </a:rPr>
              <a:t>- находить и объяснять отличия между 			предметами и явлениями;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2060"/>
                </a:solidFill>
              </a:rPr>
              <a:t>	- находить среди 	предложенных 4 предметов 	лишний, объяснять свой выбор </a:t>
            </a:r>
          </a:p>
        </p:txBody>
      </p:sp>
      <p:pic>
        <p:nvPicPr>
          <p:cNvPr id="17410" name="Picture 2" descr="https://thumbs.dreamstime.com/b/%D0%BB%D0%BE%D0%B3%D0%B8%D0%BA%D0%B0-2410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429132"/>
            <a:ext cx="4238602" cy="24288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428604"/>
            <a:ext cx="5572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ПАМЯТЬ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214423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6" charset="0"/>
              </a:rPr>
              <a:t>запоминать 10-12 картинок в течение 1-2 минут;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6" charset="0"/>
              </a:rPr>
              <a:t>- рассказывать наизусть несколько стихотворений;</a:t>
            </a: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6" charset="0"/>
              </a:rPr>
              <a:t>пересказать близко к тексту прочитанное произведение;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6" charset="0"/>
              </a:rPr>
              <a:t>  - сравнивать два изображения,  					предмета по памяти;</a:t>
            </a:r>
          </a:p>
        </p:txBody>
      </p:sp>
      <p:pic>
        <p:nvPicPr>
          <p:cNvPr id="19460" name="Picture 4" descr="https://yt3.ggpht.com/a/AATXAJz3mOd27vvltBOqBhN36vhlWKwcj5TY0Np4ug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00438"/>
            <a:ext cx="2928958" cy="3357562"/>
          </a:xfrm>
          <a:prstGeom prst="rect">
            <a:avLst/>
          </a:prstGeom>
          <a:noFill/>
        </p:spPr>
      </p:pic>
      <p:pic>
        <p:nvPicPr>
          <p:cNvPr id="19462" name="Picture 6" descr="https://thumbs.dreamstime.com/b/%D1%80%D1%83%D0%BA%D0%B0-%D0%B5%D0%B2%D1%83%D1%88%D0%BA%D0%B8-%D1%88%D0%BA%D0%BE-%D1%8B-%D1%80%D0%B0%D0%B7%D0%B2%D0%B5%D0%B2%D0%B0%D1%8F-72521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379" y="2636912"/>
            <a:ext cx="3503621" cy="3645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85728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Corbel" pitchFamily="34" charset="0"/>
              <a:ea typeface="Gadug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402531"/>
            <a:ext cx="7500990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Cambria" pitchFamily="16" charset="0"/>
              </a:rPr>
              <a:t>Ведущая деятельность</a:t>
            </a:r>
            <a:r>
              <a:rPr lang="ru-RU" sz="2000" dirty="0" smtClean="0">
                <a:solidFill>
                  <a:srgbClr val="002060"/>
                </a:solidFill>
                <a:latin typeface="Cambria" pitchFamily="16" charset="0"/>
              </a:rPr>
              <a:t> — игра со сверстниками.</a:t>
            </a:r>
            <a:endParaRPr lang="ru-RU" sz="2000" b="1" i="1" dirty="0" smtClean="0">
              <a:solidFill>
                <a:srgbClr val="002060"/>
              </a:solidFill>
              <a:latin typeface="Cambria" pitchFamily="16" charset="0"/>
            </a:endParaRPr>
          </a:p>
          <a:p>
            <a:pPr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Cambria" pitchFamily="16" charset="0"/>
              </a:rPr>
              <a:t>Условия успешности</a:t>
            </a:r>
            <a:r>
              <a:rPr lang="ru-RU" sz="2000" dirty="0" smtClean="0">
                <a:solidFill>
                  <a:srgbClr val="002060"/>
                </a:solidFill>
                <a:latin typeface="Cambria" pitchFamily="16" charset="0"/>
              </a:rPr>
              <a:t> — собственный широкий кругозор, хорошо развитая речь.</a:t>
            </a:r>
          </a:p>
          <a:p>
            <a:pPr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Cambria" pitchFamily="16" charset="0"/>
              </a:rPr>
              <a:t>Отношения со сверстниками</a:t>
            </a:r>
            <a:r>
              <a:rPr lang="ru-RU" sz="2000" dirty="0" smtClean="0">
                <a:solidFill>
                  <a:srgbClr val="002060"/>
                </a:solidFill>
                <a:latin typeface="Cambria" pitchFamily="16" charset="0"/>
              </a:rPr>
              <a:t> — партнер по играм, предпочтения в общении.</a:t>
            </a:r>
          </a:p>
          <a:p>
            <a:pPr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Cambria" pitchFamily="16" charset="0"/>
              </a:rPr>
              <a:t>Отношения со взрослыми</a:t>
            </a:r>
            <a:r>
              <a:rPr lang="ru-RU" sz="2000" dirty="0" smtClean="0">
                <a:solidFill>
                  <a:srgbClr val="002060"/>
                </a:solidFill>
                <a:latin typeface="Cambria" pitchFamily="16" charset="0"/>
              </a:rPr>
              <a:t> — источник информации, собеседник.</a:t>
            </a:r>
          </a:p>
          <a:p>
            <a:pPr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Cambria" pitchFamily="16" charset="0"/>
              </a:rPr>
              <a:t>Способ познания</a:t>
            </a:r>
            <a:r>
              <a:rPr lang="ru-RU" sz="2000" dirty="0" smtClean="0">
                <a:solidFill>
                  <a:srgbClr val="002060"/>
                </a:solidFill>
                <a:latin typeface="Cambria" pitchFamily="16" charset="0"/>
              </a:rPr>
              <a:t> — общение со взрослым, 					сверстником, самостоятельная деятельность, экспериментирование.</a:t>
            </a:r>
            <a:endParaRPr lang="ru-RU" sz="2000" b="1" i="1" dirty="0" smtClean="0">
              <a:solidFill>
                <a:srgbClr val="002060"/>
              </a:solidFill>
              <a:latin typeface="Cambria" pitchFamily="16" charset="0"/>
            </a:endParaRPr>
          </a:p>
          <a:p>
            <a:pPr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Cambria" pitchFamily="16" charset="0"/>
              </a:rPr>
              <a:t>	Эмоции</a:t>
            </a:r>
            <a:r>
              <a:rPr lang="ru-RU" sz="2000" dirty="0" smtClean="0">
                <a:solidFill>
                  <a:srgbClr val="002060"/>
                </a:solidFill>
                <a:latin typeface="Cambria" pitchFamily="16" charset="0"/>
              </a:rPr>
              <a:t> — настроение ровное, оптимистическое.</a:t>
            </a:r>
          </a:p>
        </p:txBody>
      </p:sp>
      <p:pic>
        <p:nvPicPr>
          <p:cNvPr id="20492" name="Picture 12" descr="https://thumbs.dreamstime.com/b/e-13645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256"/>
            <a:ext cx="762000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57166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rbel" pitchFamily="34" charset="0"/>
              </a:rPr>
              <a:t>Признаки познавательной активности</a:t>
            </a:r>
            <a:endParaRPr lang="ru-RU" sz="2800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928670"/>
            <a:ext cx="70723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3375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itchFamily="16" charset="0"/>
              </a:rPr>
              <a:t>Ребенок сам занимается умственной деятельностью.</a:t>
            </a:r>
          </a:p>
          <a:p>
            <a:pPr indent="-333375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itchFamily="16" charset="0"/>
              </a:rPr>
              <a:t>Предпочитает сам найти ответ на вопрос.</a:t>
            </a:r>
          </a:p>
          <a:p>
            <a:pPr indent="-333375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itchFamily="16" charset="0"/>
              </a:rPr>
              <a:t>Просит почитать книги, дослушивает до конца.</a:t>
            </a:r>
          </a:p>
          <a:p>
            <a:pPr indent="-333375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itchFamily="16" charset="0"/>
              </a:rPr>
              <a:t>Положительно относится к занятиям, связанным с умственным напряжением.</a:t>
            </a:r>
          </a:p>
          <a:p>
            <a:pPr indent="-333375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itchFamily="16" charset="0"/>
              </a:rPr>
              <a:t>Часто задает вопросы.</a:t>
            </a:r>
          </a:p>
          <a:p>
            <a:pPr indent="-333375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itchFamily="16" charset="0"/>
              </a:rPr>
              <a:t>Дожидается ответа на заданный вопрос.</a:t>
            </a:r>
          </a:p>
          <a:p>
            <a:pPr indent="-333375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itchFamily="16" charset="0"/>
              </a:rPr>
              <a:t>Склонен к принятию собственных решений, опираясь на свои знания, умения в различных видах деятельности.</a:t>
            </a:r>
          </a:p>
        </p:txBody>
      </p:sp>
      <p:pic>
        <p:nvPicPr>
          <p:cNvPr id="21506" name="Picture 2" descr="https://img.freepik.com/free-vector/_29190-1505.jpg?size=626&amp;ext=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000504"/>
            <a:ext cx="6000792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7786742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Если до 5 лет ребенка интересовал окружающий мир, то после — присоединяется интерес к  взаимоотношениям людей. </a:t>
            </a:r>
          </a:p>
          <a:p>
            <a:pPr>
              <a:spcBef>
                <a:spcPts val="800"/>
              </a:spcBef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Дети чувствуют любую неискренность и перестают доверять человеку, который обманул.</a:t>
            </a:r>
          </a:p>
          <a:p>
            <a:pPr>
              <a:spcBef>
                <a:spcPts val="800"/>
              </a:spcBef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Старшие дошкольники способны различать весь спектр человеческих эмоций, у них появляются устойчивые чувства и отношения.</a:t>
            </a:r>
          </a:p>
        </p:txBody>
      </p:sp>
      <p:pic>
        <p:nvPicPr>
          <p:cNvPr id="22532" name="Picture 4" descr="https://sun9-10.userapi.com/c844618/v844618485/6bf5a/1RX8S_O5X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876"/>
            <a:ext cx="7500990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390</TotalTime>
  <Words>392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Подготовительная гр</dc:creator>
  <cp:lastModifiedBy>Подготовительная гр</cp:lastModifiedBy>
  <cp:revision>27</cp:revision>
  <dcterms:created xsi:type="dcterms:W3CDTF">2020-10-01T05:10:50Z</dcterms:created>
  <dcterms:modified xsi:type="dcterms:W3CDTF">2020-10-02T09:46:42Z</dcterms:modified>
</cp:coreProperties>
</file>