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sldIdLst>
    <p:sldId id="256" r:id="rId2"/>
    <p:sldId id="277" r:id="rId3"/>
    <p:sldId id="258" r:id="rId4"/>
    <p:sldId id="257" r:id="rId5"/>
    <p:sldId id="259" r:id="rId6"/>
    <p:sldId id="270" r:id="rId7"/>
    <p:sldId id="275" r:id="rId8"/>
    <p:sldId id="276" r:id="rId9"/>
    <p:sldId id="274" r:id="rId10"/>
    <p:sldId id="272" r:id="rId11"/>
    <p:sldId id="262" r:id="rId12"/>
    <p:sldId id="282" r:id="rId13"/>
    <p:sldId id="283" r:id="rId14"/>
    <p:sldId id="280" r:id="rId15"/>
    <p:sldId id="279" r:id="rId16"/>
    <p:sldId id="266" r:id="rId17"/>
    <p:sldId id="265" r:id="rId18"/>
    <p:sldId id="286" r:id="rId19"/>
    <p:sldId id="285" r:id="rId20"/>
    <p:sldId id="284" r:id="rId21"/>
    <p:sldId id="261" r:id="rId22"/>
    <p:sldId id="271" r:id="rId23"/>
    <p:sldId id="287" r:id="rId24"/>
    <p:sldId id="288" r:id="rId25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37" d="100"/>
          <a:sy n="37" d="100"/>
        </p:scale>
        <p:origin x="-1574" y="-2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201</a:t>
            </a:r>
            <a:r>
              <a:rPr lang="ru-RU" dirty="0" smtClean="0"/>
              <a:t>1</a:t>
            </a:r>
            <a:r>
              <a:rPr lang="en-US" dirty="0" smtClean="0"/>
              <a:t>-201</a:t>
            </a:r>
            <a:r>
              <a:rPr lang="ru-RU" dirty="0" smtClean="0"/>
              <a:t>2</a:t>
            </a:r>
            <a:endParaRPr lang="en-US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2013-2014</c:v>
                </c:pt>
              </c:strCache>
            </c:strRef>
          </c:tx>
          <c:dLbls>
            <c:showPercent val="1"/>
          </c:dLbls>
          <c:cat>
            <c:strRef>
              <c:f>Лист1!$A$2:$A$4</c:f>
              <c:strCache>
                <c:ptCount val="3"/>
                <c:pt idx="0">
                  <c:v>высокий уровень</c:v>
                </c:pt>
                <c:pt idx="1">
                  <c:v>средний уровень</c:v>
                </c:pt>
                <c:pt idx="2">
                  <c:v>низкий уровень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0.58000000000000007</c:v>
                </c:pt>
                <c:pt idx="1">
                  <c:v>0.34</c:v>
                </c:pt>
                <c:pt idx="2">
                  <c:v>8.0000000000000043E-2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201</a:t>
            </a:r>
            <a:r>
              <a:rPr lang="ru-RU" dirty="0" smtClean="0"/>
              <a:t>3</a:t>
            </a:r>
            <a:r>
              <a:rPr lang="en-US" dirty="0" smtClean="0"/>
              <a:t>-201</a:t>
            </a:r>
            <a:r>
              <a:rPr lang="ru-RU" dirty="0" smtClean="0"/>
              <a:t>4</a:t>
            </a:r>
            <a:endParaRPr lang="en-US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2013-2014</c:v>
                </c:pt>
              </c:strCache>
            </c:strRef>
          </c:tx>
          <c:dLbls>
            <c:showPercent val="1"/>
          </c:dLbls>
          <c:cat>
            <c:strRef>
              <c:f>Лист1!$A$2:$A$4</c:f>
              <c:strCache>
                <c:ptCount val="3"/>
                <c:pt idx="0">
                  <c:v>высокий уровень</c:v>
                </c:pt>
                <c:pt idx="1">
                  <c:v>средний уровень</c:v>
                </c:pt>
                <c:pt idx="2">
                  <c:v>низкий уровень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0.70000000000000029</c:v>
                </c:pt>
                <c:pt idx="1">
                  <c:v>0.18000000000000008</c:v>
                </c:pt>
                <c:pt idx="2">
                  <c:v>0.12000000000000002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2012-2013</a:t>
            </a:r>
            <a:endParaRPr lang="ru-RU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2013-2014</c:v>
                </c:pt>
              </c:strCache>
            </c:strRef>
          </c:tx>
          <c:dLbls>
            <c:showPercent val="1"/>
          </c:dLbls>
          <c:cat>
            <c:strRef>
              <c:f>Лист1!$A$2:$A$4</c:f>
              <c:strCache>
                <c:ptCount val="3"/>
                <c:pt idx="0">
                  <c:v>высокий уровень</c:v>
                </c:pt>
                <c:pt idx="1">
                  <c:v>средний уровень</c:v>
                </c:pt>
                <c:pt idx="2">
                  <c:v>низкий уровень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0.63000000000000034</c:v>
                </c:pt>
                <c:pt idx="1">
                  <c:v>0.23</c:v>
                </c:pt>
                <c:pt idx="2">
                  <c:v>0.14000000000000001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6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07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17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27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37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58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BAB8B-5D2D-4424-999B-0D40596651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7A06E-F0F0-4988-9BC8-2ADB841834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4D0F4-377F-4543-9277-BE25C5617B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67E24-346B-4319-B828-1292E8487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5B136-C832-4BB7-B5B8-5C5B1649E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8EA2E-8D19-430F-B53A-6BD04B995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7B2DD-4DDB-4309-9945-7876ACBA7C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EB38D-517D-40BB-8A83-DF79328ED4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6B039-19C0-4A12-8259-5483D8BB87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A7E2B-4A1F-447A-9105-6C2BE9D05A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00123-6DC3-4F7E-95F0-DF08AE9E10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A27C8-869A-4FC6-943E-B7827E0B2D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40AAD8E1-1B16-4D56-8441-0CFB45499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pull/>
  </p:transition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74625"/>
            <a:ext cx="8229600" cy="1525588"/>
          </a:xfrm>
        </p:spPr>
        <p:txBody>
          <a:bodyPr/>
          <a:lstStyle/>
          <a:p>
            <a:pPr eaLnBrk="1" hangingPunct="1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Муниципальное бюджетное образовательное учреждение детский сад № 13 «Колосок» комбинированного вида</a:t>
            </a:r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16450"/>
          </a:xfrm>
        </p:spPr>
        <p:txBody>
          <a:bodyPr/>
          <a:lstStyle/>
          <a:p>
            <a:pPr eaLnBrk="1" hangingPunct="1"/>
            <a:endParaRPr lang="ru-RU" dirty="0" smtClean="0"/>
          </a:p>
          <a:p>
            <a:pPr algn="ctr"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ПРЕЗЕНТАЦИЯ ВОСПИТАТЕЛЯ</a:t>
            </a:r>
          </a:p>
          <a:p>
            <a:pPr algn="ctr"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АНУФРИЕВОЙ ГАЛИНЫ</a:t>
            </a:r>
          </a:p>
          <a:p>
            <a:pPr algn="ctr"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АЛЕКСЕЕВНЫ</a:t>
            </a:r>
          </a:p>
          <a:p>
            <a:pPr algn="ctr"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«Двигательная деятельность дошкольников в соответствии ФГОС ДО»</a:t>
            </a:r>
          </a:p>
          <a:p>
            <a:pPr eaLnBrk="1" hangingPunct="1"/>
            <a:endParaRPr lang="ru-RU" sz="2400" dirty="0" smtClean="0"/>
          </a:p>
          <a:p>
            <a:pPr eaLnBrk="1" hangingPunct="1"/>
            <a:r>
              <a:rPr lang="ru-RU" sz="2400" dirty="0" smtClean="0"/>
              <a:t>                                             </a:t>
            </a:r>
          </a:p>
          <a:p>
            <a:pPr eaLnBrk="1" hangingPunct="1"/>
            <a:r>
              <a:rPr lang="ru-RU" sz="1800" dirty="0" smtClean="0"/>
              <a:t>                                        </a:t>
            </a:r>
            <a:endParaRPr lang="ru-RU" sz="2400" dirty="0" smtClean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5000636"/>
            <a:ext cx="1000125" cy="100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4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3" y="4643438"/>
            <a:ext cx="1643062" cy="1643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5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4429132"/>
            <a:ext cx="1214438" cy="1214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6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92988" y="4341813"/>
            <a:ext cx="1190625" cy="1190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7" name="Picture 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43625" y="4857750"/>
            <a:ext cx="928688" cy="928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8" name="WordArt 12"/>
          <p:cNvSpPr>
            <a:spLocks noChangeArrowheads="1" noChangeShapeType="1" noTextEdit="1"/>
          </p:cNvSpPr>
          <p:nvPr/>
        </p:nvSpPr>
        <p:spPr bwMode="auto">
          <a:xfrm>
            <a:off x="5715000" y="5486400"/>
            <a:ext cx="2733675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19080">
                <a:solidFill>
                  <a:srgbClr val="99CCFF"/>
                </a:solidFill>
                <a:miter lim="800000"/>
                <a:headEnd/>
                <a:tailEnd/>
              </a:ln>
              <a:solidFill>
                <a:srgbClr val="0066CC"/>
              </a:solidFill>
              <a:effectLst>
                <a:outerShdw dist="17819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 </a:t>
            </a:r>
          </a:p>
        </p:txBody>
      </p:sp>
      <p:pic>
        <p:nvPicPr>
          <p:cNvPr id="5" name="Picture 2" descr="E:\физо\DSCN532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642918"/>
            <a:ext cx="7715304" cy="54352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74625"/>
            <a:ext cx="8229600" cy="14351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1645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500034" y="714356"/>
            <a:ext cx="8215370" cy="4280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ФГОС ДО к структуре основной общеобразовательной программы дошкольного образования   указано,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что «Программа… направлена на сохранение и укрепление физического и психического здоровья детей, в том числе их эмоционального благополучия. Формирование общей культуры личности детей, в т.ч. ценностей здорового образа жизни, развития их физических качеств».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400" dirty="0">
              <a:solidFill>
                <a:srgbClr val="000000"/>
              </a:solidFill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dirty="0">
                <a:solidFill>
                  <a:srgbClr val="000000"/>
                </a:solidFill>
              </a:rPr>
              <a:t>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800" dirty="0">
              <a:solidFill>
                <a:srgbClr val="000000"/>
              </a:solidFill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85918" y="3429000"/>
            <a:ext cx="5500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«Кто любит спорт – тот здоров и бодр»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Privet\Pictures\фото работа\SAM_318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3929066"/>
            <a:ext cx="2621825" cy="1966369"/>
          </a:xfrm>
          <a:prstGeom prst="rect">
            <a:avLst/>
          </a:prstGeom>
          <a:noFill/>
        </p:spPr>
      </p:pic>
      <p:pic>
        <p:nvPicPr>
          <p:cNvPr id="3" name="Picture 3" descr="C:\Users\Privet\Pictures\фото работа\Фото0368 — коп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3929066"/>
            <a:ext cx="2428892" cy="20002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subTitle"/>
          </p:nvPr>
        </p:nvSpPr>
        <p:spPr>
          <a:xfrm>
            <a:off x="533400" y="762000"/>
            <a:ext cx="8153400" cy="5040313"/>
          </a:xfrm>
        </p:spPr>
        <p:txBody>
          <a:bodyPr anchor="t"/>
          <a:lstStyle/>
          <a:p>
            <a:pPr eaLnBrk="1" hangingPunct="1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ru-RU" sz="36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Актуальность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l" eaLnBrk="1" hangingPunct="1">
              <a:lnSpc>
                <a:spcPct val="90000"/>
              </a:lnSpc>
              <a:spcBef>
                <a:spcPts val="800"/>
              </a:spcBef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-  плохая экология;</a:t>
            </a:r>
          </a:p>
          <a:p>
            <a:pPr algn="l" eaLnBrk="1" hangingPunct="1">
              <a:lnSpc>
                <a:spcPct val="90000"/>
              </a:lnSpc>
              <a:spcBef>
                <a:spcPts val="800"/>
              </a:spcBef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-  несбалансированность питания;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- формирование рецидивирующей и хронической       патологии;</a:t>
            </a:r>
          </a:p>
          <a:p>
            <a:pPr algn="l" eaLnBrk="1" hangingPunct="1">
              <a:lnSpc>
                <a:spcPct val="90000"/>
              </a:lnSpc>
              <a:spcBef>
                <a:spcPts val="800"/>
              </a:spcBef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- рост числа врожденных аномалий</a:t>
            </a:r>
          </a:p>
          <a:p>
            <a:pPr algn="l" eaLnBrk="1" hangingPunct="1">
              <a:lnSpc>
                <a:spcPct val="90000"/>
              </a:lnSpc>
              <a:spcBef>
                <a:spcPts val="800"/>
              </a:spcBef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- снижение двигательной активности;</a:t>
            </a:r>
          </a:p>
          <a:p>
            <a:pPr algn="l" eaLnBrk="1" hangingPunct="1">
              <a:lnSpc>
                <a:spcPct val="90000"/>
              </a:lnSpc>
              <a:spcBef>
                <a:spcPts val="800"/>
              </a:spcBef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- информационные и нейропсихические перегрузки.</a:t>
            </a:r>
          </a:p>
          <a:p>
            <a:pPr algn="r" eaLnBrk="1" hangingPunct="1">
              <a:lnSpc>
                <a:spcPct val="9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74625"/>
            <a:ext cx="8229600" cy="14351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1645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1676400" y="731838"/>
            <a:ext cx="5824558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Цель и задачи</a:t>
            </a:r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685800" y="1698625"/>
            <a:ext cx="7924800" cy="34185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Оптимизировать 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двигательную активность детей в условиях детского сада.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-активизировать интерес к движению;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-научить управлять движениями;</a:t>
            </a:r>
          </a:p>
          <a:p>
            <a:pPr>
              <a:buClrTx/>
              <a:buFontTx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обогащать состава движений и содержание двигательной деятельности в целом;</a:t>
            </a:r>
          </a:p>
          <a:p>
            <a:pPr>
              <a:buClrTx/>
              <a:buFontTx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развить двигательное творчество;</a:t>
            </a:r>
          </a:p>
          <a:p>
            <a:pPr>
              <a:buClrTx/>
              <a:buFontTx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воспитать  положительные морально-волевые качества.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Принципы</a:t>
            </a:r>
          </a:p>
        </p:txBody>
      </p:sp>
      <p:sp>
        <p:nvSpPr>
          <p:cNvPr id="7172" name="Объект 2"/>
          <p:cNvSpPr>
            <a:spLocks noGrp="1"/>
          </p:cNvSpPr>
          <p:nvPr>
            <p:ph idx="1"/>
          </p:nvPr>
        </p:nvSpPr>
        <p:spPr>
          <a:xfrm>
            <a:off x="642910" y="1571612"/>
            <a:ext cx="8228013" cy="4524375"/>
          </a:xfrm>
        </p:spPr>
        <p:txBody>
          <a:bodyPr/>
          <a:lstStyle/>
          <a:p>
            <a:pPr marL="0" indent="0"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Социально-педагогические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принцип содействия развитию личности; оздоровительной направленности;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прикладности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Общедидактические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принципы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принцип сознательности и активности;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наглядности,доступности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индивидуальности; развивающего обучения.</a:t>
            </a:r>
          </a:p>
          <a:p>
            <a:pPr marL="0" indent="0"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Физического воспитания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принцип непрерывности процесса; интеграции, цикличности; прогрессир</a:t>
            </a:r>
            <a:r>
              <a:rPr lang="ru-RU" sz="2400" dirty="0" smtClean="0"/>
              <a:t>ования.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Новизна опыта</a:t>
            </a:r>
          </a:p>
        </p:txBody>
      </p:sp>
      <p:sp>
        <p:nvSpPr>
          <p:cNvPr id="8196" name="Объект 2"/>
          <p:cNvSpPr>
            <a:spLocks noGrp="1"/>
          </p:cNvSpPr>
          <p:nvPr>
            <p:ph idx="1"/>
          </p:nvPr>
        </p:nvSpPr>
        <p:spPr>
          <a:xfrm>
            <a:off x="500034" y="1214422"/>
            <a:ext cx="8228013" cy="4524375"/>
          </a:xfrm>
        </p:spPr>
        <p:txBody>
          <a:bodyPr/>
          <a:lstStyle/>
          <a:p>
            <a:pPr eaLnBrk="1" hangingPunct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внедрение новых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технологий;</a:t>
            </a:r>
          </a:p>
          <a:p>
            <a:pPr eaLnBrk="1" hangingPunct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- использование приемов для мотивации к здоровому образу жизни;</a:t>
            </a:r>
          </a:p>
          <a:p>
            <a:pPr eaLnBrk="1" hangingPunct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- использование ИКТ.</a:t>
            </a:r>
          </a:p>
        </p:txBody>
      </p:sp>
      <p:pic>
        <p:nvPicPr>
          <p:cNvPr id="8197" name="Picture 5" descr="F:\Новая папка\Г.А.пед.сове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5" y="3000372"/>
            <a:ext cx="3905245" cy="2928934"/>
          </a:xfrm>
          <a:prstGeom prst="rect">
            <a:avLst/>
          </a:prstGeom>
          <a:noFill/>
        </p:spPr>
      </p:pic>
      <p:pic>
        <p:nvPicPr>
          <p:cNvPr id="8198" name="Picture 6" descr="F:\Новая папка\SAM_32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000372"/>
            <a:ext cx="3857620" cy="289321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8013" cy="1214446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Предметно-пространственная развивающая среда</a:t>
            </a:r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22" name="Picture 6" descr="E:\SAM_32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571612"/>
            <a:ext cx="3714776" cy="2196719"/>
          </a:xfrm>
          <a:prstGeom prst="rect">
            <a:avLst/>
          </a:prstGeom>
          <a:noFill/>
        </p:spPr>
      </p:pic>
      <p:pic>
        <p:nvPicPr>
          <p:cNvPr id="9223" name="Picture 7" descr="E:\SAM_32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500174"/>
            <a:ext cx="3714776" cy="2268133"/>
          </a:xfrm>
          <a:prstGeom prst="rect">
            <a:avLst/>
          </a:prstGeom>
          <a:noFill/>
        </p:spPr>
      </p:pic>
      <p:pic>
        <p:nvPicPr>
          <p:cNvPr id="9224" name="Picture 8" descr="E:\SAM_32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3857628"/>
            <a:ext cx="3786214" cy="2286016"/>
          </a:xfrm>
          <a:prstGeom prst="rect">
            <a:avLst/>
          </a:prstGeom>
          <a:noFill/>
        </p:spPr>
      </p:pic>
      <p:pic>
        <p:nvPicPr>
          <p:cNvPr id="9225" name="Picture 9" descr="E:\SAM_324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3857628"/>
            <a:ext cx="3643338" cy="235745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228013" cy="1433512"/>
          </a:xfrm>
        </p:spPr>
        <p:txBody>
          <a:bodyPr/>
          <a:lstStyle/>
          <a:p>
            <a:pPr eaLnBrk="1" hangingPunct="1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Предполагаемые результаты</a:t>
            </a:r>
          </a:p>
        </p:txBody>
      </p:sp>
      <p:sp>
        <p:nvSpPr>
          <p:cNvPr id="10244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повышение устойчивости организма к различным заболеванием;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- рост физической работоспособности;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- нормализация деятельности отдельных органов и функциональных систем;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- появление положительных эмоций, способствующих укреплению психического здоровья</a:t>
            </a:r>
            <a:r>
              <a:rPr lang="ru-RU" sz="2400" dirty="0" smtClean="0"/>
              <a:t>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Times New Roman" pitchFamily="16" charset="0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Физкультурно-оздоровительные занятия.</a:t>
            </a:r>
          </a:p>
          <a:p>
            <a:pPr marL="514350" indent="-514350" eaLnBrk="1" hangingPunct="1">
              <a:buFont typeface="Times New Roman" pitchFamily="16" charset="0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НОД</a:t>
            </a:r>
          </a:p>
          <a:p>
            <a:pPr marL="514350" indent="-514350" eaLnBrk="1" hangingPunct="1">
              <a:buFont typeface="Times New Roman" pitchFamily="16" charset="0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Самостоятельные занятия</a:t>
            </a:r>
          </a:p>
          <a:p>
            <a:pPr marL="514350" indent="-514350" eaLnBrk="1" hangingPunct="1">
              <a:buFont typeface="Times New Roman" pitchFamily="16" charset="0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Физкультурно-массовые занятия.</a:t>
            </a:r>
          </a:p>
          <a:p>
            <a:pPr marL="514350" indent="-514350" eaLnBrk="1" hangingPunct="1">
              <a:buFont typeface="Times New Roman" pitchFamily="16" charset="0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Дополнительные занятия</a:t>
            </a:r>
          </a:p>
          <a:p>
            <a:pPr marL="514350" indent="-514350" eaLnBrk="1" hangingPunct="1">
              <a:buFont typeface="Times New Roman" pitchFamily="16" charset="0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Совместная физкультурно-оздоровительная работа ДОУ и семьи.</a:t>
            </a:r>
          </a:p>
        </p:txBody>
      </p:sp>
      <p:sp>
        <p:nvSpPr>
          <p:cNvPr id="1126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Модель двигательного режима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1472" y="1714488"/>
            <a:ext cx="8229600" cy="4930775"/>
          </a:xfrm>
        </p:spPr>
        <p:txBody>
          <a:bodyPr/>
          <a:lstStyle/>
          <a:p>
            <a:pPr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1.Физкультурно-оздоровительные занятия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утренняя гимнастика, подвижные игры и физические упражнения во время прогулок, физкультминутки на занятиях с умственной нагрузкой, закаливающие мероприятия</a:t>
            </a:r>
          </a:p>
          <a:p>
            <a:pPr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 Образовательная НОД</a:t>
            </a:r>
          </a:p>
          <a:p>
            <a:pPr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Самостоятельные занятия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Физкультурно-массовые занятия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неделя здоровья, физкультурный досуг, физкультурно-спортивные праздники на воздухе и воде, игры-соревнования, спартакиады, районные мероприятия.</a:t>
            </a:r>
          </a:p>
          <a:p>
            <a:pPr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5. Дополнительные занятия ( вторая половина дня).</a:t>
            </a:r>
          </a:p>
          <a:p>
            <a:pPr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6. Совместная физкультурно-оздоровительная работа ДОУ и семьи.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500034" y="571480"/>
            <a:ext cx="8358246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Содержание и построение двигательного режима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72396" y="5429264"/>
            <a:ext cx="1214438" cy="1214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Утренняя гимнастика</a:t>
            </a:r>
          </a:p>
        </p:txBody>
      </p:sp>
      <p:pic>
        <p:nvPicPr>
          <p:cNvPr id="13317" name="Picture 5" descr="E:\DSCN17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214422"/>
            <a:ext cx="3214710" cy="2411033"/>
          </a:xfrm>
          <a:prstGeom prst="rect">
            <a:avLst/>
          </a:prstGeom>
          <a:noFill/>
        </p:spPr>
      </p:pic>
      <p:pic>
        <p:nvPicPr>
          <p:cNvPr id="9" name="Picture 5" descr="E:\физо\DSCN51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214422"/>
            <a:ext cx="3357586" cy="2428892"/>
          </a:xfrm>
          <a:prstGeom prst="rect">
            <a:avLst/>
          </a:prstGeom>
          <a:noFill/>
        </p:spPr>
      </p:pic>
      <p:pic>
        <p:nvPicPr>
          <p:cNvPr id="13319" name="Picture 7" descr="E:\SAM_29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3714752"/>
            <a:ext cx="3286148" cy="24646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Закаливание</a:t>
            </a:r>
          </a:p>
        </p:txBody>
      </p:sp>
      <p:sp>
        <p:nvSpPr>
          <p:cNvPr id="14340" name="Объект 2"/>
          <p:cNvSpPr>
            <a:spLocks noGrp="1"/>
          </p:cNvSpPr>
          <p:nvPr>
            <p:ph idx="1"/>
          </p:nvPr>
        </p:nvSpPr>
        <p:spPr>
          <a:xfrm>
            <a:off x="539750" y="1773238"/>
            <a:ext cx="8228013" cy="4524375"/>
          </a:xfrm>
        </p:spPr>
        <p:txBody>
          <a:bodyPr/>
          <a:lstStyle/>
          <a:p>
            <a:pPr eaLnBrk="1" hangingPunct="1"/>
            <a:r>
              <a:rPr lang="ru-RU" dirty="0" smtClean="0"/>
              <a:t> </a:t>
            </a:r>
          </a:p>
        </p:txBody>
      </p:sp>
      <p:pic>
        <p:nvPicPr>
          <p:cNvPr id="14343" name="Picture 7" descr="E:\SAM_33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321571" y="3036091"/>
            <a:ext cx="2643207" cy="3714777"/>
          </a:xfrm>
          <a:prstGeom prst="rect">
            <a:avLst/>
          </a:prstGeom>
          <a:noFill/>
        </p:spPr>
      </p:pic>
      <p:pic>
        <p:nvPicPr>
          <p:cNvPr id="14344" name="Picture 8" descr="E:\SAM_29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3571876"/>
            <a:ext cx="3643338" cy="2607487"/>
          </a:xfrm>
          <a:prstGeom prst="rect">
            <a:avLst/>
          </a:prstGeom>
          <a:noFill/>
        </p:spPr>
      </p:pic>
      <p:pic>
        <p:nvPicPr>
          <p:cNvPr id="14345" name="Picture 9" descr="E:\Новая папка\SAM_30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1142984"/>
            <a:ext cx="3714744" cy="2357453"/>
          </a:xfrm>
          <a:prstGeom prst="rect">
            <a:avLst/>
          </a:prstGeom>
          <a:noFill/>
        </p:spPr>
      </p:pic>
      <p:pic>
        <p:nvPicPr>
          <p:cNvPr id="3074" name="Picture 2" descr="C:\Users\Privet\Pictures\фото\SAM_30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1142984"/>
            <a:ext cx="3786214" cy="235745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Закаливание</a:t>
            </a:r>
          </a:p>
        </p:txBody>
      </p:sp>
      <p:pic>
        <p:nvPicPr>
          <p:cNvPr id="5" name="Picture 8" descr="E:\SAM_329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428736"/>
            <a:ext cx="3393281" cy="4524375"/>
          </a:xfrm>
          <a:prstGeom prst="rect">
            <a:avLst/>
          </a:prstGeom>
          <a:noFill/>
        </p:spPr>
      </p:pic>
      <p:pic>
        <p:nvPicPr>
          <p:cNvPr id="15365" name="Picture 5" descr="E:\SAM_33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1357298"/>
            <a:ext cx="3429006" cy="45720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НОД</a:t>
            </a:r>
          </a:p>
        </p:txBody>
      </p:sp>
      <p:sp>
        <p:nvSpPr>
          <p:cNvPr id="16388" name="Объект 2"/>
          <p:cNvSpPr>
            <a:spLocks noGrp="1"/>
          </p:cNvSpPr>
          <p:nvPr>
            <p:ph idx="1"/>
          </p:nvPr>
        </p:nvSpPr>
        <p:spPr>
          <a:xfrm>
            <a:off x="500034" y="1142984"/>
            <a:ext cx="8228013" cy="4524375"/>
          </a:xfrm>
        </p:spPr>
        <p:txBody>
          <a:bodyPr/>
          <a:lstStyle/>
          <a:p>
            <a:pPr eaLnBrk="1" hangingPunct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Занятия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интегрированного характера вызывают интерес, способствуют снятию перенапряжения, перегрузки и утомляемости за счёт переключения  их на разнообразные виды  деятельности</a:t>
            </a:r>
          </a:p>
        </p:txBody>
      </p:sp>
      <p:pic>
        <p:nvPicPr>
          <p:cNvPr id="16389" name="Picture 5" descr="E:\SAM_31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928934"/>
            <a:ext cx="3929058" cy="2946794"/>
          </a:xfrm>
          <a:prstGeom prst="rect">
            <a:avLst/>
          </a:prstGeom>
          <a:noFill/>
        </p:spPr>
      </p:pic>
      <p:pic>
        <p:nvPicPr>
          <p:cNvPr id="16393" name="Picture 9" descr="E:\фото\P10407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928934"/>
            <a:ext cx="3857620" cy="289321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74625"/>
            <a:ext cx="8229600" cy="14351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1645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413" name="Rectangle 4"/>
          <p:cNvSpPr>
            <a:spLocks noChangeArrowheads="1"/>
          </p:cNvSpPr>
          <p:nvPr/>
        </p:nvSpPr>
        <p:spPr bwMode="auto">
          <a:xfrm>
            <a:off x="785786" y="928670"/>
            <a:ext cx="7972451" cy="1941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</a:rPr>
              <a:t>Интеграция области «физическая культура» и «музыка» у детей создает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</a:rPr>
              <a:t>положительный эмоциональный фон занятий,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</a:rPr>
              <a:t>помогает детям запомнить движения, выразительно передать их </a:t>
            </a:r>
            <a:r>
              <a:rPr lang="ru-RU" sz="2400" dirty="0" smtClean="0">
                <a:solidFill>
                  <a:srgbClr val="000000"/>
                </a:solidFill>
              </a:rPr>
              <a:t>характер.</a:t>
            </a:r>
            <a:endParaRPr lang="ru-RU" sz="2400" dirty="0">
              <a:solidFill>
                <a:srgbClr val="000000"/>
              </a:solidFill>
            </a:endParaRPr>
          </a:p>
        </p:txBody>
      </p:sp>
      <p:pic>
        <p:nvPicPr>
          <p:cNvPr id="17414" name="Picture 6" descr="C:\Users\Privet\Pictures\фото работа\8марта сре\IMG_576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3000372"/>
            <a:ext cx="3905277" cy="2928958"/>
          </a:xfrm>
          <a:prstGeom prst="rect">
            <a:avLst/>
          </a:prstGeom>
          <a:noFill/>
        </p:spPr>
      </p:pic>
      <p:pic>
        <p:nvPicPr>
          <p:cNvPr id="1027" name="Picture 3" descr="C:\Users\Privet\Videos\Новая папка\DSCN17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3000372"/>
            <a:ext cx="3865701" cy="292895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74625"/>
            <a:ext cx="8229600" cy="14351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1645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642938" y="925513"/>
            <a:ext cx="7620000" cy="194117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</a:rPr>
              <a:t>Интегрируя физическую культуру и речевое развитие (коммуникация) у детей активизируется фантазия</a:t>
            </a:r>
            <a:r>
              <a:rPr lang="ru-RU" sz="2400" dirty="0" smtClean="0">
                <a:solidFill>
                  <a:srgbClr val="000000"/>
                </a:solidFill>
              </a:rPr>
              <a:t>,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>
                <a:solidFill>
                  <a:srgbClr val="000000"/>
                </a:solidFill>
              </a:rPr>
              <a:t>формируется правильное дыхание, развивается фонематический слух, </a:t>
            </a:r>
            <a:r>
              <a:rPr lang="ru-RU" sz="2400" dirty="0" smtClean="0">
                <a:solidFill>
                  <a:srgbClr val="000000"/>
                </a:solidFill>
              </a:rPr>
              <a:t>создается </a:t>
            </a:r>
            <a:r>
              <a:rPr lang="ru-RU" sz="2400" dirty="0">
                <a:solidFill>
                  <a:srgbClr val="000000"/>
                </a:solidFill>
              </a:rPr>
              <a:t>эмоциональный </a:t>
            </a:r>
            <a:r>
              <a:rPr lang="ru-RU" sz="2400" dirty="0" smtClean="0">
                <a:solidFill>
                  <a:srgbClr val="000000"/>
                </a:solidFill>
              </a:rPr>
              <a:t>настрой.</a:t>
            </a:r>
            <a:endParaRPr lang="ru-RU" sz="2400" dirty="0">
              <a:solidFill>
                <a:srgbClr val="000000"/>
              </a:solidFill>
            </a:endParaRPr>
          </a:p>
        </p:txBody>
      </p:sp>
      <p:pic>
        <p:nvPicPr>
          <p:cNvPr id="18438" name="Picture 6" descr="C:\Users\Privet\Pictures\фото работа\SAM_31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500438"/>
            <a:ext cx="3643306" cy="2732480"/>
          </a:xfrm>
          <a:prstGeom prst="rect">
            <a:avLst/>
          </a:prstGeom>
          <a:noFill/>
        </p:spPr>
      </p:pic>
      <p:pic>
        <p:nvPicPr>
          <p:cNvPr id="18439" name="Picture 7" descr="C:\Users\Privet\Pictures\фото работа\SAM_31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3643314"/>
            <a:ext cx="3428992" cy="25717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Туризм в ДОУ</a:t>
            </a:r>
          </a:p>
        </p:txBody>
      </p:sp>
      <p:pic>
        <p:nvPicPr>
          <p:cNvPr id="19461" name="Picture 5" descr="E:\SAM_29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571876"/>
            <a:ext cx="3524275" cy="2571768"/>
          </a:xfrm>
          <a:prstGeom prst="rect">
            <a:avLst/>
          </a:prstGeom>
          <a:noFill/>
        </p:spPr>
      </p:pic>
      <p:pic>
        <p:nvPicPr>
          <p:cNvPr id="19462" name="Picture 6" descr="E:\SAM_29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142984"/>
            <a:ext cx="3500462" cy="2303876"/>
          </a:xfrm>
          <a:prstGeom prst="rect">
            <a:avLst/>
          </a:prstGeom>
          <a:noFill/>
        </p:spPr>
      </p:pic>
      <p:pic>
        <p:nvPicPr>
          <p:cNvPr id="7" name="Picture 5" descr="E:\SAM_30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1142984"/>
            <a:ext cx="3571900" cy="2286016"/>
          </a:xfrm>
          <a:prstGeom prst="rect">
            <a:avLst/>
          </a:prstGeom>
          <a:noFill/>
        </p:spPr>
      </p:pic>
      <p:pic>
        <p:nvPicPr>
          <p:cNvPr id="8" name="Picture 7" descr="E:\SAM_300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3571876"/>
            <a:ext cx="3571900" cy="257176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Подвижные игры</a:t>
            </a:r>
          </a:p>
        </p:txBody>
      </p:sp>
      <p:pic>
        <p:nvPicPr>
          <p:cNvPr id="20486" name="Picture 6" descr="E:\SAM_3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214422"/>
            <a:ext cx="3500462" cy="2196695"/>
          </a:xfrm>
          <a:prstGeom prst="rect">
            <a:avLst/>
          </a:prstGeom>
          <a:noFill/>
        </p:spPr>
      </p:pic>
      <p:pic>
        <p:nvPicPr>
          <p:cNvPr id="20488" name="Picture 8" descr="E:\SAM_3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500438"/>
            <a:ext cx="3714776" cy="2607488"/>
          </a:xfrm>
          <a:prstGeom prst="rect">
            <a:avLst/>
          </a:prstGeom>
          <a:noFill/>
        </p:spPr>
      </p:pic>
      <p:pic>
        <p:nvPicPr>
          <p:cNvPr id="20491" name="Picture 11" descr="E:\фото\Фото05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3500438"/>
            <a:ext cx="3497767" cy="2623326"/>
          </a:xfrm>
          <a:prstGeom prst="rect">
            <a:avLst/>
          </a:prstGeom>
          <a:noFill/>
        </p:spPr>
      </p:pic>
      <p:pic>
        <p:nvPicPr>
          <p:cNvPr id="2051" name="Picture 3" descr="C:\Users\Privet\Videos\Новая папка\P10408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9" y="1285860"/>
            <a:ext cx="3714776" cy="21431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Праздники и развлечения</a:t>
            </a:r>
          </a:p>
        </p:txBody>
      </p:sp>
      <p:pic>
        <p:nvPicPr>
          <p:cNvPr id="21510" name="Picture 6" descr="E:\SAM_33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214422"/>
            <a:ext cx="3643338" cy="2411033"/>
          </a:xfrm>
          <a:prstGeom prst="rect">
            <a:avLst/>
          </a:prstGeom>
          <a:noFill/>
        </p:spPr>
      </p:pic>
      <p:pic>
        <p:nvPicPr>
          <p:cNvPr id="21512" name="Picture 8" descr="E:\DSCN47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214422"/>
            <a:ext cx="3571900" cy="2428892"/>
          </a:xfrm>
          <a:prstGeom prst="rect">
            <a:avLst/>
          </a:prstGeom>
          <a:noFill/>
        </p:spPr>
      </p:pic>
      <p:pic>
        <p:nvPicPr>
          <p:cNvPr id="21513" name="Picture 9" descr="E:\DSCN52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3714752"/>
            <a:ext cx="3643338" cy="2500306"/>
          </a:xfrm>
          <a:prstGeom prst="rect">
            <a:avLst/>
          </a:prstGeom>
          <a:noFill/>
        </p:spPr>
      </p:pic>
      <p:pic>
        <p:nvPicPr>
          <p:cNvPr id="8" name="Picture 10" descr="E:\SAM_333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3714752"/>
            <a:ext cx="3571900" cy="24288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74625"/>
            <a:ext cx="8229600" cy="14351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1645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355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3352800"/>
            <a:ext cx="4343400" cy="3332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609600" y="922338"/>
            <a:ext cx="8180388" cy="3787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dirty="0">
                <a:solidFill>
                  <a:srgbClr val="000000"/>
                </a:solidFill>
              </a:rPr>
              <a:t>Вместе с тем, ФГОС ДО ориентирует на новое взаимодействие ДОУ и семьи: «родители должны участвовать в создании условий  для полноценного и своевременного развития ребенка в дошкольном возрасте, чтобы не упустить важнейший период в развитии его личности. Родители должны быть активными участниками образовательного процесса, участниками всех проектов, независимо от того, какая деятельность в них доминирует, а</a:t>
            </a:r>
            <a:r>
              <a:rPr lang="ru-RU" sz="2400" dirty="0">
                <a:solidFill>
                  <a:srgbClr val="000000"/>
                </a:solidFill>
              </a:rPr>
              <a:t> </a:t>
            </a:r>
            <a:r>
              <a:rPr lang="ru-RU" sz="2400" b="1" dirty="0">
                <a:solidFill>
                  <a:srgbClr val="000000"/>
                </a:solidFill>
              </a:rPr>
              <a:t>не просто сторонними наблюдателями».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8013" cy="1433512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Мониторинг уровня физического развития дошкольников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142844" y="1428736"/>
          <a:ext cx="4643470" cy="2486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2285984" y="3357562"/>
          <a:ext cx="4071966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4071934" y="1428736"/>
          <a:ext cx="4843458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500034" y="571480"/>
            <a:ext cx="8143899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</a:tabLs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Литература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Алябьева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Е.А.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Психогимнастика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детском саду М.: Сфера, 2003 – 88 с.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Белая К.Ю.,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Зимонина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В.А. «Как обеспечить безопасность дошкольников: конспекты занятий по основам безопасности детей дошкольного возраста» М.: Просвещение, 2000 – 94 с.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Глазырина Л.Д. Физическая культура дошкольникам: программа и программные требования М.: 1999 – 144 с.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Зимонина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В.А. Воспитание ребёнка – дошкольника. Расту здоровым. М.;ВЛАДОС,2003-304 с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Каштанова Т.В, Организация оздоровительного центра в образовательном учреждении: практическое пособие М.:2002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Колабанов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В.В.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Валеология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СПб: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Деан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2001</a:t>
            </a:r>
          </a:p>
          <a:p>
            <a:pPr eaLnBrk="0" hangingPunct="0"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Кузнецова М.Н. Система комплексных мероприятий по оздоровлению детей в дошкольных образовательных учреждениях. М.: АРКТИ, 2002 – 64 с.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42910" y="642918"/>
            <a:ext cx="807249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Моргунова О.Н. Физкультурно-оздоровительная работа в ДОУ. Воронеж, 2005 – 127 с.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Овчинникова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Т.С. Двигательный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игротренинг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дошкольников. СПб, 2002 – 176 с.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Пензулаева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Л.И. Оздоровительная гимнастика для детей дошкольного возраста М.: 2004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Рунова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М.А. Двигательная активность ребёнка в детском саду М.: 2000 – 256 с.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Синкевич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Е.А. Физкультура для малышей СПб: 2003 – 48 с.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13. Семёнова Н. Дыхательная гимнастика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Стрельниковой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школе здоровья. СПб.2004 – 87 с.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14.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Чупаха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И.В.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технологии в образовательном процессе. М: 2003 - 143 с.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15. Юдина Е.Г. Педагогическая диагностика в детском саду. М.: 2003 – 114 с.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847</Words>
  <Application>Microsoft Office PowerPoint</Application>
  <PresentationFormat>Экран (4:3)</PresentationFormat>
  <Paragraphs>95</Paragraphs>
  <Slides>24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Муниципальное бюджетное образовательное учреждение детский сад № 13 «Колосок» комбинированного вида</vt:lpstr>
      <vt:lpstr> </vt:lpstr>
      <vt:lpstr>Слайд 3</vt:lpstr>
      <vt:lpstr>Слайд 4</vt:lpstr>
      <vt:lpstr>Слайд 5</vt:lpstr>
      <vt:lpstr>Принципы</vt:lpstr>
      <vt:lpstr>Новизна опыта</vt:lpstr>
      <vt:lpstr>Предметно-пространственная развивающая среда</vt:lpstr>
      <vt:lpstr>Предполагаемые результаты</vt:lpstr>
      <vt:lpstr>Модель двигательного режима</vt:lpstr>
      <vt:lpstr>Слайд 11</vt:lpstr>
      <vt:lpstr>Утренняя гимнастика</vt:lpstr>
      <vt:lpstr>Закаливание</vt:lpstr>
      <vt:lpstr>Закаливание</vt:lpstr>
      <vt:lpstr>НОД</vt:lpstr>
      <vt:lpstr>Слайд 16</vt:lpstr>
      <vt:lpstr>Слайд 17</vt:lpstr>
      <vt:lpstr>Туризм в ДОУ</vt:lpstr>
      <vt:lpstr>Подвижные игры</vt:lpstr>
      <vt:lpstr>Праздники и развлечения</vt:lpstr>
      <vt:lpstr>Слайд 21</vt:lpstr>
      <vt:lpstr>Мониторинг уровня физического развития дошкольников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Privet</dc:creator>
  <cp:lastModifiedBy>Privet</cp:lastModifiedBy>
  <cp:revision>82</cp:revision>
  <cp:lastPrinted>1601-01-01T00:00:00Z</cp:lastPrinted>
  <dcterms:created xsi:type="dcterms:W3CDTF">1601-01-01T00:00:00Z</dcterms:created>
  <dcterms:modified xsi:type="dcterms:W3CDTF">2015-02-23T11:27:45Z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