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9" r:id="rId3"/>
    <p:sldId id="262" r:id="rId4"/>
    <p:sldId id="260" r:id="rId5"/>
    <p:sldId id="258" r:id="rId6"/>
    <p:sldId id="264" r:id="rId7"/>
    <p:sldId id="257" r:id="rId8"/>
    <p:sldId id="272" r:id="rId9"/>
    <p:sldId id="263" r:id="rId10"/>
    <p:sldId id="266" r:id="rId11"/>
    <p:sldId id="267" r:id="rId12"/>
    <p:sldId id="269" r:id="rId13"/>
    <p:sldId id="271" r:id="rId14"/>
    <p:sldId id="268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1%82%D0%B8%D1%86%D0%B0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92%D0%BE%D1%80%D0%BE%D0%BD_(%D1%80%D0%BE%D0%B4)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C:\Users\USER\Desktop\svetlyj-fon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906979"/>
            <a:ext cx="6572296" cy="5379541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b="1" dirty="0" smtClean="0">
              <a:solidFill>
                <a:srgbClr val="000099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000099"/>
              </a:solidFill>
            </a:endParaRPr>
          </a:p>
          <a:p>
            <a:pPr algn="ctr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Тема: «Перелетные птицы.</a:t>
            </a:r>
          </a:p>
          <a:p>
            <a:pPr algn="ctr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Грач»</a:t>
            </a:r>
          </a:p>
          <a:p>
            <a:pPr algn="ctr">
              <a:buNone/>
            </a:pPr>
            <a:r>
              <a:rPr lang="ru-RU" b="1" i="1" dirty="0" smtClean="0">
                <a:solidFill>
                  <a:srgbClr val="00B050"/>
                </a:solidFill>
              </a:rPr>
              <a:t>(поэтапное рисование грача)</a:t>
            </a:r>
            <a:endParaRPr lang="ru-RU" b="1" i="1" dirty="0">
              <a:solidFill>
                <a:srgbClr val="00B05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31640" y="26064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Муниципальное бюджетное дошкольное образовательное учреждение детский сад № 13 «Колосок»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724128" y="4509120"/>
            <a:ext cx="2736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Подготовила и провела: воспитатель 1 квалификационной категории  </a:t>
            </a:r>
            <a:r>
              <a:rPr lang="ru-RU" sz="2000" dirty="0" err="1" smtClean="0"/>
              <a:t>Пакина</a:t>
            </a:r>
            <a:r>
              <a:rPr lang="ru-RU" sz="2000" dirty="0" smtClean="0"/>
              <a:t> Н.А.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419872" y="6286520"/>
            <a:ext cx="2736304" cy="382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с. </a:t>
            </a:r>
            <a:r>
              <a:rPr lang="ru-RU" dirty="0" err="1" smtClean="0"/>
              <a:t>Мурзицы</a:t>
            </a:r>
            <a:r>
              <a:rPr lang="ru-RU" dirty="0" smtClean="0"/>
              <a:t> 2022 г.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USER\Desktop\svetlyj-fon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</a:rPr>
              <a:t>Загадка</a:t>
            </a:r>
            <a:endParaRPr lang="ru-RU" b="1" dirty="0">
              <a:solidFill>
                <a:srgbClr val="0000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algn="ctr">
              <a:buNone/>
            </a:pPr>
            <a:r>
              <a:rPr lang="ru-RU" sz="4000" b="1" dirty="0" smtClean="0"/>
              <a:t>Чёрный, проворный, </a:t>
            </a:r>
            <a:br>
              <a:rPr lang="ru-RU" sz="4000" b="1" dirty="0" smtClean="0"/>
            </a:br>
            <a:r>
              <a:rPr lang="ru-RU" sz="4000" b="1" dirty="0" smtClean="0"/>
              <a:t>Кричит «</a:t>
            </a:r>
            <a:r>
              <a:rPr lang="ru-RU" sz="4000" b="1" dirty="0" err="1" smtClean="0"/>
              <a:t>крак</a:t>
            </a:r>
            <a:r>
              <a:rPr lang="ru-RU" sz="4000" b="1" dirty="0" smtClean="0"/>
              <a:t>» — червякам враг. </a:t>
            </a:r>
            <a:endParaRPr lang="ru-RU" sz="4000" b="1" dirty="0"/>
          </a:p>
        </p:txBody>
      </p:sp>
      <p:pic>
        <p:nvPicPr>
          <p:cNvPr id="15363" name="Picture 3" descr="C:\Users\USER\Desktop\pictu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2786058"/>
            <a:ext cx="3143272" cy="35090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USER\Desktop\svetlyj-fon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Грач - широко распространённая в Евразии </a:t>
            </a:r>
            <a:r>
              <a:rPr lang="ru-RU" dirty="0" smtClean="0">
                <a:hlinkClick r:id="rId3" tooltip="Птица"/>
              </a:rPr>
              <a:t>птица</a:t>
            </a:r>
            <a:r>
              <a:rPr lang="ru-RU" dirty="0" smtClean="0"/>
              <a:t> рода </a:t>
            </a:r>
            <a:r>
              <a:rPr lang="ru-RU" dirty="0" smtClean="0">
                <a:hlinkClick r:id="rId4" tooltip="Ворон (род)"/>
              </a:rPr>
              <a:t>воронов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Длина 45—47 см. Перья чёрные, с фиолетовым отливом. У взрослых птиц основание клюва голое; у молодых птиц перья у основания клюва есть, но позже они выпадают.</a:t>
            </a:r>
          </a:p>
          <a:p>
            <a:r>
              <a:rPr lang="ru-RU" dirty="0" smtClean="0"/>
              <a:t>Грачи всеядны, но главным образом питаются червями и личинками насекомых, которых они находят, копаясь в земле своим крепким клювом. Любят большими стаями следовать за пашущими землю.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USER\Desktop\svetlyj-fon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r>
              <a:rPr lang="ru-RU" dirty="0" smtClean="0"/>
              <a:t>Весной грач прилетает очень рано, ещё лежит снег на полях. Период прилёта в разных местообитаниях падает на период с февраля по апрель. </a:t>
            </a:r>
          </a:p>
          <a:p>
            <a:r>
              <a:rPr lang="ru-RU" dirty="0" smtClean="0"/>
              <a:t>Гнездо строит из сухих сучьев, выстилает сухой травой, иногда клочками шерсти, тоненькими ветками, а также использует различный мусор. Откладывает  3—7 яиц. Птенцы появляются в начале-середине апреля.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USER\Desktop\svetlyj-fon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0099"/>
                </a:solidFill>
              </a:rPr>
              <a:t>Алексей Саврасов «Грачи прилетели»</a:t>
            </a:r>
            <a:endParaRPr lang="ru-RU" dirty="0">
              <a:solidFill>
                <a:srgbClr val="000099"/>
              </a:solidFill>
            </a:endParaRPr>
          </a:p>
        </p:txBody>
      </p:sp>
      <p:pic>
        <p:nvPicPr>
          <p:cNvPr id="1025" name="Picture 1" descr="C:\Users\Home\Desktop\800px-RooksBackOfSavraso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1500174"/>
            <a:ext cx="3888432" cy="47635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USER\Desktop\svetlyj-fon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4800" dirty="0" smtClean="0">
              <a:solidFill>
                <a:srgbClr val="000099"/>
              </a:solidFill>
            </a:endParaRPr>
          </a:p>
          <a:p>
            <a:pPr algn="ctr">
              <a:buNone/>
            </a:pPr>
            <a:r>
              <a:rPr lang="ru-RU" sz="4800" b="1" i="1" dirty="0" smtClean="0">
                <a:solidFill>
                  <a:srgbClr val="00B050"/>
                </a:solidFill>
              </a:rPr>
              <a:t>Поэтапное рисование</a:t>
            </a:r>
            <a:endParaRPr lang="ru-RU" sz="4800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USER\Desktop\svetlyj-fon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Пальчиковая гимнастика «Весна»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Раз – весна (Согнуть мизинец правой руки)</a:t>
            </a:r>
          </a:p>
          <a:p>
            <a:r>
              <a:rPr lang="ru-RU" dirty="0" smtClean="0"/>
              <a:t>Два - капель (Согнуть безымянный палец)</a:t>
            </a:r>
          </a:p>
          <a:p>
            <a:r>
              <a:rPr lang="ru-RU" dirty="0" smtClean="0"/>
              <a:t>Три – Сосульки тают (Согнуть средний палец)</a:t>
            </a:r>
          </a:p>
          <a:p>
            <a:r>
              <a:rPr lang="ru-RU" dirty="0" smtClean="0"/>
              <a:t>Март пройдёт, придёт апрель (Согнуть указательный)</a:t>
            </a:r>
          </a:p>
          <a:p>
            <a:r>
              <a:rPr lang="ru-RU" dirty="0" smtClean="0"/>
              <a:t>Птицы прилетают (Ладони скрестить, большие пальцы переплести- это птица)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USER\Desktop\svetlyj-fon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9699" name="Picture 3" descr="C:\Users\USER\Desktop\img_php2CcOjp_Den-ptic_0_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1428736"/>
            <a:ext cx="5938308" cy="38512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USER\Desktop\svetlyj-fon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0099"/>
                </a:solidFill>
              </a:rPr>
              <a:t>Набросаем тело птицы тоненькими линиями, отметим голову в виде круга и длинное тело под углом.</a:t>
            </a:r>
            <a:endParaRPr lang="ru-RU" sz="3200" b="1" dirty="0">
              <a:solidFill>
                <a:srgbClr val="000099"/>
              </a:solidFill>
            </a:endParaRPr>
          </a:p>
        </p:txBody>
      </p:sp>
      <p:pic>
        <p:nvPicPr>
          <p:cNvPr id="19457" name="Picture 1" descr="C:\Users\Home\Desktop\kak_risovat_gracha2.jpg"/>
          <p:cNvPicPr>
            <a:picLocks noChangeAspect="1" noChangeArrowheads="1"/>
          </p:cNvPicPr>
          <p:nvPr/>
        </p:nvPicPr>
        <p:blipFill>
          <a:blip r:embed="rId3" cstate="print"/>
          <a:srcRect r="1"/>
          <a:stretch>
            <a:fillRect/>
          </a:stretch>
        </p:blipFill>
        <p:spPr bwMode="auto">
          <a:xfrm>
            <a:off x="1857356" y="1928802"/>
            <a:ext cx="5079707" cy="43685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USER\Desktop\svetlyj-fon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0099"/>
                </a:solidFill>
              </a:rPr>
              <a:t>Нарисуйте глаз и массивный клюв, обратите внимание, что клюв начинается около глаза, а глаз расположен на 1/3 части круга.</a:t>
            </a:r>
            <a:endParaRPr lang="ru-RU" sz="3200" b="1" dirty="0">
              <a:solidFill>
                <a:srgbClr val="000099"/>
              </a:solidFill>
            </a:endParaRPr>
          </a:p>
        </p:txBody>
      </p:sp>
      <p:pic>
        <p:nvPicPr>
          <p:cNvPr id="16385" name="Picture 1" descr="C:\Users\Home\Desktop\kak_risovat_gracha3.jpg"/>
          <p:cNvPicPr>
            <a:picLocks noChangeAspect="1" noChangeArrowheads="1"/>
          </p:cNvPicPr>
          <p:nvPr/>
        </p:nvPicPr>
        <p:blipFill>
          <a:blip r:embed="rId3" cstate="print"/>
          <a:srcRect r="90" b="110"/>
          <a:stretch>
            <a:fillRect/>
          </a:stretch>
        </p:blipFill>
        <p:spPr bwMode="auto">
          <a:xfrm>
            <a:off x="1714480" y="1857364"/>
            <a:ext cx="5204215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USER\Desktop\svetlyj-fon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99"/>
                </a:solidFill>
              </a:rPr>
              <a:t>Дальше прорисуем тело и хвост грача.</a:t>
            </a:r>
            <a:endParaRPr lang="ru-RU" b="1" dirty="0">
              <a:solidFill>
                <a:srgbClr val="000099"/>
              </a:solidFill>
            </a:endParaRPr>
          </a:p>
        </p:txBody>
      </p:sp>
      <p:pic>
        <p:nvPicPr>
          <p:cNvPr id="24579" name="Picture 3" descr="C:\Users\Home\Desktop\kak_risovat_gracha4.jpg"/>
          <p:cNvPicPr>
            <a:picLocks noChangeAspect="1" noChangeArrowheads="1"/>
          </p:cNvPicPr>
          <p:nvPr/>
        </p:nvPicPr>
        <p:blipFill>
          <a:blip r:embed="rId3" cstate="print"/>
          <a:srcRect b="70"/>
          <a:stretch>
            <a:fillRect/>
          </a:stretch>
        </p:blipFill>
        <p:spPr bwMode="auto">
          <a:xfrm>
            <a:off x="1162734" y="1772816"/>
            <a:ext cx="6864213" cy="46565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USER\Desktop\svetlyj-fon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0099"/>
                </a:solidFill>
              </a:rPr>
              <a:t>Сотрите вспомогательные линии и рисуем крыло и лапу, на крыле показываем перья.</a:t>
            </a:r>
            <a:endParaRPr lang="ru-RU" sz="3600" b="1" dirty="0">
              <a:solidFill>
                <a:srgbClr val="000099"/>
              </a:solidFill>
            </a:endParaRPr>
          </a:p>
        </p:txBody>
      </p:sp>
      <p:pic>
        <p:nvPicPr>
          <p:cNvPr id="25605" name="Picture 5" descr="C:\Users\Home\Desktop\kak_risovat_gracha5.jpg"/>
          <p:cNvPicPr>
            <a:picLocks noChangeAspect="1" noChangeArrowheads="1"/>
          </p:cNvPicPr>
          <p:nvPr/>
        </p:nvPicPr>
        <p:blipFill>
          <a:blip r:embed="rId3" cstate="print"/>
          <a:srcRect r="24" b="1"/>
          <a:stretch>
            <a:fillRect/>
          </a:stretch>
        </p:blipFill>
        <p:spPr bwMode="auto">
          <a:xfrm>
            <a:off x="1907704" y="1844824"/>
            <a:ext cx="5256584" cy="45131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USER\Desktop\svetlyj-fon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0099"/>
                </a:solidFill>
              </a:rPr>
              <a:t>Дорисуйте вторую лапу, хвост, более подробно показываем перья на крыле. Рисуем виднеющуюся часть второго крыла.</a:t>
            </a:r>
            <a:endParaRPr lang="ru-RU" sz="3200" b="1" dirty="0">
              <a:solidFill>
                <a:srgbClr val="000099"/>
              </a:solidFill>
            </a:endParaRPr>
          </a:p>
        </p:txBody>
      </p:sp>
      <p:pic>
        <p:nvPicPr>
          <p:cNvPr id="26626" name="Picture 2" descr="C:\Users\Home\Desktop\kak_risovat_gracha6.jpg"/>
          <p:cNvPicPr>
            <a:picLocks noChangeAspect="1" noChangeArrowheads="1"/>
          </p:cNvPicPr>
          <p:nvPr/>
        </p:nvPicPr>
        <p:blipFill>
          <a:blip r:embed="rId3" cstate="print"/>
          <a:srcRect r="77"/>
          <a:stretch>
            <a:fillRect/>
          </a:stretch>
        </p:blipFill>
        <p:spPr bwMode="auto">
          <a:xfrm>
            <a:off x="1857356" y="2000240"/>
            <a:ext cx="5472608" cy="42444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USER\Desktop\svetlyj-fon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99"/>
                </a:solidFill>
              </a:rPr>
              <a:t>Затеняем светлым тоном все тело грача.</a:t>
            </a:r>
            <a:endParaRPr lang="ru-RU" b="1" dirty="0">
              <a:solidFill>
                <a:srgbClr val="000099"/>
              </a:solidFill>
            </a:endParaRPr>
          </a:p>
        </p:txBody>
      </p:sp>
      <p:pic>
        <p:nvPicPr>
          <p:cNvPr id="27650" name="Picture 2" descr="C:\Users\Home\Desktop\kak_risovat_gracha7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63688" y="1700808"/>
            <a:ext cx="5544616" cy="4585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USER\Desktop\svetlyj-fon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000099"/>
                </a:solidFill>
              </a:rPr>
              <a:t>Теперь добавляем еще темных оттенков, </a:t>
            </a:r>
            <a:r>
              <a:rPr lang="ru-RU" sz="2000" b="1" smtClean="0">
                <a:solidFill>
                  <a:srgbClr val="000099"/>
                </a:solidFill>
              </a:rPr>
              <a:t>посильнее нажимам </a:t>
            </a:r>
            <a:r>
              <a:rPr lang="ru-RU" sz="2000" b="1" dirty="0" smtClean="0">
                <a:solidFill>
                  <a:srgbClr val="000099"/>
                </a:solidFill>
              </a:rPr>
              <a:t>на карандаш. Имитируем перья кривыми разной длины и направлений, а также разной плотностью. Где необходимо сделать более темнее цвет, то линии наносите очень близко к друг к другу, где светлее — подальше друг от друга. Низ птицы, под хвостом и часть второго крыла полностью темная.</a:t>
            </a:r>
            <a:endParaRPr lang="ru-RU" sz="2000" b="1" dirty="0">
              <a:solidFill>
                <a:srgbClr val="000099"/>
              </a:solidFill>
            </a:endParaRPr>
          </a:p>
        </p:txBody>
      </p:sp>
      <p:pic>
        <p:nvPicPr>
          <p:cNvPr id="28675" name="Picture 3" descr="C:\Users\Home\Desktop\kak_risovat_gracha8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979712" y="2564904"/>
            <a:ext cx="5184576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325</Words>
  <Application>Microsoft Office PowerPoint</Application>
  <PresentationFormat>Экран (4:3)</PresentationFormat>
  <Paragraphs>31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Тема Office</vt:lpstr>
      <vt:lpstr>Презентация PowerPoint</vt:lpstr>
      <vt:lpstr>Загадка</vt:lpstr>
      <vt:lpstr>Презентация PowerPoint</vt:lpstr>
      <vt:lpstr>Презентация PowerPoint</vt:lpstr>
      <vt:lpstr>Алексей Саврасов «Грачи прилетели»</vt:lpstr>
      <vt:lpstr>Презентация PowerPoint</vt:lpstr>
      <vt:lpstr>Пальчиковая гимнастика «Весна»</vt:lpstr>
      <vt:lpstr>Презентация PowerPoint</vt:lpstr>
      <vt:lpstr>Набросаем тело птицы тоненькими линиями, отметим голову в виде круга и длинное тело под углом.</vt:lpstr>
      <vt:lpstr>Нарисуйте глаз и массивный клюв, обратите внимание, что клюв начинается около глаза, а глаз расположен на 1/3 части круга.</vt:lpstr>
      <vt:lpstr>Дальше прорисуем тело и хвост грача.</vt:lpstr>
      <vt:lpstr>Сотрите вспомогательные линии и рисуем крыло и лапу, на крыле показываем перья.</vt:lpstr>
      <vt:lpstr>Дорисуйте вторую лапу, хвост, более подробно показываем перья на крыле. Рисуем виднеющуюся часть второго крыла.</vt:lpstr>
      <vt:lpstr>Затеняем светлым тоном все тело грача.</vt:lpstr>
      <vt:lpstr>Теперь добавляем еще темных оттенков, посильнее нажимам на карандаш. Имитируем перья кривыми разной длины и направлений, а также разной плотностью. Где необходимо сделать более темнее цвет, то линии наносите очень близко к друг к другу, где светлее — подальше друг от друга. Низ птицы, под хвостом и часть второго крыла полностью темная.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Пользователь</cp:lastModifiedBy>
  <cp:revision>6</cp:revision>
  <dcterms:created xsi:type="dcterms:W3CDTF">2020-04-08T11:47:03Z</dcterms:created>
  <dcterms:modified xsi:type="dcterms:W3CDTF">2022-04-12T05:46:45Z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342282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