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7" r:id="rId9"/>
    <p:sldId id="262" r:id="rId10"/>
    <p:sldId id="263" r:id="rId11"/>
    <p:sldId id="268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4D0B"/>
    <a:srgbClr val="BBD9FB"/>
    <a:srgbClr val="FBE697"/>
    <a:srgbClr val="FFFF99"/>
    <a:srgbClr val="673F0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055D9-14B7-41DA-8D8C-405DECBEA5DE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13DE-42BC-4081-85A8-87CBFDBB8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055D9-14B7-41DA-8D8C-405DECBEA5DE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13DE-42BC-4081-85A8-87CBFDBB8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055D9-14B7-41DA-8D8C-405DECBEA5DE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13DE-42BC-4081-85A8-87CBFDBB8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055D9-14B7-41DA-8D8C-405DECBEA5DE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13DE-42BC-4081-85A8-87CBFDBB8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055D9-14B7-41DA-8D8C-405DECBEA5DE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13DE-42BC-4081-85A8-87CBFDBB8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055D9-14B7-41DA-8D8C-405DECBEA5DE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13DE-42BC-4081-85A8-87CBFDBB8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055D9-14B7-41DA-8D8C-405DECBEA5DE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13DE-42BC-4081-85A8-87CBFDBB8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055D9-14B7-41DA-8D8C-405DECBEA5DE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13DE-42BC-4081-85A8-87CBFDBB8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055D9-14B7-41DA-8D8C-405DECBEA5DE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13DE-42BC-4081-85A8-87CBFDBB8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055D9-14B7-41DA-8D8C-405DECBEA5DE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13DE-42BC-4081-85A8-87CBFDBB8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055D9-14B7-41DA-8D8C-405DECBEA5DE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413DE-42BC-4081-85A8-87CBFDBB8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5000"/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055D9-14B7-41DA-8D8C-405DECBEA5DE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413DE-42BC-4081-85A8-87CBFDBB8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80;&#1085;&#1072;\Desktop\&#1055;&#1088;&#1077;&#1079;&#1077;&#1085;&#1090;&#1072;&#1094;&#1080;&#1103;%20&#1044;&#1086;&#1084;&#1072;&#1096;&#1085;&#1080;&#1077;%20&#1078;&#1080;&#1074;&#1086;&#1090;&#1085;&#1099;&#1077;\&#1050;&#1086;&#1088;&#1086;&#1074;&#1072;-&#1052;&#1099;&#1095;&#1072;&#1085;&#1080;&#1077;-kissvk.com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80;&#1085;&#1072;\Desktop\&#1055;&#1088;&#1077;&#1079;&#1077;&#1085;&#1090;&#1072;&#1094;&#1080;&#1103;%20&#1044;&#1086;&#1084;&#1072;&#1096;&#1085;&#1080;&#1077;%20&#1078;&#1080;&#1074;&#1086;&#1090;&#1085;&#1099;&#1077;\&#1047;&#1074;&#1091;&#1082;&#1080;%20&#1087;&#1088;&#1080;&#1088;&#1086;&#1076;&#1099;-&#1057;&#1074;&#1080;&#1085;&#1100;&#1103;-kissvk.com.mp3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80;&#1085;&#1072;\Desktop\&#1055;&#1088;&#1077;&#1079;&#1077;&#1085;&#1090;&#1072;&#1094;&#1080;&#1103;%20&#1044;&#1086;&#1084;&#1072;&#1096;&#1085;&#1080;&#1077;%20&#1078;&#1080;&#1074;&#1086;&#1090;&#1085;&#1099;&#1077;\&#1047;&#1074;&#1091;&#1082;-&#1056;&#1078;&#1072;&#1085;&#1080;&#1077;%20&#1083;&#1086;&#1096;&#1072;&#1076;&#1080;%202-kissvk.com.mp3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71480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673F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</a:rPr>
              <a:t>МЫ НА ФЕРМЕ</a:t>
            </a:r>
            <a:endParaRPr lang="ru-RU" sz="5400" b="1" dirty="0">
              <a:solidFill>
                <a:srgbClr val="673F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4857760"/>
            <a:ext cx="6115048" cy="1571636"/>
          </a:xfrm>
          <a:solidFill>
            <a:srgbClr val="FFFF99">
              <a:alpha val="52941"/>
            </a:srgbClr>
          </a:solidFill>
        </p:spPr>
        <p:txBody>
          <a:bodyPr>
            <a:normAutofit fontScale="62500" lnSpcReduction="20000"/>
          </a:bodyPr>
          <a:lstStyle/>
          <a:p>
            <a:pPr algn="r"/>
            <a:r>
              <a:rPr lang="ru-RU" b="1" dirty="0" smtClean="0">
                <a:solidFill>
                  <a:srgbClr val="673F09"/>
                </a:solidFill>
                <a:latin typeface="Times New Roman" pitchFamily="18" charset="0"/>
                <a:cs typeface="Times New Roman" pitchFamily="18" charset="0"/>
              </a:rPr>
              <a:t>Конспект занятия в разновозрастной группе с общим заключением ПМПК «Сложный дефект».</a:t>
            </a:r>
          </a:p>
          <a:p>
            <a:pPr algn="r"/>
            <a:r>
              <a:rPr lang="ru-RU" b="1" dirty="0" smtClean="0">
                <a:solidFill>
                  <a:srgbClr val="673F09"/>
                </a:solidFill>
                <a:latin typeface="Times New Roman" pitchFamily="18" charset="0"/>
                <a:cs typeface="Times New Roman" pitchFamily="18" charset="0"/>
              </a:rPr>
              <a:t> Составила</a:t>
            </a:r>
          </a:p>
          <a:p>
            <a:pPr algn="r"/>
            <a:r>
              <a:rPr lang="ru-RU" b="1" dirty="0" smtClean="0">
                <a:solidFill>
                  <a:srgbClr val="673F09"/>
                </a:solidFill>
                <a:latin typeface="Times New Roman" pitchFamily="18" charset="0"/>
                <a:cs typeface="Times New Roman" pitchFamily="18" charset="0"/>
              </a:rPr>
              <a:t> воспитатель ГБДОУ № 151 </a:t>
            </a:r>
          </a:p>
          <a:p>
            <a:pPr algn="r"/>
            <a:r>
              <a:rPr lang="ru-RU" b="1" dirty="0" smtClean="0">
                <a:solidFill>
                  <a:srgbClr val="673F09"/>
                </a:solidFill>
                <a:latin typeface="Times New Roman" pitchFamily="18" charset="0"/>
                <a:cs typeface="Times New Roman" pitchFamily="18" charset="0"/>
              </a:rPr>
              <a:t>Ларичева А.А.</a:t>
            </a:r>
            <a:endParaRPr lang="ru-RU" b="1" dirty="0">
              <a:solidFill>
                <a:srgbClr val="673F0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4929198"/>
            <a:ext cx="5500726" cy="1631216"/>
          </a:xfrm>
          <a:prstGeom prst="rect">
            <a:avLst/>
          </a:prstGeom>
          <a:solidFill>
            <a:srgbClr val="FBE697">
              <a:alpha val="65882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	</a:t>
            </a:r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У лошади есть малыш – </a:t>
            </a:r>
            <a:r>
              <a:rPr lang="ru-RU" sz="2400" b="1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ЖЕРЕБЕНОК.</a:t>
            </a:r>
          </a:p>
          <a:p>
            <a:pPr algn="r"/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Лошадь и жеребенок </a:t>
            </a:r>
            <a:r>
              <a:rPr lang="ru-RU" sz="2400" b="1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РЖУТ.</a:t>
            </a:r>
            <a:endParaRPr lang="ru-RU" sz="2000" b="1" dirty="0">
              <a:solidFill>
                <a:srgbClr val="C00000"/>
              </a:solidFill>
              <a:latin typeface="BatangChe" pitchFamily="49" charset="-127"/>
              <a:ea typeface="BatangChe" pitchFamily="49" charset="-127"/>
            </a:endParaRPr>
          </a:p>
        </p:txBody>
      </p:sp>
      <p:pic>
        <p:nvPicPr>
          <p:cNvPr id="20482" name="Picture 2" descr="https://static9.depositphotos.com/1594920/1086/i/950/depositphotos_10865865-stock-photo-foal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114" b="8447"/>
          <a:stretch>
            <a:fillRect/>
          </a:stretch>
        </p:blipFill>
        <p:spPr bwMode="auto">
          <a:xfrm>
            <a:off x="2214546" y="0"/>
            <a:ext cx="6439291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zabavnik.club/wp-content/uploads/Kartinki_dlya_detey_pro_loshad_14_2917355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0"/>
            <a:ext cx="7362180" cy="577055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5715016"/>
            <a:ext cx="5000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atangChe" pitchFamily="49" charset="-127"/>
                <a:ea typeface="BatangChe" pitchFamily="49" charset="-127"/>
              </a:rPr>
              <a:t>ЛОШАДЬ</a:t>
            </a:r>
            <a:endParaRPr lang="ru-RU" sz="5400" b="1" dirty="0">
              <a:solidFill>
                <a:srgbClr val="FF0000"/>
              </a:solidFill>
              <a:latin typeface="BatangChe" pitchFamily="49" charset="-127"/>
              <a:ea typeface="BatangChe" pitchFamily="49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2786058"/>
            <a:ext cx="7000924" cy="954107"/>
          </a:xfrm>
          <a:prstGeom prst="rect">
            <a:avLst/>
          </a:prstGeom>
          <a:solidFill>
            <a:srgbClr val="FBE697">
              <a:alpha val="65882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На ферме живут ДОМАШНИЕ ЖИВОТНЫЕ.</a:t>
            </a:r>
            <a:endParaRPr lang="ru-RU" sz="2800" b="1" dirty="0">
              <a:solidFill>
                <a:srgbClr val="C00000"/>
              </a:solidFill>
              <a:latin typeface="BatangChe" pitchFamily="49" charset="-127"/>
              <a:ea typeface="BatangChe" pitchFamily="49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2786058"/>
            <a:ext cx="7000924" cy="954107"/>
          </a:xfrm>
          <a:prstGeom prst="rect">
            <a:avLst/>
          </a:prstGeom>
          <a:solidFill>
            <a:srgbClr val="FBE697">
              <a:alpha val="65882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На ферме живет много разных животных.</a:t>
            </a:r>
            <a:endParaRPr lang="ru-RU" sz="2800" b="1" dirty="0">
              <a:solidFill>
                <a:srgbClr val="C00000"/>
              </a:solidFill>
              <a:latin typeface="BatangChe" pitchFamily="49" charset="-127"/>
              <a:ea typeface="BatangChe" pitchFamily="49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83000"/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zen_doc/235990/pub_5c9e535b7549ee00b3a078bf_5c9e5805b6004600b2e5f7bc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99328">
            <a:off x="135130" y="425926"/>
            <a:ext cx="6876654" cy="483323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57522" y="4857452"/>
            <a:ext cx="5786478" cy="2000548"/>
          </a:xfrm>
          <a:prstGeom prst="rect">
            <a:avLst/>
          </a:prstGeom>
          <a:solidFill>
            <a:srgbClr val="FBE697">
              <a:alpha val="65882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	Это КОРОВА.</a:t>
            </a:r>
          </a:p>
          <a:p>
            <a:pPr algn="ctr"/>
            <a:r>
              <a:rPr lang="ru-RU" sz="2400" b="1" dirty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У коровы есть рога</a:t>
            </a:r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/>
            </a:r>
            <a:b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</a:br>
            <a:r>
              <a:rPr lang="ru-RU" sz="2400" b="1" dirty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И копыта на ногах.</a:t>
            </a:r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/>
            </a:r>
            <a:b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</a:br>
            <a:r>
              <a:rPr lang="ru-RU" sz="2400" b="1" dirty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Травушку она жует,</a:t>
            </a:r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/>
            </a:r>
            <a:b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</a:br>
            <a:r>
              <a:rPr lang="ru-RU" sz="2400" b="1" dirty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Деткам молочко дает</a:t>
            </a:r>
            <a:r>
              <a:rPr lang="ru-RU" sz="2400" dirty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.</a:t>
            </a:r>
            <a:endParaRPr lang="ru-RU" sz="2400" b="1" dirty="0">
              <a:solidFill>
                <a:srgbClr val="7F4D0B"/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16" y="357166"/>
            <a:ext cx="2000264" cy="1323439"/>
          </a:xfrm>
          <a:prstGeom prst="rect">
            <a:avLst/>
          </a:prstGeom>
          <a:solidFill>
            <a:srgbClr val="BBD9FB">
              <a:alpha val="6549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КАКОЙ ЗВУК ИЗДАЕТ КОРОВА?</a:t>
            </a:r>
            <a:endParaRPr lang="ru-RU" sz="2000" b="1" dirty="0">
              <a:solidFill>
                <a:srgbClr val="7F4D0B"/>
              </a:solidFill>
              <a:latin typeface="BatangChe" pitchFamily="49" charset="-127"/>
              <a:ea typeface="BatangChe" pitchFamily="49" charset="-127"/>
            </a:endParaRPr>
          </a:p>
        </p:txBody>
      </p:sp>
      <p:pic>
        <p:nvPicPr>
          <p:cNvPr id="7" name="Корова-Мычание-kissvk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643834" y="1857364"/>
            <a:ext cx="857256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2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s://i.pinimg.com/736x/93/47/97/93479704bfc268d1978038b5e7009ec5--books-app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161852">
            <a:off x="519724" y="252852"/>
            <a:ext cx="7689120" cy="529671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428992" y="5000636"/>
            <a:ext cx="5500726" cy="1631216"/>
          </a:xfrm>
          <a:prstGeom prst="rect">
            <a:avLst/>
          </a:prstGeom>
          <a:solidFill>
            <a:srgbClr val="FBE697">
              <a:alpha val="65882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	</a:t>
            </a:r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У коровы есть малыш – </a:t>
            </a:r>
            <a:r>
              <a:rPr lang="ru-RU" sz="2400" b="1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ТЕЛЕНОК.</a:t>
            </a:r>
          </a:p>
          <a:p>
            <a:pPr algn="r"/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Корова и теленок </a:t>
            </a:r>
            <a:r>
              <a:rPr lang="ru-RU" sz="2400" b="1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МЫЧАТ.</a:t>
            </a:r>
            <a:endParaRPr lang="ru-RU" sz="2000" b="1" dirty="0">
              <a:solidFill>
                <a:srgbClr val="C00000"/>
              </a:solidFill>
              <a:latin typeface="BatangChe" pitchFamily="49" charset="-127"/>
              <a:ea typeface="BatangChe" pitchFamily="49" charset="-127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https://www.netclipart.com/pp/m/254-2541531_animal-cow-free-png-transparent-background-images-free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14290"/>
            <a:ext cx="6000792" cy="548550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85918" y="5643578"/>
            <a:ext cx="5000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atangChe" pitchFamily="49" charset="-127"/>
                <a:ea typeface="BatangChe" pitchFamily="49" charset="-127"/>
              </a:rPr>
              <a:t>КОРОВА</a:t>
            </a:r>
            <a:endParaRPr lang="ru-RU" sz="5400" b="1" dirty="0">
              <a:solidFill>
                <a:srgbClr val="FF0000"/>
              </a:solidFill>
              <a:latin typeface="BatangChe" pitchFamily="49" charset="-127"/>
              <a:ea typeface="BatangChe" pitchFamily="49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www.seekpng.com/png/detail/214-2143604_pig-images-png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0"/>
            <a:ext cx="6858016" cy="442425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4214818"/>
            <a:ext cx="7286676" cy="2369880"/>
          </a:xfrm>
          <a:prstGeom prst="rect">
            <a:avLst/>
          </a:prstGeom>
          <a:solidFill>
            <a:srgbClr val="FBE697">
              <a:alpha val="65882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	</a:t>
            </a:r>
            <a:r>
              <a:rPr lang="ru-RU" sz="2800" b="1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Это СВИНЬЯ.</a:t>
            </a:r>
            <a:endParaRPr lang="ru-RU" sz="2400" b="1" dirty="0" smtClean="0">
              <a:solidFill>
                <a:srgbClr val="C00000"/>
              </a:solidFill>
              <a:latin typeface="BatangChe" pitchFamily="49" charset="-127"/>
              <a:ea typeface="BatangChe" pitchFamily="49" charset="-127"/>
            </a:endParaRPr>
          </a:p>
          <a:p>
            <a:pPr algn="ctr"/>
            <a:r>
              <a:rPr lang="ru-RU" sz="2400" b="1" dirty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У </a:t>
            </a:r>
            <a:r>
              <a:rPr lang="ru-RU" sz="2400" b="1" dirty="0" err="1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грязнули-свинки</a:t>
            </a:r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/>
            </a:r>
            <a:b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</a:br>
            <a:r>
              <a:rPr lang="ru-RU" sz="2400" b="1" dirty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На спине щетинка,</a:t>
            </a:r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/>
            </a:r>
            <a:b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</a:br>
            <a:r>
              <a:rPr lang="ru-RU" sz="2400" b="1" dirty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На мордашке пятачок,</a:t>
            </a:r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/>
            </a:r>
            <a:b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</a:br>
            <a:r>
              <a:rPr lang="ru-RU" sz="2400" b="1" dirty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Сзади тонкий хвост-крючок</a:t>
            </a:r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034" y="428604"/>
            <a:ext cx="2000264" cy="1323439"/>
          </a:xfrm>
          <a:prstGeom prst="rect">
            <a:avLst/>
          </a:prstGeom>
          <a:solidFill>
            <a:srgbClr val="BBD9FB">
              <a:alpha val="6549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КАКОЙ ЗВУК ИЗДАЕТ СВИНЬЯ?</a:t>
            </a:r>
            <a:endParaRPr lang="ru-RU" sz="2000" b="1" dirty="0">
              <a:solidFill>
                <a:srgbClr val="7F4D0B"/>
              </a:solidFill>
              <a:latin typeface="BatangChe" pitchFamily="49" charset="-127"/>
              <a:ea typeface="BatangChe" pitchFamily="49" charset="-127"/>
            </a:endParaRPr>
          </a:p>
        </p:txBody>
      </p:sp>
      <p:pic>
        <p:nvPicPr>
          <p:cNvPr id="9" name="Звуки природы-Свинья-kissvk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4414" y="2071678"/>
            <a:ext cx="652466" cy="652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1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thumbs.dreamstime.com/z/%D0%BF%D0%BE%D1%80%D0%BE%D1%81%D0%B5%D0%BD%D0%BE%D0%BA-%D1%81%D0%B2%D0%B8%D0%BD%D1%8C%D0%B8-%D0%BC%D0%B0%D1%82%D0%B8-268890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270" t="8844" b="11578"/>
          <a:stretch>
            <a:fillRect/>
          </a:stretch>
        </p:blipFill>
        <p:spPr bwMode="auto">
          <a:xfrm>
            <a:off x="500034" y="0"/>
            <a:ext cx="6064649" cy="442748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57554" y="4786322"/>
            <a:ext cx="5500726" cy="1631216"/>
          </a:xfrm>
          <a:prstGeom prst="rect">
            <a:avLst/>
          </a:prstGeom>
          <a:solidFill>
            <a:srgbClr val="FBE697">
              <a:alpha val="65882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	</a:t>
            </a:r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У свиньи есть малыш – </a:t>
            </a:r>
            <a:r>
              <a:rPr lang="ru-RU" sz="2400" b="1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ПОРОСЕНОК.</a:t>
            </a:r>
          </a:p>
          <a:p>
            <a:pPr algn="r"/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Свинья и поросенок </a:t>
            </a:r>
            <a:r>
              <a:rPr lang="ru-RU" sz="2400" b="1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ХРЮКАЮТ.</a:t>
            </a:r>
            <a:endParaRPr lang="ru-RU" sz="2000" b="1" dirty="0">
              <a:solidFill>
                <a:srgbClr val="C00000"/>
              </a:solidFill>
              <a:latin typeface="BatangChe" pitchFamily="49" charset="-127"/>
              <a:ea typeface="BatangChe" pitchFamily="49" charset="-127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nizhnii-novgorod.meatinfo.ru/data/tradeboard/313155/tradeboarddYHbMm_img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3EF"/>
              </a:clrFrom>
              <a:clrTo>
                <a:srgbClr val="F4F3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0"/>
            <a:ext cx="7143768" cy="507179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85918" y="5643578"/>
            <a:ext cx="5000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atangChe" pitchFamily="49" charset="-127"/>
                <a:ea typeface="BatangChe" pitchFamily="49" charset="-127"/>
              </a:rPr>
              <a:t>СВИНЬЯ</a:t>
            </a:r>
            <a:endParaRPr lang="ru-RU" sz="5400" b="1" dirty="0">
              <a:solidFill>
                <a:srgbClr val="FF0000"/>
              </a:solidFill>
              <a:latin typeface="BatangChe" pitchFamily="49" charset="-127"/>
              <a:ea typeface="BatangChe" pitchFamily="49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20" y="4572008"/>
            <a:ext cx="7286676" cy="2000548"/>
          </a:xfrm>
          <a:prstGeom prst="rect">
            <a:avLst/>
          </a:prstGeom>
          <a:solidFill>
            <a:srgbClr val="FBE697">
              <a:alpha val="65882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ЭТО ЛОШАДЬ</a:t>
            </a:r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.</a:t>
            </a:r>
          </a:p>
          <a:p>
            <a:pPr algn="ctr"/>
            <a:r>
              <a:rPr lang="ru-RU" sz="2400" b="1" dirty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У лошадки длинногривой</a:t>
            </a:r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/>
            </a:r>
            <a:b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</a:br>
            <a:r>
              <a:rPr lang="ru-RU" sz="2400" b="1" dirty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Нрав веселый и игривый.</a:t>
            </a:r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/>
            </a:r>
            <a:b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</a:br>
            <a:r>
              <a:rPr lang="ru-RU" sz="2400" b="1" dirty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Сено съест она сейчас</a:t>
            </a:r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/>
            </a:r>
            <a:b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</a:br>
            <a:r>
              <a:rPr lang="ru-RU" sz="2400" b="1" dirty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Да и покатает нас</a:t>
            </a:r>
            <a:r>
              <a:rPr lang="ru-RU" sz="24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.</a:t>
            </a:r>
          </a:p>
        </p:txBody>
      </p:sp>
      <p:pic>
        <p:nvPicPr>
          <p:cNvPr id="19458" name="Picture 2" descr="https://kartinki.detki.today/wp-content/uploads/2017/07/loshad-s-uzdechko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214290"/>
            <a:ext cx="5214974" cy="418012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858016" y="500042"/>
            <a:ext cx="2000264" cy="1323439"/>
          </a:xfrm>
          <a:prstGeom prst="rect">
            <a:avLst/>
          </a:prstGeom>
          <a:solidFill>
            <a:srgbClr val="BBD9FB">
              <a:alpha val="6549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F4D0B"/>
                </a:solidFill>
                <a:latin typeface="BatangChe" pitchFamily="49" charset="-127"/>
                <a:ea typeface="BatangChe" pitchFamily="49" charset="-127"/>
              </a:rPr>
              <a:t>КАКОЙ ЗВУК ИЗДАЕТ ЛОШАДЬ?</a:t>
            </a:r>
            <a:endParaRPr lang="ru-RU" sz="2000" b="1" dirty="0">
              <a:solidFill>
                <a:srgbClr val="7F4D0B"/>
              </a:solidFill>
              <a:latin typeface="BatangChe" pitchFamily="49" charset="-127"/>
              <a:ea typeface="BatangChe" pitchFamily="49" charset="-127"/>
            </a:endParaRPr>
          </a:p>
        </p:txBody>
      </p:sp>
      <p:pic>
        <p:nvPicPr>
          <p:cNvPr id="9" name="Звук-Ржание лошади 2-kissvk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72396" y="2000240"/>
            <a:ext cx="723904" cy="723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63</Words>
  <Application>Microsoft Office PowerPoint</Application>
  <PresentationFormat>Экран (4:3)</PresentationFormat>
  <Paragraphs>25</Paragraphs>
  <Slides>12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МЫ НА ФЕРМЕ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НА ФЕРМЕ</dc:title>
  <dc:creator>Алина</dc:creator>
  <cp:lastModifiedBy>Алина</cp:lastModifiedBy>
  <cp:revision>9</cp:revision>
  <dcterms:created xsi:type="dcterms:W3CDTF">2019-11-19T11:17:20Z</dcterms:created>
  <dcterms:modified xsi:type="dcterms:W3CDTF">2019-11-20T06:04:48Z</dcterms:modified>
</cp:coreProperties>
</file>