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63" r:id="rId4"/>
    <p:sldId id="257" r:id="rId5"/>
    <p:sldId id="264" r:id="rId6"/>
    <p:sldId id="260" r:id="rId7"/>
    <p:sldId id="273" r:id="rId8"/>
    <p:sldId id="266" r:id="rId9"/>
    <p:sldId id="267" r:id="rId10"/>
    <p:sldId id="262" r:id="rId11"/>
    <p:sldId id="272" r:id="rId12"/>
    <p:sldId id="268" r:id="rId13"/>
    <p:sldId id="274" r:id="rId14"/>
    <p:sldId id="27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14.01.2025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14.01.2025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14.01.2025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14.01.2025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916832"/>
            <a:ext cx="7988424" cy="2952328"/>
          </a:xfrm>
        </p:spPr>
        <p:txBody>
          <a:bodyPr>
            <a:normAutofit fontScale="90000"/>
          </a:bodyPr>
          <a:lstStyle/>
          <a:p>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solidFill>
                  <a:srgbClr val="002060"/>
                </a:solidFill>
              </a:rPr>
              <a:t/>
            </a:r>
            <a:br>
              <a:rPr lang="ru-RU" b="1" dirty="0" smtClean="0">
                <a:solidFill>
                  <a:srgbClr val="002060"/>
                </a:solidFill>
              </a:rPr>
            </a:br>
            <a:r>
              <a:rPr lang="ru-RU" sz="4000" b="1" dirty="0" smtClean="0">
                <a:solidFill>
                  <a:srgbClr val="002060"/>
                </a:solidFill>
              </a:rPr>
              <a:t>Проект </a:t>
            </a:r>
            <a:r>
              <a:rPr lang="ru-RU" sz="4000" dirty="0" smtClean="0">
                <a:solidFill>
                  <a:srgbClr val="002060"/>
                </a:solidFill>
              </a:rPr>
              <a:t/>
            </a:r>
            <a:br>
              <a:rPr lang="ru-RU" sz="4000" dirty="0" smtClean="0">
                <a:solidFill>
                  <a:srgbClr val="002060"/>
                </a:solidFill>
              </a:rPr>
            </a:br>
            <a:r>
              <a:rPr lang="ru-RU" sz="4000" b="1" dirty="0" smtClean="0">
                <a:solidFill>
                  <a:srgbClr val="002060"/>
                </a:solidFill>
              </a:rPr>
              <a:t>по нравственно-патриотическому воспитанию</a:t>
            </a:r>
            <a:r>
              <a:rPr lang="ru-RU" sz="4000" dirty="0" smtClean="0">
                <a:solidFill>
                  <a:srgbClr val="002060"/>
                </a:solidFill>
              </a:rPr>
              <a:t/>
            </a:r>
            <a:br>
              <a:rPr lang="ru-RU" sz="4000" dirty="0" smtClean="0">
                <a:solidFill>
                  <a:srgbClr val="002060"/>
                </a:solidFill>
              </a:rPr>
            </a:br>
            <a:r>
              <a:rPr lang="ru-RU" sz="4000" b="1" dirty="0" smtClean="0">
                <a:solidFill>
                  <a:srgbClr val="002060"/>
                </a:solidFill>
              </a:rPr>
              <a:t>«Наша Родина - Россия</a:t>
            </a:r>
            <a:r>
              <a:rPr lang="ru-RU" sz="4000" dirty="0" smtClean="0">
                <a:solidFill>
                  <a:srgbClr val="002060"/>
                </a:solidFill>
              </a:rPr>
              <a:t>»</a:t>
            </a:r>
            <a:br>
              <a:rPr lang="ru-RU" sz="4000" dirty="0" smtClean="0">
                <a:solidFill>
                  <a:srgbClr val="002060"/>
                </a:solidFill>
              </a:rPr>
            </a:br>
            <a:r>
              <a:rPr lang="ru-RU" sz="2000" b="1" dirty="0">
                <a:solidFill>
                  <a:schemeClr val="bg1">
                    <a:lumMod val="50000"/>
                  </a:schemeClr>
                </a:solidFill>
              </a:rPr>
              <a:t>С</a:t>
            </a:r>
            <a:r>
              <a:rPr lang="ru-RU" sz="2000" b="1" dirty="0" smtClean="0">
                <a:solidFill>
                  <a:schemeClr val="bg1">
                    <a:lumMod val="50000"/>
                  </a:schemeClr>
                </a:solidFill>
              </a:rPr>
              <a:t>тарший дошкольный возраст</a:t>
            </a:r>
            <a:br>
              <a:rPr lang="ru-RU" sz="2000" b="1" dirty="0" smtClean="0">
                <a:solidFill>
                  <a:schemeClr val="bg1">
                    <a:lumMod val="50000"/>
                  </a:schemeClr>
                </a:solidFill>
              </a:rPr>
            </a:br>
            <a:r>
              <a:rPr lang="ru-RU" sz="4000" dirty="0" smtClean="0"/>
              <a:t/>
            </a:r>
            <a:br>
              <a:rPr lang="ru-RU" sz="4000" dirty="0" smtClean="0"/>
            </a:br>
            <a:r>
              <a:rPr lang="ru-RU" b="1" dirty="0" smtClean="0"/>
              <a:t/>
            </a:r>
            <a:br>
              <a:rPr lang="ru-RU" b="1" dirty="0" smtClean="0"/>
            </a:br>
            <a:r>
              <a:rPr lang="ru-RU" dirty="0" smtClean="0"/>
              <a:t/>
            </a:r>
            <a:br>
              <a:rPr lang="ru-RU" dirty="0" smtClean="0"/>
            </a:br>
            <a:r>
              <a:rPr lang="ru-RU" dirty="0" smtClean="0">
                <a:solidFill>
                  <a:srgbClr val="002060"/>
                </a:solidFill>
                <a:latin typeface="Bookman Old Style" pitchFamily="18" charset="0"/>
              </a:rPr>
              <a:t/>
            </a:r>
            <a:br>
              <a:rPr lang="ru-RU" dirty="0" smtClean="0">
                <a:solidFill>
                  <a:srgbClr val="002060"/>
                </a:solidFill>
                <a:latin typeface="Bookman Old Style" pitchFamily="18" charset="0"/>
              </a:rPr>
            </a:br>
            <a:endParaRPr lang="ru-RU"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Подзаголовок 2"/>
          <p:cNvSpPr>
            <a:spLocks noGrp="1"/>
          </p:cNvSpPr>
          <p:nvPr>
            <p:ph type="subTitle" idx="1"/>
          </p:nvPr>
        </p:nvSpPr>
        <p:spPr>
          <a:xfrm>
            <a:off x="5072066" y="4725144"/>
            <a:ext cx="2700334" cy="913656"/>
          </a:xfrm>
        </p:spPr>
        <p:txBody>
          <a:bodyPr>
            <a:normAutofit lnSpcReduction="10000"/>
          </a:bodyPr>
          <a:lstStyle/>
          <a:p>
            <a:r>
              <a:rPr lang="ru-RU" sz="1600" dirty="0" smtClean="0"/>
              <a:t>Подготовили воспитатели:</a:t>
            </a:r>
          </a:p>
          <a:p>
            <a:r>
              <a:rPr lang="ru-RU" sz="1600" dirty="0" smtClean="0"/>
              <a:t>Бигей С.А.</a:t>
            </a:r>
          </a:p>
          <a:p>
            <a:r>
              <a:rPr lang="ru-RU" sz="1600" dirty="0" smtClean="0"/>
              <a:t>Орлова Г.Ю.</a:t>
            </a:r>
          </a:p>
          <a:p>
            <a:endParaRPr lang="ru-RU" sz="1600" dirty="0"/>
          </a:p>
        </p:txBody>
      </p:sp>
      <p:sp>
        <p:nvSpPr>
          <p:cNvPr id="4" name="TextBox 3"/>
          <p:cNvSpPr txBox="1"/>
          <p:nvPr/>
        </p:nvSpPr>
        <p:spPr>
          <a:xfrm>
            <a:off x="395536" y="428604"/>
            <a:ext cx="8424936" cy="646331"/>
          </a:xfrm>
          <a:prstGeom prst="rect">
            <a:avLst/>
          </a:prstGeom>
          <a:noFill/>
        </p:spPr>
        <p:txBody>
          <a:bodyPr wrap="square" rtlCol="0">
            <a:spAutoFit/>
          </a:bodyPr>
          <a:lstStyle/>
          <a:p>
            <a:r>
              <a:rPr lang="ru-RU" dirty="0" smtClean="0"/>
              <a:t>Государственное бюджетное дошкольное образовательное учреждение детский сад № 151 компенсирующего вида Адмиралтейского района г. Санкт-Петербурга.</a:t>
            </a:r>
            <a:endParaRPr lang="ru-RU" dirty="0"/>
          </a:p>
        </p:txBody>
      </p:sp>
      <p:pic>
        <p:nvPicPr>
          <p:cNvPr id="1030" name="Picture 6" descr="C:\Users\Marat\Desktop\ПРОЕКТ 4 НОЯБРЯ\Depositphotos_13896255_l.jpg"/>
          <p:cNvPicPr>
            <a:picLocks noChangeAspect="1" noChangeArrowheads="1"/>
          </p:cNvPicPr>
          <p:nvPr/>
        </p:nvPicPr>
        <p:blipFill>
          <a:blip r:embed="rId2" cstate="print"/>
          <a:srcRect/>
          <a:stretch>
            <a:fillRect/>
          </a:stretch>
        </p:blipFill>
        <p:spPr bwMode="auto">
          <a:xfrm>
            <a:off x="6660232" y="1052736"/>
            <a:ext cx="1584176" cy="158417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941168"/>
            <a:ext cx="8215912" cy="1200329"/>
          </a:xfrm>
          <a:prstGeom prst="rect">
            <a:avLst/>
          </a:prstGeom>
          <a:noFill/>
        </p:spPr>
        <p:txBody>
          <a:bodyPr wrap="square" rtlCol="0">
            <a:spAutoFit/>
          </a:bodyPr>
          <a:lstStyle/>
          <a:p>
            <a:r>
              <a:rPr lang="ru-RU" dirty="0" smtClean="0"/>
              <a:t> В процессе реализации проекта много внимания уделили знакомству детей с русскими народными промыслами, в частности – глиняная и деревянная игрушка; росписи посуды и других предметов быта (дымковская, городецкая, </a:t>
            </a:r>
            <a:r>
              <a:rPr lang="ru-RU" dirty="0" err="1" smtClean="0"/>
              <a:t>жостовская</a:t>
            </a:r>
            <a:r>
              <a:rPr lang="ru-RU" dirty="0" smtClean="0"/>
              <a:t>, гжельская). Дети узнали об особенностях каждого вида росписи. </a:t>
            </a:r>
            <a:endParaRPr lang="ru-RU" dirty="0"/>
          </a:p>
        </p:txBody>
      </p:sp>
      <p:pic>
        <p:nvPicPr>
          <p:cNvPr id="11" name="Объект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5616" y="548680"/>
            <a:ext cx="7128791" cy="432048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4706" y="5301717"/>
            <a:ext cx="7955644" cy="1200329"/>
          </a:xfrm>
          <a:prstGeom prst="rect">
            <a:avLst/>
          </a:prstGeom>
          <a:noFill/>
        </p:spPr>
        <p:txBody>
          <a:bodyPr wrap="square" rtlCol="0">
            <a:spAutoFit/>
          </a:bodyPr>
          <a:lstStyle/>
          <a:p>
            <a:r>
              <a:rPr lang="ru-RU" dirty="0" smtClean="0">
                <a:solidFill>
                  <a:prstClr val="black"/>
                </a:solidFill>
              </a:rPr>
              <a:t> Для закрепления полученных знаний мы использовали различные виды детской деятельности (с учетом разновозрастной группы и индивидуальных возможностей детей) – продуктивная, игровая, коммуникативная, музыкально – художественная и т.д.)</a:t>
            </a:r>
            <a:endParaRPr lang="ru-RU" dirty="0">
              <a:solidFill>
                <a:prstClr val="black"/>
              </a:solidFill>
            </a:endParaRPr>
          </a:p>
        </p:txBody>
      </p:sp>
      <p:sp>
        <p:nvSpPr>
          <p:cNvPr id="3" name="Объект 2"/>
          <p:cNvSpPr>
            <a:spLocks noGrp="1"/>
          </p:cNvSpPr>
          <p:nvPr>
            <p:ph idx="1"/>
          </p:nvPr>
        </p:nvSpPr>
        <p:spPr>
          <a:xfrm>
            <a:off x="457200" y="5378122"/>
            <a:ext cx="8229600" cy="326536"/>
          </a:xfrm>
        </p:spPr>
        <p:txBody>
          <a:bodyPr>
            <a:normAutofit fontScale="55000" lnSpcReduction="20000"/>
          </a:bodyPr>
          <a:lstStyle/>
          <a:p>
            <a:pPr marL="0" indent="0">
              <a:buNone/>
            </a:pPr>
            <a:r>
              <a:rPr lang="ru-RU" dirty="0" smtClean="0"/>
              <a:t> </a:t>
            </a:r>
            <a:endParaRPr lang="ru-RU" dirty="0"/>
          </a:p>
        </p:txBody>
      </p:sp>
      <p:pic>
        <p:nvPicPr>
          <p:cNvPr id="10" name="Рисунок 9" descr="https://sun9-80.userapi.com/impg/lMJSnRF_3OIWQZLsfCwHCaCsQItW5BHWGtDZ7g/3GbPlUQ4uWU.jpg?size=1280x960&amp;quality=95&amp;sign=d82727a164eb923ee5ef54316fdadb13&amp;type=albu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992" y="779334"/>
            <a:ext cx="2754188" cy="1939548"/>
          </a:xfrm>
          <a:prstGeom prst="rect">
            <a:avLst/>
          </a:prstGeom>
          <a:noFill/>
          <a:ln>
            <a:noFill/>
          </a:ln>
        </p:spPr>
      </p:pic>
      <p:pic>
        <p:nvPicPr>
          <p:cNvPr id="11" name="Рисунок 10" descr="https://sun9-77.userapi.com/impg/wJuITsmS45dWhA1TM3Cn1ShNebtRamm1cQoLwg/XYJYxu1YQEw.jpg?size=810x1080&amp;quality=95&amp;sign=f727de9eb67619c8a62ada98dcbbed59&amp;type=album"/>
          <p:cNvPicPr/>
          <p:nvPr/>
        </p:nvPicPr>
        <p:blipFill rotWithShape="1">
          <a:blip r:embed="rId3" cstate="print">
            <a:extLst>
              <a:ext uri="{28A0092B-C50C-407E-A947-70E740481C1C}">
                <a14:useLocalDpi xmlns:a14="http://schemas.microsoft.com/office/drawing/2010/main" val="0"/>
              </a:ext>
            </a:extLst>
          </a:blip>
          <a:srcRect l="10155" r="6379"/>
          <a:stretch/>
        </p:blipFill>
        <p:spPr bwMode="auto">
          <a:xfrm>
            <a:off x="503332" y="2601898"/>
            <a:ext cx="1687867" cy="2464302"/>
          </a:xfrm>
          <a:prstGeom prst="rect">
            <a:avLst/>
          </a:prstGeom>
          <a:noFill/>
          <a:ln>
            <a:noFill/>
          </a:ln>
        </p:spPr>
      </p:pic>
      <p:pic>
        <p:nvPicPr>
          <p:cNvPr id="12" name="Объект 3" descr="https://sun9-29.userapi.com/impg/c5wv2FMGLgkSzJXQb42vJNNzL44-hIdvjtNecg/i1XvHR60RWA.jpg?size=810x1080&amp;quality=95&amp;sign=7376de7f8351b2d6db06ede664fef59f&amp;type=album"/>
          <p:cNvPicPr>
            <a:picLocks/>
          </p:cNvPicPr>
          <p:nvPr/>
        </p:nvPicPr>
        <p:blipFill rotWithShape="1">
          <a:blip r:embed="rId4" cstate="print">
            <a:extLst>
              <a:ext uri="{28A0092B-C50C-407E-A947-70E740481C1C}">
                <a14:useLocalDpi xmlns:a14="http://schemas.microsoft.com/office/drawing/2010/main" val="0"/>
              </a:ext>
            </a:extLst>
          </a:blip>
          <a:srcRect r="8411"/>
          <a:stretch/>
        </p:blipFill>
        <p:spPr bwMode="auto">
          <a:xfrm>
            <a:off x="2005724" y="2857841"/>
            <a:ext cx="1812452" cy="2443876"/>
          </a:xfrm>
          <a:prstGeom prst="rect">
            <a:avLst/>
          </a:prstGeom>
          <a:noFill/>
          <a:ln>
            <a:noFill/>
          </a:ln>
          <a:extLst>
            <a:ext uri="{53640926-AAD7-44D8-BBD7-CCE9431645EC}">
              <a14:shadowObscured xmlns:a14="http://schemas.microsoft.com/office/drawing/2010/main"/>
            </a:ext>
          </a:extLst>
        </p:spPr>
      </p:pic>
      <p:pic>
        <p:nvPicPr>
          <p:cNvPr id="13" name="Рисунок 12" descr="https://sun9-18.userapi.com/impg/f4KPpcUzFYWn0i9eXbyn-_z70T7j_JUrMG9ZHw/mHfATjGi1O4.jpg?size=810x1080&amp;quality=95&amp;sign=9014bca5aa1a89240884c6b6f3e63021&amp;type=album"/>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1114" y="779334"/>
            <a:ext cx="1728192" cy="2520280"/>
          </a:xfrm>
          <a:prstGeom prst="rect">
            <a:avLst/>
          </a:prstGeom>
          <a:noFill/>
          <a:ln>
            <a:noFill/>
          </a:ln>
        </p:spPr>
      </p:pic>
      <p:pic>
        <p:nvPicPr>
          <p:cNvPr id="14" name="Рисунок 13" descr="https://sun9-42.userapi.com/impg/T1rodG1khYWi7Hmyrardg_ungO0L7hsoJY_aaw/UVdXRa7OlPA.jpg?size=810x1080&amp;quality=95&amp;sign=8df24d62c178d3d310180a7c0f6e6ec4&amp;type=album"/>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9630" y="779334"/>
            <a:ext cx="1761673" cy="2520280"/>
          </a:xfrm>
          <a:prstGeom prst="rect">
            <a:avLst/>
          </a:prstGeom>
          <a:noFill/>
          <a:ln>
            <a:noFill/>
          </a:ln>
        </p:spPr>
      </p:pic>
      <p:pic>
        <p:nvPicPr>
          <p:cNvPr id="15" name="Рисунок 14" descr="https://sun9-74.userapi.com/impg/jmZNzLIeyF5eZVGtCt_IDgH-lyiuFAUvYBVdEw/-6qPGzi7viY.jpg?size=810x1080&amp;quality=95&amp;sign=8790fbfb4d4996a2a210630f3b1ad20e&amp;type=album"/>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1628" y="779335"/>
            <a:ext cx="1663184" cy="2520279"/>
          </a:xfrm>
          <a:prstGeom prst="rect">
            <a:avLst/>
          </a:prstGeom>
          <a:noFill/>
          <a:ln>
            <a:noFill/>
          </a:ln>
        </p:spPr>
      </p:pic>
      <p:pic>
        <p:nvPicPr>
          <p:cNvPr id="7" name="Рисунок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5966073" y="2800671"/>
            <a:ext cx="2884968" cy="2190475"/>
          </a:xfrm>
          <a:prstGeom prst="rect">
            <a:avLst/>
          </a:prstGeom>
        </p:spPr>
      </p:pic>
      <p:pic>
        <p:nvPicPr>
          <p:cNvPr id="9" name="Рисунок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3723032" y="2940585"/>
            <a:ext cx="2665723" cy="2056548"/>
          </a:xfrm>
          <a:prstGeom prst="rect">
            <a:avLst/>
          </a:prstGeom>
        </p:spPr>
      </p:pic>
    </p:spTree>
    <p:extLst>
      <p:ext uri="{BB962C8B-B14F-4D97-AF65-F5344CB8AC3E}">
        <p14:creationId xmlns:p14="http://schemas.microsoft.com/office/powerpoint/2010/main" val="3729120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s://sun9-80.userapi.com/impg/78cU6VsP0ppogxeHl7nWzwzsP04OotrxntZHGw/xFj7bbMJtyM.jpg?size=810x1080&amp;quality=95&amp;sign=b05001ef2cc86ce2fa954666ac65bd1f&amp;type=album"/>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70357" y="707803"/>
            <a:ext cx="1728192" cy="2232248"/>
          </a:xfrm>
          <a:prstGeom prst="rect">
            <a:avLst/>
          </a:prstGeom>
          <a:noFill/>
          <a:ln>
            <a:noFill/>
          </a:ln>
        </p:spPr>
      </p:pic>
      <p:pic>
        <p:nvPicPr>
          <p:cNvPr id="5" name="Рисунок 4" descr="https://sun9-15.userapi.com/impg/MDd9Y_xxHhvUiwFWp3hlXZ6q-4QaUH6F1qv3QQ/_K4WqP0w71E.jpg?size=810x1080&amp;quality=95&amp;sign=4d8113dbffa759aaca468c25732dc075&amp;type=albu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9857" y="720512"/>
            <a:ext cx="1710491" cy="2233284"/>
          </a:xfrm>
          <a:prstGeom prst="rect">
            <a:avLst/>
          </a:prstGeom>
          <a:noFill/>
          <a:ln>
            <a:noFill/>
          </a:ln>
        </p:spPr>
      </p:pic>
      <p:pic>
        <p:nvPicPr>
          <p:cNvPr id="8" name="Рисунок 7" descr="https://sun9-50.userapi.com/impg/ad15YeBjJzvzPiYVHtZ2jff0cTTkIi39RTk8Ow/XfZHuOVauNE.jpg?size=810x1080&amp;quality=95&amp;sign=10936e9c02b8fd041e7251d7e50fc155&amp;type=albu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3997" y="738916"/>
            <a:ext cx="1728192" cy="2233284"/>
          </a:xfrm>
          <a:prstGeom prst="rect">
            <a:avLst/>
          </a:prstGeom>
          <a:noFill/>
          <a:ln>
            <a:noFill/>
          </a:ln>
        </p:spPr>
      </p:pic>
      <p:pic>
        <p:nvPicPr>
          <p:cNvPr id="9" name="Рисунок 8" descr="https://sun9-80.userapi.com/impg/OGlkw38S7QJ9rhd-T3PZM8DyF_-W6ghonDP-rA/zITSzN8Y90I.jpg?size=810x1080&amp;quality=95&amp;sign=8b7cd9118ec10e0390b67e0186d8cbd6&amp;type=album"/>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1887" y="726958"/>
            <a:ext cx="1656184" cy="2226838"/>
          </a:xfrm>
          <a:prstGeom prst="rect">
            <a:avLst/>
          </a:prstGeom>
          <a:noFill/>
          <a:ln>
            <a:noFill/>
          </a:ln>
        </p:spPr>
      </p:pic>
      <p:sp>
        <p:nvSpPr>
          <p:cNvPr id="2" name="TextBox 1"/>
          <p:cNvSpPr txBox="1"/>
          <p:nvPr/>
        </p:nvSpPr>
        <p:spPr>
          <a:xfrm>
            <a:off x="683568" y="3717032"/>
            <a:ext cx="2160240" cy="369332"/>
          </a:xfrm>
          <a:prstGeom prst="rect">
            <a:avLst/>
          </a:prstGeom>
          <a:noFill/>
        </p:spPr>
        <p:txBody>
          <a:bodyPr wrap="square" rtlCol="0">
            <a:spAutoFit/>
          </a:bodyPr>
          <a:lstStyle/>
          <a:p>
            <a:r>
              <a:rPr lang="ru-RU" dirty="0" smtClean="0"/>
              <a:t> …</a:t>
            </a:r>
            <a:endParaRPr lang="ru-RU" dirty="0"/>
          </a:p>
        </p:txBody>
      </p:sp>
      <p:pic>
        <p:nvPicPr>
          <p:cNvPr id="3" name="Рисунок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726" y="3056278"/>
            <a:ext cx="2703876" cy="3168352"/>
          </a:xfrm>
          <a:prstGeom prst="rect">
            <a:avLst/>
          </a:prstGeom>
        </p:spPr>
      </p:pic>
      <p:pic>
        <p:nvPicPr>
          <p:cNvPr id="6" name="Рисунок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5832140" y="3380314"/>
            <a:ext cx="3312368" cy="2376264"/>
          </a:xfrm>
          <a:prstGeom prst="rect">
            <a:avLst/>
          </a:prstGeom>
        </p:spPr>
      </p:pic>
      <p:sp>
        <p:nvSpPr>
          <p:cNvPr id="7" name="TextBox 6"/>
          <p:cNvSpPr txBox="1"/>
          <p:nvPr/>
        </p:nvSpPr>
        <p:spPr>
          <a:xfrm>
            <a:off x="3491881" y="3429000"/>
            <a:ext cx="2664295" cy="1747774"/>
          </a:xfrm>
          <a:prstGeom prst="rect">
            <a:avLst/>
          </a:prstGeom>
          <a:noFill/>
        </p:spPr>
        <p:txBody>
          <a:bodyPr wrap="square" rtlCol="0">
            <a:spAutoFit/>
          </a:bodyPr>
          <a:lstStyle/>
          <a:p>
            <a:pPr algn="ctr"/>
            <a:r>
              <a:rPr lang="ru-RU" dirty="0" smtClean="0"/>
              <a:t>В процессе свободной деятельности дети с интересом продолжали реализовывать полученные знания и навыки. </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smtClean="0"/>
          </a:p>
          <a:p>
            <a:endParaRPr lang="ru-RU" dirty="0"/>
          </a:p>
          <a:p>
            <a:endParaRPr lang="ru-RU" dirty="0" smtClean="0"/>
          </a:p>
          <a:p>
            <a:endParaRPr lang="ru-RU" dirty="0"/>
          </a:p>
          <a:p>
            <a:endParaRPr lang="ru-RU" dirty="0" smtClean="0"/>
          </a:p>
          <a:p>
            <a:r>
              <a:rPr lang="ru-RU" sz="2400" dirty="0" smtClean="0"/>
              <a:t>Итогом нашего проекта стало оформление выставки рисунков «Горы, реки, моря и поля – это Родина моя!»</a:t>
            </a:r>
            <a:endParaRPr lang="ru-RU" sz="2400" dirty="0"/>
          </a:p>
        </p:txBody>
      </p:sp>
      <p:pic>
        <p:nvPicPr>
          <p:cNvPr id="4" name="Рисунок 3" descr="https://sun9-68.userapi.com/impg/Qw36e4CeuuEzB7vT8nudMLXEM6NEuyGAGVSMAA/GLqoQ52-WkE.jpg?size=1280x960&amp;quality=95&amp;sign=4d1aa9ffbb344bdf8f78827cb6d1881b&amp;type=albu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548680"/>
            <a:ext cx="6768752" cy="3888433"/>
          </a:xfrm>
          <a:prstGeom prst="rect">
            <a:avLst/>
          </a:prstGeom>
          <a:noFill/>
          <a:ln>
            <a:noFill/>
          </a:ln>
        </p:spPr>
      </p:pic>
    </p:spTree>
    <p:extLst>
      <p:ext uri="{BB962C8B-B14F-4D97-AF65-F5344CB8AC3E}">
        <p14:creationId xmlns:p14="http://schemas.microsoft.com/office/powerpoint/2010/main" val="170166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
            </a:r>
            <a:br>
              <a:rPr lang="ru-RU" b="1" dirty="0" smtClean="0"/>
            </a:br>
            <a:r>
              <a:rPr lang="ru-RU" b="1" dirty="0" smtClean="0">
                <a:solidFill>
                  <a:srgbClr val="002060"/>
                </a:solidFill>
              </a:rPr>
              <a:t>Результаты реализации проекта:</a:t>
            </a:r>
            <a:r>
              <a:rPr lang="ru-RU" dirty="0" smtClean="0">
                <a:solidFill>
                  <a:srgbClr val="002060"/>
                </a:solidFill>
              </a:rPr>
              <a:t> </a:t>
            </a:r>
            <a:r>
              <a:rPr lang="ru-RU" dirty="0" smtClean="0"/>
              <a:t/>
            </a:r>
            <a:br>
              <a:rPr lang="ru-RU" dirty="0" smtClean="0"/>
            </a:br>
            <a:endParaRPr lang="ru-RU" dirty="0"/>
          </a:p>
        </p:txBody>
      </p:sp>
      <p:sp>
        <p:nvSpPr>
          <p:cNvPr id="3" name="Содержимое 2"/>
          <p:cNvSpPr>
            <a:spLocks noGrp="1"/>
          </p:cNvSpPr>
          <p:nvPr>
            <p:ph idx="1"/>
          </p:nvPr>
        </p:nvSpPr>
        <p:spPr>
          <a:xfrm>
            <a:off x="457200" y="1417638"/>
            <a:ext cx="8229600" cy="4525963"/>
          </a:xfrm>
        </p:spPr>
        <p:txBody>
          <a:bodyPr>
            <a:normAutofit fontScale="77500" lnSpcReduction="20000"/>
          </a:bodyPr>
          <a:lstStyle/>
          <a:p>
            <a:r>
              <a:rPr lang="ru-RU" dirty="0" smtClean="0"/>
              <a:t>Задачи проекта были реализованы. Повысилась познавательная активность детей. Они стали задавать больше вопросов, проявляют интерес по данной теме. Проект оказался интересным для всех его участников. Проектная деятельность позволила родителям активно участвовать в образовательно-воспитательном процессе и способствовала укреплению детско-родительских отношений. </a:t>
            </a:r>
          </a:p>
          <a:p>
            <a:r>
              <a:rPr lang="ru-RU" dirty="0" smtClean="0"/>
              <a:t>У детей сформированы знания об истории праздника День народного единства, понятие о России, как о много </a:t>
            </a:r>
            <a:r>
              <a:rPr lang="ru-RU" dirty="0" smtClean="0"/>
              <a:t>национальном государстве</a:t>
            </a:r>
            <a:r>
              <a:rPr lang="ru-RU" dirty="0" smtClean="0"/>
              <a:t>, народы которого проживают в дружбе и согласии между </a:t>
            </a:r>
            <a:r>
              <a:rPr lang="ru-RU" dirty="0" smtClean="0"/>
              <a:t>собой, народном творчестве и традициях.  </a:t>
            </a:r>
            <a:r>
              <a:rPr lang="ru-RU" dirty="0" smtClean="0"/>
              <a:t>Закреплены знания о флаге, гербе и гимне.</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lnSpcReduction="10000"/>
          </a:bodyPr>
          <a:lstStyle/>
          <a:p>
            <a:pPr>
              <a:buNone/>
            </a:pPr>
            <a:r>
              <a:rPr lang="ru-RU" dirty="0" smtClean="0"/>
              <a:t>      «Любовь к родному краю, родной культуре, родной речи начинается с малого - с любви к своей семье, к своему жилищу, к своему детскому саду. Постепенно расширяясь, эта любовь переходит в любовь к родной стране, к её истории, прошлому и настоящему, ко всему человечеству».</a:t>
            </a:r>
          </a:p>
          <a:p>
            <a:pPr>
              <a:buNone/>
            </a:pPr>
            <a:r>
              <a:rPr lang="ru-RU" dirty="0" smtClean="0"/>
              <a:t>                                                       Л. С. Лихачев.</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2060"/>
                </a:solidFill>
              </a:rPr>
              <a:t>Паспорт проекта</a:t>
            </a:r>
            <a:endParaRPr lang="ru-RU" b="1" dirty="0">
              <a:solidFill>
                <a:srgbClr val="002060"/>
              </a:solidFill>
            </a:endParaRPr>
          </a:p>
        </p:txBody>
      </p:sp>
      <p:sp>
        <p:nvSpPr>
          <p:cNvPr id="3" name="Содержимое 2"/>
          <p:cNvSpPr>
            <a:spLocks noGrp="1"/>
          </p:cNvSpPr>
          <p:nvPr>
            <p:ph idx="1"/>
          </p:nvPr>
        </p:nvSpPr>
        <p:spPr>
          <a:xfrm>
            <a:off x="611560" y="1700808"/>
            <a:ext cx="8229600" cy="4525963"/>
          </a:xfrm>
        </p:spPr>
        <p:txBody>
          <a:bodyPr>
            <a:normAutofit/>
          </a:bodyPr>
          <a:lstStyle/>
          <a:p>
            <a:r>
              <a:rPr lang="ru-RU" sz="2700" dirty="0" smtClean="0"/>
              <a:t>Вид проекта: групповой. </a:t>
            </a:r>
          </a:p>
          <a:p>
            <a:r>
              <a:rPr lang="ru-RU" sz="2700" dirty="0" smtClean="0"/>
              <a:t>Сроки реализации проекта: краткосрочный </a:t>
            </a:r>
          </a:p>
          <a:p>
            <a:pPr marL="0" indent="0">
              <a:buNone/>
            </a:pPr>
            <a:r>
              <a:rPr lang="ru-RU" sz="2700" dirty="0" smtClean="0"/>
              <a:t>(1 неделя).</a:t>
            </a:r>
          </a:p>
          <a:p>
            <a:r>
              <a:rPr lang="ru-RU" sz="2700" dirty="0" smtClean="0"/>
              <a:t>Возраст детей: старший дошкольный возраст </a:t>
            </a:r>
          </a:p>
          <a:p>
            <a:r>
              <a:rPr lang="ru-RU" sz="2700" dirty="0" smtClean="0"/>
              <a:t>Участники проекта: воспитатели, дети, родители воспитанников.</a:t>
            </a:r>
          </a:p>
          <a:p>
            <a:endParaRPr lang="ru-RU" dirty="0">
              <a:latin typeface="Bookman Old Style"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1"/>
          </p:nvPr>
        </p:nvSpPr>
        <p:spPr>
          <a:xfrm>
            <a:off x="571472" y="714356"/>
            <a:ext cx="3357586" cy="639762"/>
          </a:xfrm>
        </p:spPr>
        <p:txBody>
          <a:bodyPr>
            <a:normAutofit/>
          </a:bodyPr>
          <a:lstStyle/>
          <a:p>
            <a:pPr algn="ctr"/>
            <a:r>
              <a:rPr lang="ru-RU" dirty="0" smtClean="0">
                <a:solidFill>
                  <a:srgbClr val="002060"/>
                </a:solidFill>
              </a:rPr>
              <a:t>Цель:</a:t>
            </a:r>
            <a:endParaRPr lang="ru-RU" dirty="0">
              <a:solidFill>
                <a:srgbClr val="002060"/>
              </a:solidFill>
            </a:endParaRPr>
          </a:p>
        </p:txBody>
      </p:sp>
      <p:sp>
        <p:nvSpPr>
          <p:cNvPr id="5" name="Содержимое 4"/>
          <p:cNvSpPr>
            <a:spLocks noGrp="1"/>
          </p:cNvSpPr>
          <p:nvPr>
            <p:ph sz="half" idx="2"/>
          </p:nvPr>
        </p:nvSpPr>
        <p:spPr>
          <a:xfrm>
            <a:off x="467544" y="1339648"/>
            <a:ext cx="4040188" cy="4483113"/>
          </a:xfrm>
        </p:spPr>
        <p:txBody>
          <a:bodyPr>
            <a:normAutofit/>
          </a:bodyPr>
          <a:lstStyle/>
          <a:p>
            <a:pPr marL="0" indent="0">
              <a:buNone/>
            </a:pPr>
            <a:r>
              <a:rPr lang="ru-RU" dirty="0"/>
              <a:t>воспитание толерантности и дружеского отношения к разным народам мира. </a:t>
            </a:r>
          </a:p>
          <a:p>
            <a:pPr>
              <a:buNone/>
            </a:pPr>
            <a:endParaRPr lang="ru-RU" dirty="0"/>
          </a:p>
        </p:txBody>
      </p:sp>
      <p:sp>
        <p:nvSpPr>
          <p:cNvPr id="7" name="Текст 6"/>
          <p:cNvSpPr>
            <a:spLocks noGrp="1"/>
          </p:cNvSpPr>
          <p:nvPr>
            <p:ph type="body" sz="quarter" idx="3"/>
          </p:nvPr>
        </p:nvSpPr>
        <p:spPr>
          <a:xfrm>
            <a:off x="4611660" y="699886"/>
            <a:ext cx="3898899" cy="639762"/>
          </a:xfrm>
        </p:spPr>
        <p:txBody>
          <a:bodyPr>
            <a:normAutofit/>
          </a:bodyPr>
          <a:lstStyle/>
          <a:p>
            <a:pPr algn="ctr"/>
            <a:r>
              <a:rPr lang="ru-RU" dirty="0" smtClean="0">
                <a:solidFill>
                  <a:srgbClr val="002060"/>
                </a:solidFill>
              </a:rPr>
              <a:t>Задачи</a:t>
            </a:r>
            <a:r>
              <a:rPr lang="ru-RU" dirty="0" smtClean="0"/>
              <a:t>:</a:t>
            </a:r>
            <a:endParaRPr lang="ru-RU" dirty="0"/>
          </a:p>
        </p:txBody>
      </p:sp>
      <p:sp>
        <p:nvSpPr>
          <p:cNvPr id="8" name="Содержимое 7"/>
          <p:cNvSpPr>
            <a:spLocks noGrp="1"/>
          </p:cNvSpPr>
          <p:nvPr>
            <p:ph sz="quarter" idx="4"/>
          </p:nvPr>
        </p:nvSpPr>
        <p:spPr>
          <a:xfrm>
            <a:off x="4716016" y="1354118"/>
            <a:ext cx="4041775" cy="5357850"/>
          </a:xfrm>
        </p:spPr>
        <p:txBody>
          <a:bodyPr>
            <a:normAutofit/>
          </a:bodyPr>
          <a:lstStyle/>
          <a:p>
            <a:pPr marL="0" indent="0">
              <a:buNone/>
            </a:pPr>
            <a:r>
              <a:rPr lang="ru-RU" dirty="0" smtClean="0"/>
              <a:t>1. Формировать </a:t>
            </a:r>
            <a:r>
              <a:rPr lang="ru-RU" dirty="0"/>
              <a:t>представление о празднике «День народного единства». 2. Формировать знания об особенностях национального быта разных народов. </a:t>
            </a:r>
            <a:endParaRPr lang="ru-RU" dirty="0" smtClean="0"/>
          </a:p>
          <a:p>
            <a:pPr marL="0" indent="0">
              <a:buNone/>
            </a:pPr>
            <a:r>
              <a:rPr lang="ru-RU" dirty="0" smtClean="0"/>
              <a:t>3</a:t>
            </a:r>
            <a:r>
              <a:rPr lang="ru-RU" dirty="0"/>
              <a:t>. Развивать связную речь детей, обогащать их словарный запас. </a:t>
            </a:r>
            <a:endParaRPr lang="ru-RU" dirty="0" smtClean="0"/>
          </a:p>
          <a:p>
            <a:pPr marL="0" indent="0">
              <a:buNone/>
            </a:pPr>
            <a:r>
              <a:rPr lang="ru-RU" dirty="0" smtClean="0"/>
              <a:t>4</a:t>
            </a:r>
            <a:r>
              <a:rPr lang="ru-RU" dirty="0"/>
              <a:t>. Развивать интерес к истории, традициям, жизни людей. </a:t>
            </a:r>
          </a:p>
          <a:p>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855" y="4122076"/>
            <a:ext cx="4248472" cy="16987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2060"/>
                </a:solidFill>
              </a:rPr>
              <a:t>Актуальность проекта</a:t>
            </a:r>
            <a:endParaRPr lang="ru-RU" dirty="0">
              <a:solidFill>
                <a:srgbClr val="002060"/>
              </a:solidFill>
            </a:endParaRPr>
          </a:p>
        </p:txBody>
      </p:sp>
      <p:sp>
        <p:nvSpPr>
          <p:cNvPr id="3" name="Содержимое 2"/>
          <p:cNvSpPr>
            <a:spLocks noGrp="1"/>
          </p:cNvSpPr>
          <p:nvPr>
            <p:ph idx="1"/>
          </p:nvPr>
        </p:nvSpPr>
        <p:spPr>
          <a:xfrm>
            <a:off x="446517" y="1196752"/>
            <a:ext cx="8229600" cy="4840303"/>
          </a:xfrm>
        </p:spPr>
        <p:txBody>
          <a:bodyPr>
            <a:normAutofit/>
          </a:bodyPr>
          <a:lstStyle/>
          <a:p>
            <a:pPr marL="0" indent="0">
              <a:buNone/>
            </a:pPr>
            <a:r>
              <a:rPr lang="ru-RU" sz="1600" dirty="0"/>
              <a:t>В настоящее время одной из острейших проблем является воспитание патриотизма. Чувство патриотизма многогранно по содержанию. Это и любовь к родным местам, и гордость за свой народ, и ощущение своей неразрывности с окружающим миром, и желание сохранять и приумножить богатство своей страны.  Дошкольные образовательные учреждения, являясь начальным звеном системы образования, призваны формировать у детей первое представление об окружающем мире, отношение к родной природе, малой Родине, своему Отечеству. Очевидно, что для этого необходимо определить нравственные ориентиры, способные вызвать чувства самоуважения и единения. Задачи патриотического воспитания в дошкольном учреждении решаются во всех видах детской деятельности: на занятиях, в играх, в труде, в быту. Проектная деятельность является отличной формой работы для актуализации и систематизации знаний детей по патриотическому воспитанию детей.</a:t>
            </a:r>
            <a:endParaRPr lang="ru-RU" sz="1600" dirty="0">
              <a:effectLst/>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4005064"/>
            <a:ext cx="5926968" cy="2370787"/>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23528" y="439552"/>
            <a:ext cx="8229600" cy="1143000"/>
          </a:xfrm>
        </p:spPr>
        <p:txBody>
          <a:bodyPr>
            <a:normAutofit fontScale="90000"/>
          </a:bodyPr>
          <a:lstStyle/>
          <a:p>
            <a:r>
              <a:rPr lang="ru-RU" b="1" dirty="0" smtClean="0"/>
              <a:t/>
            </a:r>
            <a:br>
              <a:rPr lang="ru-RU" b="1" dirty="0" smtClean="0"/>
            </a:br>
            <a:r>
              <a:rPr lang="ru-RU" b="1" dirty="0" smtClean="0"/>
              <a:t/>
            </a:r>
            <a:br>
              <a:rPr lang="ru-RU" b="1" dirty="0" smtClean="0"/>
            </a:br>
            <a:r>
              <a:rPr lang="ru-RU" b="1" dirty="0" smtClean="0">
                <a:solidFill>
                  <a:srgbClr val="002060"/>
                </a:solidFill>
              </a:rPr>
              <a:t>Прогнозируемый результат: </a:t>
            </a:r>
            <a:r>
              <a:rPr lang="ru-RU" dirty="0" smtClean="0"/>
              <a:t/>
            </a:r>
            <a:br>
              <a:rPr lang="ru-RU" dirty="0" smtClean="0"/>
            </a:br>
            <a:r>
              <a:rPr lang="ru-RU" dirty="0" smtClean="0">
                <a:solidFill>
                  <a:srgbClr val="002060"/>
                </a:solidFill>
              </a:rPr>
              <a:t/>
            </a:r>
            <a:br>
              <a:rPr lang="ru-RU" dirty="0" smtClean="0">
                <a:solidFill>
                  <a:srgbClr val="002060"/>
                </a:solidFill>
              </a:rPr>
            </a:br>
            <a:endParaRPr lang="ru-RU" dirty="0">
              <a:solidFill>
                <a:srgbClr val="002060"/>
              </a:solidFill>
            </a:endParaRPr>
          </a:p>
        </p:txBody>
      </p:sp>
      <p:sp>
        <p:nvSpPr>
          <p:cNvPr id="7" name="Содержимое 6"/>
          <p:cNvSpPr>
            <a:spLocks noGrp="1"/>
          </p:cNvSpPr>
          <p:nvPr>
            <p:ph idx="1"/>
          </p:nvPr>
        </p:nvSpPr>
        <p:spPr>
          <a:xfrm>
            <a:off x="539552" y="1582552"/>
            <a:ext cx="8229600" cy="4525963"/>
          </a:xfrm>
        </p:spPr>
        <p:txBody>
          <a:bodyPr>
            <a:normAutofit/>
          </a:bodyPr>
          <a:lstStyle/>
          <a:p>
            <a:pPr marL="0" indent="0">
              <a:buNone/>
            </a:pPr>
            <a:r>
              <a:rPr lang="ru-RU" dirty="0"/>
              <a:t>формирование у детей чувств патриотизма: гордости за свою Родину, уважение традиций людей разных национальностей, проживающих на территории России; совершенствование уровня знаний детей о своей стране; повышение уровня знаний родителей.</a:t>
            </a:r>
            <a:endParaRPr lang="ru-RU" dirty="0">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Этапы реализации проекта:</a:t>
            </a:r>
            <a:endParaRPr lang="ru-RU" dirty="0"/>
          </a:p>
        </p:txBody>
      </p:sp>
      <p:sp>
        <p:nvSpPr>
          <p:cNvPr id="3" name="Объект 2"/>
          <p:cNvSpPr>
            <a:spLocks noGrp="1"/>
          </p:cNvSpPr>
          <p:nvPr>
            <p:ph idx="1"/>
          </p:nvPr>
        </p:nvSpPr>
        <p:spPr/>
        <p:txBody>
          <a:bodyPr>
            <a:normAutofit/>
          </a:bodyPr>
          <a:lstStyle/>
          <a:p>
            <a:r>
              <a:rPr lang="ru-RU" dirty="0" smtClean="0"/>
              <a:t>Подготовительный (подбор наглядного материала, иллюстраций, игрушек и пр.; подбор </a:t>
            </a:r>
            <a:r>
              <a:rPr lang="ru-RU" dirty="0"/>
              <a:t>стихов и рассказов для </a:t>
            </a:r>
            <a:r>
              <a:rPr lang="ru-RU" dirty="0" smtClean="0"/>
              <a:t>бесед, чтения </a:t>
            </a:r>
            <a:r>
              <a:rPr lang="ru-RU" dirty="0"/>
              <a:t>и </a:t>
            </a:r>
            <a:r>
              <a:rPr lang="ru-RU" dirty="0" smtClean="0"/>
              <a:t>пересказа; подбор дидактических и пальчиковых игр)</a:t>
            </a:r>
          </a:p>
          <a:p>
            <a:r>
              <a:rPr lang="ru-RU" dirty="0" smtClean="0"/>
              <a:t>Основной.</a:t>
            </a:r>
          </a:p>
          <a:p>
            <a:r>
              <a:rPr lang="ru-RU" dirty="0" smtClean="0"/>
              <a:t>Заключительный (оформление выставки).</a:t>
            </a:r>
            <a:endParaRPr lang="ru-RU" dirty="0"/>
          </a:p>
        </p:txBody>
      </p:sp>
    </p:spTree>
    <p:extLst>
      <p:ext uri="{BB962C8B-B14F-4D97-AF65-F5344CB8AC3E}">
        <p14:creationId xmlns:p14="http://schemas.microsoft.com/office/powerpoint/2010/main" val="2971701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a:bodyPr>
          <a:lstStyle/>
          <a:p>
            <a:r>
              <a:rPr lang="ru-RU" b="1" dirty="0" smtClean="0">
                <a:solidFill>
                  <a:srgbClr val="002060"/>
                </a:solidFill>
              </a:rPr>
              <a:t>«Наша Родина – Россия!»</a:t>
            </a:r>
            <a:endParaRPr lang="ru-RU" b="1" dirty="0">
              <a:solidFill>
                <a:srgbClr val="002060"/>
              </a:solidFill>
            </a:endParaRPr>
          </a:p>
        </p:txBody>
      </p:sp>
      <p:pic>
        <p:nvPicPr>
          <p:cNvPr id="4" name="Объект 3" descr="https://sun9-1.userapi.com/impg/5Lmj258W5xkFVnZsQ5iNyjP9Y_5vBklbFc0XQQ/6U1TsIbcmwE.jpg?size=1280x960&amp;quality=95&amp;sign=c365ac1bfa4a2d3376e744c58cc4e1fe&amp;type=album"/>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232840"/>
            <a:ext cx="3953412" cy="2260848"/>
          </a:xfrm>
          <a:prstGeom prst="rect">
            <a:avLst/>
          </a:prstGeom>
          <a:noFill/>
          <a:ln>
            <a:noFill/>
          </a:ln>
        </p:spPr>
      </p:pic>
      <p:pic>
        <p:nvPicPr>
          <p:cNvPr id="5" name="Рисунок 4" descr="https://sun9-37.userapi.com/impg/9NYEvoPOlrREflICVYhavq-2xzAKo277LSiBBw/MJ9ANNP_by0.jpg?size=1280x960&amp;quality=95&amp;sign=e118c58dae5fff89ece5f8e0f5636472&amp;type=albu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1247140"/>
            <a:ext cx="3293110" cy="2232248"/>
          </a:xfrm>
          <a:prstGeom prst="rect">
            <a:avLst/>
          </a:prstGeom>
          <a:noFill/>
          <a:ln>
            <a:noFill/>
          </a:ln>
        </p:spPr>
      </p:pic>
      <p:sp>
        <p:nvSpPr>
          <p:cNvPr id="3" name="TextBox 2"/>
          <p:cNvSpPr txBox="1"/>
          <p:nvPr/>
        </p:nvSpPr>
        <p:spPr>
          <a:xfrm>
            <a:off x="899592" y="3834914"/>
            <a:ext cx="7416824" cy="2308324"/>
          </a:xfrm>
          <a:prstGeom prst="rect">
            <a:avLst/>
          </a:prstGeom>
          <a:noFill/>
        </p:spPr>
        <p:txBody>
          <a:bodyPr wrap="square" rtlCol="0">
            <a:spAutoFit/>
          </a:bodyPr>
          <a:lstStyle/>
          <a:p>
            <a:r>
              <a:rPr lang="ru-RU" dirty="0" smtClean="0"/>
              <a:t>В начале проекта провели с детьми вводную беседу «Наша Родина – Россия!», поговорили о символах государства, о дружбе народов всех национальностей, проживающих в России. Посмотрели презентации и мультфильмы о России.</a:t>
            </a:r>
          </a:p>
          <a:p>
            <a:r>
              <a:rPr lang="ru-RU" dirty="0" smtClean="0"/>
              <a:t>Для расширения представлений о России был оформлен уголок, где в свободном доступе находились наглядные пособия, </a:t>
            </a:r>
            <a:r>
              <a:rPr lang="ru-RU" dirty="0" smtClean="0"/>
              <a:t>дидактические </a:t>
            </a:r>
            <a:r>
              <a:rPr lang="ru-RU" dirty="0" smtClean="0"/>
              <a:t>игры и пр. </a:t>
            </a:r>
            <a:r>
              <a:rPr lang="ru-RU" dirty="0"/>
              <a:t>Р</a:t>
            </a:r>
            <a:r>
              <a:rPr lang="ru-RU" dirty="0" smtClean="0"/>
              <a:t>ебята могли </a:t>
            </a:r>
            <a:r>
              <a:rPr lang="ru-RU" dirty="0" smtClean="0"/>
              <a:t>самостоятельно </a:t>
            </a:r>
            <a:r>
              <a:rPr lang="ru-RU" dirty="0" smtClean="0"/>
              <a:t>проверить и закрепить свои знания о нашей Родине.</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s://sun9-45.userapi.com/impg/eMyi1Jo-Y5Xs8YgbwKpWOm7uJyJio3MSJO7f_g/yIOSXL8vhTM.jpg?size=810x1080&amp;quality=95&amp;sign=a8a3a55a36464dac1fbc1d9558dc3fb4&amp;type=album"/>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196753"/>
            <a:ext cx="1944216" cy="2664296"/>
          </a:xfrm>
          <a:prstGeom prst="rect">
            <a:avLst/>
          </a:prstGeom>
          <a:noFill/>
          <a:ln>
            <a:noFill/>
          </a:ln>
        </p:spPr>
      </p:pic>
      <p:pic>
        <p:nvPicPr>
          <p:cNvPr id="5" name="Рисунок 4" descr="https://sun9-4.userapi.com/impg/1_QaBrdB7nVBDvqtd-cUR1lqpzUzYag2pL9wLw/vDecqkjEarc.jpg?size=1280x960&amp;quality=95&amp;sign=427c239cf998a569bb7a68d9627c67de&amp;type=albu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1772816"/>
            <a:ext cx="2736304" cy="2076827"/>
          </a:xfrm>
          <a:prstGeom prst="rect">
            <a:avLst/>
          </a:prstGeom>
          <a:noFill/>
          <a:ln>
            <a:noFill/>
          </a:ln>
        </p:spPr>
      </p:pic>
      <p:pic>
        <p:nvPicPr>
          <p:cNvPr id="8" name="Рисунок 7" descr="https://sun9-28.userapi.com/impg/6M2-sbhTUklrcV9zAnRWROQjj0-5URBPV29_KA/Pv0YHrs2vJA.jpg?size=810x1080&amp;quality=95&amp;sign=3c89ccab78eb1c4eb668dbccbf3539be&amp;type=album"/>
          <p:cNvPicPr/>
          <p:nvPr/>
        </p:nvPicPr>
        <p:blipFill rotWithShape="1">
          <a:blip r:embed="rId4" cstate="print">
            <a:extLst>
              <a:ext uri="{28A0092B-C50C-407E-A947-70E740481C1C}">
                <a14:useLocalDpi xmlns:a14="http://schemas.microsoft.com/office/drawing/2010/main" val="0"/>
              </a:ext>
            </a:extLst>
          </a:blip>
          <a:srcRect t="-4923"/>
          <a:stretch/>
        </p:blipFill>
        <p:spPr bwMode="auto">
          <a:xfrm>
            <a:off x="6372200" y="1124744"/>
            <a:ext cx="1895465" cy="2724899"/>
          </a:xfrm>
          <a:prstGeom prst="rect">
            <a:avLst/>
          </a:prstGeom>
          <a:noFill/>
          <a:ln>
            <a:noFill/>
          </a:ln>
        </p:spPr>
      </p:pic>
      <p:sp>
        <p:nvSpPr>
          <p:cNvPr id="9" name="TextBox 8"/>
          <p:cNvSpPr txBox="1"/>
          <p:nvPr/>
        </p:nvSpPr>
        <p:spPr>
          <a:xfrm>
            <a:off x="755576" y="4005064"/>
            <a:ext cx="7512089" cy="1477328"/>
          </a:xfrm>
          <a:prstGeom prst="rect">
            <a:avLst/>
          </a:prstGeom>
          <a:noFill/>
        </p:spPr>
        <p:txBody>
          <a:bodyPr wrap="square" rtlCol="0">
            <a:spAutoFit/>
          </a:bodyPr>
          <a:lstStyle/>
          <a:p>
            <a:r>
              <a:rPr lang="ru-RU" dirty="0" smtClean="0"/>
              <a:t> ….в рамках занятия по развитию речи дети подготовили рассказы о тех местах России, в которых они побывали вместе с родителями. Рассказы сопровождались демонстрацией фотографий. Некоторые даже подготовили сообщения в стихотворной форме. В процессе </a:t>
            </a:r>
            <a:r>
              <a:rPr lang="ru-RU" dirty="0" smtClean="0"/>
              <a:t>подготовки материалов </a:t>
            </a:r>
            <a:r>
              <a:rPr lang="ru-RU" dirty="0" smtClean="0"/>
              <a:t>родители приняли самое активное участие.</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TotalTime>
  <Words>387</Words>
  <Application>Microsoft Office PowerPoint</Application>
  <PresentationFormat>Экран (4:3)</PresentationFormat>
  <Paragraphs>45</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Bookman Old Style</vt:lpstr>
      <vt:lpstr>Calibri</vt:lpstr>
      <vt:lpstr>Тема Office</vt:lpstr>
      <vt:lpstr>    Проект  по нравственно-патриотическому воспитанию «Наша Родина - Россия» Старший дошкольный возраст     </vt:lpstr>
      <vt:lpstr>Презентация PowerPoint</vt:lpstr>
      <vt:lpstr>Паспорт проекта</vt:lpstr>
      <vt:lpstr>Презентация PowerPoint</vt:lpstr>
      <vt:lpstr>Актуальность проекта</vt:lpstr>
      <vt:lpstr>  Прогнозируемый результат:   </vt:lpstr>
      <vt:lpstr>Этапы реализации проекта:</vt:lpstr>
      <vt:lpstr>«Наша Родина – Россия!»</vt:lpstr>
      <vt:lpstr>Презентация PowerPoint</vt:lpstr>
      <vt:lpstr>Презентация PowerPoint</vt:lpstr>
      <vt:lpstr>Презентация PowerPoint</vt:lpstr>
      <vt:lpstr>Презентация PowerPoint</vt:lpstr>
      <vt:lpstr>Презентация PowerPoint</vt:lpstr>
      <vt:lpstr> Результаты реализации проекта: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презентации</dc:title>
  <dc:creator>Юлия Щербакова</dc:creator>
  <cp:lastModifiedBy>общий</cp:lastModifiedBy>
  <cp:revision>27</cp:revision>
  <dcterms:created xsi:type="dcterms:W3CDTF">2021-05-25T13:06:06Z</dcterms:created>
  <dcterms:modified xsi:type="dcterms:W3CDTF">2025-01-14T11:30:17Z</dcterms:modified>
</cp:coreProperties>
</file>