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257" r:id="rId3"/>
    <p:sldId id="261" r:id="rId4"/>
    <p:sldId id="258" r:id="rId5"/>
    <p:sldId id="262" r:id="rId6"/>
    <p:sldId id="263" r:id="rId7"/>
    <p:sldId id="265" r:id="rId8"/>
    <p:sldId id="267" r:id="rId9"/>
    <p:sldId id="269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81" r:id="rId18"/>
    <p:sldId id="282" r:id="rId19"/>
    <p:sldId id="284" r:id="rId20"/>
    <p:sldId id="289" r:id="rId21"/>
    <p:sldId id="283" r:id="rId22"/>
    <p:sldId id="290" r:id="rId23"/>
    <p:sldId id="291" r:id="rId24"/>
    <p:sldId id="292" r:id="rId25"/>
    <p:sldId id="293" r:id="rId26"/>
    <p:sldId id="285" r:id="rId27"/>
    <p:sldId id="286" r:id="rId28"/>
    <p:sldId id="287" r:id="rId29"/>
    <p:sldId id="288" r:id="rId30"/>
    <p:sldId id="296" r:id="rId31"/>
    <p:sldId id="297" r:id="rId32"/>
    <p:sldId id="298" r:id="rId33"/>
    <p:sldId id="299" r:id="rId34"/>
    <p:sldId id="295" r:id="rId35"/>
    <p:sldId id="300" r:id="rId36"/>
    <p:sldId id="301" r:id="rId37"/>
    <p:sldId id="302" r:id="rId38"/>
    <p:sldId id="303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6A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8" autoAdjust="0"/>
    <p:restoredTop sz="85817" autoAdjust="0"/>
  </p:normalViewPr>
  <p:slideViewPr>
    <p:cSldViewPr>
      <p:cViewPr varScale="1">
        <p:scale>
          <a:sx n="74" d="100"/>
          <a:sy n="74" d="100"/>
        </p:scale>
        <p:origin x="127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FD949B-3A52-4629-B1C6-62CD8FCD41F5}" type="datetimeFigureOut">
              <a:rPr lang="ru-RU" smtClean="0"/>
              <a:pPr/>
              <a:t>12.06.2018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364220-DF42-425E-8068-F3327B772D7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815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0238A-1B41-4778-A397-418C1E8EC0AE}" type="datetimeFigureOut">
              <a:rPr lang="ru-RU" smtClean="0"/>
              <a:pPr/>
              <a:t>12.06.2018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0A16E-AFAF-481E-8D3B-5A0B04C3395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0609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0238A-1B41-4778-A397-418C1E8EC0AE}" type="datetimeFigureOut">
              <a:rPr lang="ru-RU" smtClean="0"/>
              <a:pPr/>
              <a:t>12.06.2018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0A16E-AFAF-481E-8D3B-5A0B04C3395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7103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0238A-1B41-4778-A397-418C1E8EC0AE}" type="datetimeFigureOut">
              <a:rPr lang="ru-RU" smtClean="0"/>
              <a:pPr/>
              <a:t>12.06.2018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0A16E-AFAF-481E-8D3B-5A0B04C3395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8792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0238A-1B41-4778-A397-418C1E8EC0AE}" type="datetimeFigureOut">
              <a:rPr lang="ru-RU" smtClean="0"/>
              <a:pPr/>
              <a:t>12.06.2018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0A16E-AFAF-481E-8D3B-5A0B04C3395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7613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0238A-1B41-4778-A397-418C1E8EC0AE}" type="datetimeFigureOut">
              <a:rPr lang="ru-RU" smtClean="0"/>
              <a:pPr/>
              <a:t>12.06.2018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0A16E-AFAF-481E-8D3B-5A0B04C3395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0203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0238A-1B41-4778-A397-418C1E8EC0AE}" type="datetimeFigureOut">
              <a:rPr lang="ru-RU" smtClean="0"/>
              <a:pPr/>
              <a:t>12.06.2018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0A16E-AFAF-481E-8D3B-5A0B04C3395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8268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0238A-1B41-4778-A397-418C1E8EC0AE}" type="datetimeFigureOut">
              <a:rPr lang="ru-RU" smtClean="0"/>
              <a:pPr/>
              <a:t>12.06.2018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0A16E-AFAF-481E-8D3B-5A0B04C3395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5566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0238A-1B41-4778-A397-418C1E8EC0AE}" type="datetimeFigureOut">
              <a:rPr lang="ru-RU" smtClean="0"/>
              <a:pPr/>
              <a:t>12.06.2018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0A16E-AFAF-481E-8D3B-5A0B04C3395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2189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0238A-1B41-4778-A397-418C1E8EC0AE}" type="datetimeFigureOut">
              <a:rPr lang="ru-RU" smtClean="0"/>
              <a:pPr/>
              <a:t>12.06.2018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0A16E-AFAF-481E-8D3B-5A0B04C3395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8818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0238A-1B41-4778-A397-418C1E8EC0AE}" type="datetimeFigureOut">
              <a:rPr lang="ru-RU" smtClean="0"/>
              <a:pPr/>
              <a:t>12.06.2018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0A16E-AFAF-481E-8D3B-5A0B04C3395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0514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0238A-1B41-4778-A397-418C1E8EC0AE}" type="datetimeFigureOut">
              <a:rPr lang="ru-RU" smtClean="0"/>
              <a:pPr/>
              <a:t>12.06.2018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0A16E-AFAF-481E-8D3B-5A0B04C3395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3875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70238A-1B41-4778-A397-418C1E8EC0AE}" type="datetimeFigureOut">
              <a:rPr lang="ru-RU" smtClean="0"/>
              <a:pPr/>
              <a:t>12.06.2018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20A16E-AFAF-481E-8D3B-5A0B04C3395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2527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2650" y="1916832"/>
            <a:ext cx="5496151" cy="1879709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rgbClr val="94147C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Адаптированная образовательная программа </a:t>
            </a:r>
            <a:br>
              <a:rPr lang="ru-RU" sz="3200" b="1" dirty="0">
                <a:solidFill>
                  <a:srgbClr val="94147C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solidFill>
                  <a:srgbClr val="94147C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МБДОУ «Детский сад № 19» </a:t>
            </a:r>
            <a:br>
              <a:rPr lang="ru-RU" sz="3200" b="1" dirty="0">
                <a:solidFill>
                  <a:srgbClr val="94147C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solidFill>
                  <a:srgbClr val="94147C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г. Вышний Волочёк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4437112"/>
            <a:ext cx="7416824" cy="1176536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Краткая презентация  Программы для родителей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(законных представителей)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62" name="Picture 14" descr="https://ds04.infourok.ru/uploads/ex/047b/0010cd5a-221a8352/hello_html_9161bf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0134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Планируемые результаты освоения Программы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57200" y="1648513"/>
            <a:ext cx="8003232" cy="30385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-представлены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виде целевых ориентиров дошкольного образования и представляют собой социально-нормативные возрастные характеристики возможных достижений ребенка в зависимости от его индивидуальных особенностей и уровня психофизического развития. Это ориентир для педагогов и родителей – направленность воспитательной деятельности взрослых. </a:t>
            </a:r>
            <a:endParaRPr lang="ru-RU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743" y="5574728"/>
            <a:ext cx="8535140" cy="1310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75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spcAft>
                <a:spcPts val="0"/>
              </a:spcAft>
            </a:pPr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Особенности содержания</a:t>
            </a:r>
            <a:r>
              <a:rPr lang="ru-RU" sz="28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коррекционно-образовательного процесса</a:t>
            </a:r>
            <a:b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25287" y="1700808"/>
            <a:ext cx="8424936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Образовательный процесс в ДОО осуществляется на основе модели</a:t>
            </a:r>
            <a:endParaRPr lang="ru-RU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взаимодействия служб: коррекционно-развивающей и лечебной. Это позволяет</a:t>
            </a:r>
            <a:endParaRPr lang="ru-RU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организовать и систематизировать последовательность педагогических и медицинских</a:t>
            </a:r>
            <a:endParaRPr lang="ru-RU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мероприятий, обеспечить относительную равномерность педагогической и медицинской нагрузки на ребенка с нарушениями зрения и эффективность коррекционно-развивающей работы, направленной на развитие познавательно-речевого, социально-личностного, художественно-эстетического и физического развития воспитанников, а также на повышение качества информированности семьи о потенциальных возможностях ребёнка.</a:t>
            </a:r>
            <a:endParaRPr lang="ru-RU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743" y="5877272"/>
            <a:ext cx="8535140" cy="1008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2425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Коррекционно-развивающая работа осуществляется 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57200" y="1556792"/>
            <a:ext cx="8435280" cy="3463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соответствии с Программой  специальных (коррекционных) образовательных учреждений IV вида (для детей с нарушением зрения) под редакцией Л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И. Плаксиной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процессе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образовательной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деятельности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(ОД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совместной со взрослым и самостоятельной деятельности детей, а также предполагает привлечение родителей (законных представителей) к решению коррекционно-развивающих и реабилитационных задач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743" y="5373216"/>
            <a:ext cx="8535140" cy="1512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0741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Autofit/>
          </a:bodyPr>
          <a:lstStyle/>
          <a:p>
            <a:pPr lvl="0">
              <a:lnSpc>
                <a:spcPct val="115000"/>
              </a:lnSpc>
              <a:spcBef>
                <a:spcPts val="0"/>
              </a:spcBef>
            </a:pP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Тифлопедагог </a:t>
            </a:r>
            <a: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реализует коррекционно-развивающую работу в рамках следующих</a:t>
            </a:r>
            <a:r>
              <a:rPr lang="ru-RU" sz="3200" b="1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образовательных областей:</a:t>
            </a:r>
            <a:r>
              <a:rPr lang="ru-RU" sz="3200" b="1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2060848"/>
            <a:ext cx="7920880" cy="2569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"/>
            </a:pP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«</a:t>
            </a: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Социально-коммуникативное развитие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  <a:endParaRPr lang="ru-RU" sz="2800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"/>
            </a:pP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«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Познавательное развитие</a:t>
            </a:r>
            <a:r>
              <a:rPr lang="ru-RU" sz="2800" dirty="0">
                <a:solidFill>
                  <a:prstClr val="black"/>
                </a:solidFill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»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800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"/>
            </a:pP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«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Речевое развитие</a:t>
            </a:r>
            <a:r>
              <a:rPr lang="ru-RU" sz="2800" dirty="0">
                <a:solidFill>
                  <a:prstClr val="black"/>
                </a:solidFill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»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800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"/>
            </a:pP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«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Художественно-эстетическое развитие</a:t>
            </a:r>
            <a:r>
              <a:rPr lang="ru-RU" sz="2800" dirty="0">
                <a:solidFill>
                  <a:prstClr val="black"/>
                </a:solidFill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»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800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"/>
            </a:pP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«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Физическое развитие</a:t>
            </a:r>
            <a:r>
              <a:rPr lang="ru-RU" sz="2800" dirty="0">
                <a:solidFill>
                  <a:prstClr val="black"/>
                </a:solidFill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»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438" y="4846806"/>
            <a:ext cx="8535140" cy="1534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292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В рамках  ОД тифлопедагог проводит следующие занятия: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74305" y="1844824"/>
            <a:ext cx="8363272" cy="2640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Развитие зрительного восприятия.</a:t>
            </a:r>
            <a:endParaRPr lang="ru-RU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Ориентировка в пространстве.</a:t>
            </a:r>
            <a:endParaRPr lang="ru-RU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Социально-бытовая ориентировка.</a:t>
            </a:r>
            <a:endParaRPr lang="ru-RU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Развитие осязания и мелкой моторики (индивидуальное или как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часть</a:t>
            </a:r>
            <a:r>
              <a:rPr lang="ru-RU" sz="24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вышеперечисленных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подгрупповых коррекционных занятий).</a:t>
            </a:r>
            <a:endParaRPr lang="ru-RU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438" y="4846806"/>
            <a:ext cx="8535140" cy="1534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8922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Образовательные области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4344" y="620688"/>
            <a:ext cx="8695311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Социально-коммуникативное развитие»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реализуется на индивидуальных и подгрупповых занятиях </a:t>
            </a:r>
            <a:r>
              <a:rPr lang="ru-RU" sz="2000" dirty="0">
                <a:latin typeface="TimesNewRomanPSMT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Социально-бытовая ориентировка</a:t>
            </a:r>
            <a:r>
              <a:rPr lang="ru-RU" sz="2000" dirty="0" smtClean="0">
                <a:latin typeface="TimesNewRomanPSMT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>
              <a:spcAft>
                <a:spcPts val="0"/>
              </a:spcAft>
            </a:pPr>
            <a:r>
              <a:rPr lang="ru-RU" sz="24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«Познавательное </a:t>
            </a:r>
            <a:r>
              <a:rPr lang="ru-RU" sz="24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развитие»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реализуется на</a:t>
            </a:r>
            <a:endParaRPr lang="ru-RU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индивидуальных и подгрупповых занятиях </a:t>
            </a:r>
            <a:r>
              <a:rPr lang="ru-RU" sz="2000" dirty="0">
                <a:latin typeface="TimesNewRomanPSMT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Развитие зрительного восприятия</a:t>
            </a:r>
            <a:r>
              <a:rPr lang="ru-RU" sz="2000" dirty="0" smtClean="0">
                <a:latin typeface="TimesNewRomanPSMT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0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NewRomanPSMT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Ориентировка в пространстве</a:t>
            </a:r>
            <a:r>
              <a:rPr lang="ru-RU" sz="2000" dirty="0">
                <a:latin typeface="TimesNewRomanPSMT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>
                <a:latin typeface="TimesNewRomanPSMT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Развитие осязания и мелкой моторики</a:t>
            </a:r>
            <a:r>
              <a:rPr lang="ru-RU" sz="2000" dirty="0" smtClean="0">
                <a:latin typeface="TimesNewRomanPSMT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Aft>
                <a:spcPts val="0"/>
              </a:spcAft>
            </a:pPr>
            <a:r>
              <a:rPr lang="ru-RU" sz="24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Физическое развитие»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реализуется на всех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занятиях</a:t>
            </a:r>
            <a:endParaRPr lang="ru-RU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посредством применения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здоровье сберегающих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технологий, таких как,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зрительная</a:t>
            </a:r>
            <a:r>
              <a:rPr lang="ru-RU" sz="20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гимнастика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физкультурная минутка и т.д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Aft>
                <a:spcPts val="0"/>
              </a:spcAft>
            </a:pPr>
            <a:r>
              <a:rPr lang="ru-RU" sz="24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«Речевое развитие»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реализуется на всех занятиях</a:t>
            </a:r>
            <a:endParaRPr lang="ru-RU" sz="20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посредством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формирования семантической стороны речи, активизации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речевой</a:t>
            </a:r>
            <a:r>
              <a:rPr lang="ru-RU" sz="20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деятельности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детей, развития речи как средства общения и культуры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Aft>
                <a:spcPts val="0"/>
              </a:spcAft>
            </a:pPr>
            <a:r>
              <a:rPr lang="ru-RU" sz="24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Художественно-эстетическое развитие»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реализуется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всех занятиях посредством развития ценностно-смыслового восприятия и понимания мира природы; становление эстетического отношения к окружающему миру; реализации самостоятельной творческой деятельности детей.</a:t>
            </a:r>
            <a:endParaRPr lang="ru-RU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515" y="6098209"/>
            <a:ext cx="8535140" cy="759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2941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Структура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образовательного 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процесса</a:t>
            </a:r>
            <a:b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700808"/>
            <a:ext cx="8064896" cy="356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Структура образовательного процесса включает такие компоненты как:</a:t>
            </a:r>
            <a:endParaRPr lang="ru-RU" sz="2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образовательная деятельность;</a:t>
            </a:r>
            <a:endParaRPr lang="ru-RU" sz="2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образовательная деятельность в ходе режимных моментов;</a:t>
            </a:r>
            <a:endParaRPr lang="ru-RU" sz="2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самостоятельная деятельность детей;</a:t>
            </a:r>
            <a:endParaRPr lang="ru-RU" sz="2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образовательная деятельность в семье .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515" y="5261783"/>
            <a:ext cx="8535140" cy="1596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5525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270510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b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Направления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социально-коммуникативного развития: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57200" y="1988840"/>
            <a:ext cx="8075240" cy="35295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Symbol" panose="05050102010706020507" pitchFamily="18" charset="2"/>
              </a:rPr>
              <a:t>Развитие игровой деятельности детей с целью освоения различных социальных ролей. </a:t>
            </a:r>
            <a:endParaRPr lang="ru-RU" sz="2800" dirty="0">
              <a:latin typeface="Calibri" panose="020F0502020204030204" pitchFamily="34" charset="0"/>
              <a:ea typeface="Times New Roman" panose="02020603050405020304" pitchFamily="18" charset="0"/>
              <a:cs typeface="Symbol" panose="05050102010706020507" pitchFamily="18" charset="2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Symbol" panose="05050102010706020507" pitchFamily="18" charset="2"/>
              </a:rPr>
              <a:t>Формирование основ безопасного поведения в быту, социуме, природе. </a:t>
            </a:r>
            <a:endParaRPr lang="ru-RU" sz="2800" dirty="0">
              <a:latin typeface="Calibri" panose="020F0502020204030204" pitchFamily="34" charset="0"/>
              <a:ea typeface="Times New Roman" panose="02020603050405020304" pitchFamily="18" charset="0"/>
              <a:cs typeface="Symbol" panose="05050102010706020507" pitchFamily="18" charset="2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Symbol" panose="05050102010706020507" pitchFamily="18" charset="2"/>
              </a:rPr>
              <a:t>Развитие трудовой деятельности. </a:t>
            </a:r>
            <a:endParaRPr lang="ru-RU" sz="2800" dirty="0">
              <a:latin typeface="Calibri" panose="020F0502020204030204" pitchFamily="34" charset="0"/>
              <a:ea typeface="Times New Roman" panose="02020603050405020304" pitchFamily="18" charset="0"/>
              <a:cs typeface="Symbol" panose="05050102010706020507" pitchFamily="18" charset="2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Symbol" panose="05050102010706020507" pitchFamily="18" charset="2"/>
              </a:rPr>
              <a:t>Патриотическое воспитание детей дошкольного возраста.</a:t>
            </a:r>
            <a:endParaRPr lang="ru-RU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Symbol" panose="05050102010706020507" pitchFamily="18" charset="2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515" y="5589240"/>
            <a:ext cx="8535140" cy="1268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3978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4848" y="332656"/>
            <a:ext cx="8769152" cy="1143000"/>
          </a:xfrm>
        </p:spPr>
        <p:txBody>
          <a:bodyPr>
            <a:noAutofit/>
          </a:bodyPr>
          <a:lstStyle/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Коррекционная </a:t>
            </a:r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работа 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образовательной </a:t>
            </a:r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области "Социально - коммуникативное 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развитие"</a:t>
            </a:r>
            <a:r>
              <a:rPr lang="ru-RU" sz="28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57200" y="1268760"/>
            <a:ext cx="8363272" cy="2003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Основная цель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— создание условий для овладения детьми с нарушениями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зрения</a:t>
            </a:r>
            <a:r>
              <a:rPr lang="ru-RU" sz="20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навыками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коммуникации и обеспечение оптимального вхождения детей с нарушениями зрения в общественную жизнь.</a:t>
            </a:r>
            <a:endParaRPr lang="ru-RU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1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64087" y="2564904"/>
            <a:ext cx="8361433" cy="4021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lang="ru-RU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моделирование системы </a:t>
            </a: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равноправных партнерских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отношений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организация ориентировки ребенка </a:t>
            </a: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формирование способности ребенка к произвольной регуляции деятельности </a:t>
            </a: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объяснение смысла правил человеческого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поведения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обсуждение положительных и отрицательных качества друг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друга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стимулирование и поддержка активности ребенка </a:t>
            </a: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воспитание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самостоятельности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формирование навыков самообслуживания;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формирование предпосылок и основ экологического мироощущения,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формирование умений использовать вербальные средства общения </a:t>
            </a:r>
            <a:endParaRPr lang="ru-RU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6237312"/>
            <a:ext cx="8852159" cy="581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4770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ru-RU" sz="31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Коррекционная работа по образовательной            области</a:t>
            </a:r>
            <a:r>
              <a:rPr lang="ru-RU" sz="31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«Речевое развитие»</a:t>
            </a:r>
            <a:br>
              <a:rPr lang="ru-RU" sz="31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</a:t>
            </a: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обеспечивать своевременное и эффективное развитие речи </a:t>
            </a: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общения, </a:t>
            </a: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познания, самовыражения 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ребенка, становления разных видов детской деятельности, на основе овладения языком своего народа.</a:t>
            </a:r>
            <a:b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7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r>
              <a:rPr lang="ru-RU" sz="27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формирование функционального базиса для развития мышления и речи;</a:t>
            </a:r>
            <a:r>
              <a:rPr lang="ru-RU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формирование и активизация коммуникативной функции 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речи; </a:t>
            </a:r>
            <a:r>
              <a:rPr lang="ru-RU" sz="27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1403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620689"/>
            <a:ext cx="8176422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200" b="1" dirty="0" smtClean="0">
                <a:effectLst/>
                <a:latin typeface="Times New Roman"/>
                <a:ea typeface="Times New Roman"/>
              </a:rPr>
              <a:t>Адаптированная образовательная программа МБДОУ «Детский сад №19» </a:t>
            </a:r>
            <a:r>
              <a:rPr lang="ru-RU" sz="3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(далее – Программа) </a:t>
            </a:r>
            <a:endParaRPr lang="ru-RU" sz="3200" b="1" dirty="0" smtClean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24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  разработана в соответствии с:</a:t>
            </a:r>
          </a:p>
          <a:p>
            <a:pPr>
              <a:spcAft>
                <a:spcPts val="0"/>
              </a:spcAft>
            </a:pPr>
            <a:r>
              <a:rPr lang="ru-RU" sz="2400" smtClean="0">
                <a:solidFill>
                  <a:srgbClr val="000000"/>
                </a:solidFill>
                <a:latin typeface="Times New Roman"/>
                <a:ea typeface="Times New Roman"/>
              </a:rPr>
              <a:t>- </a:t>
            </a:r>
            <a:r>
              <a:rPr lang="ru-RU" sz="240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ru-RU" sz="24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Федеральным государственным образовательным стандартом дошкольного образования (ФГОС ДО),  утвержденным Приказом Министерства образования и науки Российской Федерации от 17.10.2013 г. N1155</a:t>
            </a:r>
            <a:endParaRPr lang="ru-RU" sz="24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sz="24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102" name="Picture 6" descr="http://chaikrc.ru/upload/medialibrary/abc/abca85ff21fd110d4fe2e9d6b45ee35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53136"/>
            <a:ext cx="8532440" cy="2025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466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533690"/>
            <a:ext cx="842493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учить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ребенка вести диалог, развивать умение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слушать</a:t>
            </a:r>
          </a:p>
          <a:p>
            <a:pPr marL="800100" lvl="1" indent="-342900"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развивать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умения, необходимые для более сложной формы общения — монолога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</a:p>
          <a:p>
            <a:pPr marL="800100" lvl="1" indent="-342900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развитие фонематического слуха, развитие мелкой моторики руки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4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соединение речи детей с различными видами детской деятельности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4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воспитание эмоционального отношения к речи и рассказываемому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сюжету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00100" lvl="1" indent="-342900"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умения слушать речь и чувствовать интонацию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формирование элементарного осознания явлений языка и речи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426" y="5301208"/>
            <a:ext cx="8535140" cy="155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2012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1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Коррекционная </a:t>
            </a:r>
            <a:r>
              <a:rPr lang="ru-RU" sz="31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работа по образовательной </a:t>
            </a:r>
            <a:r>
              <a:rPr lang="ru-RU" sz="31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области</a:t>
            </a:r>
            <a:r>
              <a:rPr lang="ru-RU" sz="31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3100" b="1" dirty="0" smtClean="0">
                <a:latin typeface="TimesNewRomanPSMT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1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Познавательное </a:t>
            </a:r>
            <a:r>
              <a:rPr lang="ru-RU" sz="31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развитие</a:t>
            </a:r>
            <a:r>
              <a:rPr lang="ru-RU" sz="3100" b="1" dirty="0">
                <a:latin typeface="TimesNewRomanPSMT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31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052737"/>
            <a:ext cx="864096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endParaRPr lang="ru-RU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670" y="6040901"/>
            <a:ext cx="8535140" cy="83671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23528" y="1417638"/>
            <a:ext cx="80032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Основная цель: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формирование познавательных процессов и способов умственной деятельности, усвоение обогащение знаний о природе и обществе; развитие познавательных интересов. При этом предусматривается активное развитие процессов ощущения, восприятия, мышления, внимания, памяти. 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6703" y="3861048"/>
            <a:ext cx="8214610" cy="18764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just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Основные  направления познавательного развития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Ребенок и социальный мир</a:t>
            </a: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Ребенок  и мир природы </a:t>
            </a: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Развитие познавательно-исследовательской деятельности</a:t>
            </a: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Формирование элементарных математических представлений 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40936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8712968" cy="53306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lang="ru-RU" sz="2800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Сенсорное развитие</a:t>
            </a:r>
            <a:endParaRPr lang="ru-RU" sz="2800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развитие ориентировочных действий по обследованию предметов, их сравнению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0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сопоставлению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выделением различных признаков предметов: цвет, форма, величина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ru-RU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пространственное расположение;</a:t>
            </a:r>
            <a:endParaRPr lang="ru-RU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соединение чувственного восприятия объектов, их свойств, признаков,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отношений</a:t>
            </a:r>
            <a:r>
              <a:rPr lang="ru-RU" sz="20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между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ними со словесным обозначением при обязательном умении применять эти знания в конкретном практическом действии и использовать в любой ситуации, а не только в заученном действии;</a:t>
            </a:r>
            <a:endParaRPr lang="ru-RU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-развитие мыслительных процессов: отождествления, сравнения, анализа,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синтеза,</a:t>
            </a:r>
            <a:r>
              <a:rPr lang="ru-RU" sz="20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обобщения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классификации и абстрагирования, а также стимулирование развития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всех</a:t>
            </a:r>
            <a:r>
              <a:rPr lang="ru-RU" sz="20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сторон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речи (номинативной функции, фразовой речи и др.).</a:t>
            </a:r>
            <a:endParaRPr lang="ru-RU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670" y="5591338"/>
            <a:ext cx="8535140" cy="128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2074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познавательно-исследовательской деятельности.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6692" y="764704"/>
            <a:ext cx="8430108" cy="589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Коррекционные задачи:</a:t>
            </a:r>
            <a:endParaRPr lang="ru-RU" sz="2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-знакомить детей с обобщенными способами исследования разных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объектов</a:t>
            </a:r>
            <a:r>
              <a:rPr lang="ru-RU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окружающей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жизни, с помощью специально разработанных систем сенсорных эталонов, помогать осваивать перцептивные действия;</a:t>
            </a:r>
            <a:endParaRPr lang="ru-RU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проводить специальные коррекционные игры и упражнения,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направленные</a:t>
            </a:r>
            <a:r>
              <a:rPr lang="ru-RU" sz="20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предельно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стимуляцию психической и двигательной активности детей, нормализацию деятельности;</a:t>
            </a:r>
            <a:endParaRPr lang="ru-RU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-предупреждать формальное выполнение задания, так как у одних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детей</a:t>
            </a:r>
            <a:r>
              <a:rPr lang="ru-RU" sz="20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наблюдается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механическое запоминание и вербальное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воспроизведение</a:t>
            </a:r>
            <a:r>
              <a:rPr lang="ru-RU" sz="20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последовательности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действий и выраженные трудности практического выполнения,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0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других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детей — наоборот, быстрое выполнение действий по памяти при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полной</a:t>
            </a:r>
            <a:r>
              <a:rPr lang="ru-RU" sz="20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неспособности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его проанализировать,</a:t>
            </a:r>
            <a:endParaRPr lang="ru-RU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-стимулировать любознательность;</a:t>
            </a:r>
            <a:endParaRPr lang="ru-RU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-учить выполнять действия в соответствии с задачей и содержанием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алгоритма</a:t>
            </a:r>
            <a:r>
              <a:rPr lang="ru-RU" sz="20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деятельности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С помощью взрослого использовать действия моделирующего характера.</a:t>
            </a:r>
            <a:endParaRPr lang="ru-RU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3848" y="6021288"/>
            <a:ext cx="5715806" cy="83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8296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08912" cy="504056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Формирование элементарных 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математических представлений.</a:t>
            </a:r>
            <a:r>
              <a:rPr lang="ru-RU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3508" y="864093"/>
            <a:ext cx="8856984" cy="582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Коррекционные задачи:</a:t>
            </a:r>
            <a:endParaRPr lang="ru-RU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обучать умениям сопоставлять, сравнивать, устанавливать соответствие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между</a:t>
            </a:r>
            <a:r>
              <a:rPr lang="ru-RU" sz="20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различными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множествами и элементами множеств, ориентироваться во времени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0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пространстве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формирование временных и пространственных представлений, усвоение</a:t>
            </a:r>
            <a:endParaRPr lang="ru-RU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продолжительности, последовательности и скорости различных явлений с их</a:t>
            </a:r>
            <a:endParaRPr lang="ru-RU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пространственными отношениями;</a:t>
            </a:r>
            <a:endParaRPr lang="ru-RU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усвоение элементарного математического словаря с целью развития основ</a:t>
            </a:r>
            <a:endParaRPr lang="ru-RU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математического мышления детей;</a:t>
            </a:r>
            <a:endParaRPr lang="ru-RU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формировать умение практически выделять все математические отношения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между</a:t>
            </a:r>
            <a:r>
              <a:rPr lang="ru-RU" sz="20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реальными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предметами (в ситуациях бытового характера и на специальных занятиях по различным видам деятельности ставятся задачи познавательного характера, решение которых требует математического осмысления: подобрать шнурки для ботинок одинаковой длины и цвета, ремешок для часов, изготовить картонную подставку определенного</a:t>
            </a:r>
            <a:endParaRPr lang="ru-RU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размера и т.д.).</a:t>
            </a:r>
            <a:endParaRPr lang="ru-RU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6237312"/>
            <a:ext cx="6939942" cy="62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6305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Ознакомление с предметным окружением, социальным миром и миром природы</a:t>
            </a:r>
            <a:r>
              <a:rPr lang="ru-RU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4068" y="1158750"/>
            <a:ext cx="8712968" cy="5189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Коррекционные задачи:</a:t>
            </a:r>
            <a:endParaRPr lang="ru-RU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учить понимать сущность изучаемых явлений их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причинно-следственные</a:t>
            </a:r>
            <a:r>
              <a:rPr lang="ru-RU" sz="24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зависимости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принципы группировки, систематизации, классификации, обобщения;</a:t>
            </a:r>
            <a:endParaRPr lang="ru-RU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развивать умение оперировать знаниями в заданных условиях, в различных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видах</a:t>
            </a:r>
            <a:r>
              <a:rPr lang="ru-RU" sz="24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детской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деятельности: трудовой, игровой, изобразительной, конструктивной, а также в</a:t>
            </a:r>
            <a:endParaRPr lang="ru-RU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повседневной жизни;</a:t>
            </a:r>
            <a:endParaRPr lang="ru-RU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формировать умения выделять в объектах те свойства, которые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наиболее</a:t>
            </a:r>
            <a:r>
              <a:rPr lang="ru-RU" sz="24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существенны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данного вида деятельности. (Например: для собирания кубиков-</a:t>
            </a:r>
            <a:endParaRPr lang="ru-RU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вкладышей важен, прежде всего, их размер, а не цвет).</a:t>
            </a:r>
            <a:endParaRPr lang="ru-RU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515" y="6093296"/>
            <a:ext cx="8535140" cy="76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956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Коррекционная 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работа по образовательной области </a:t>
            </a:r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Художественно - эстетическое развитие» </a:t>
            </a:r>
            <a:r>
              <a:rPr lang="ru-RU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87524" y="1556792"/>
            <a:ext cx="8568952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Основная цель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формирование у детей эстетического отношения к миру, накопление</a:t>
            </a:r>
            <a:endParaRPr lang="ru-RU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эстетических представлений и образов, развитие эстетического вкуса, художественных</a:t>
            </a:r>
            <a:endParaRPr lang="ru-RU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способностей, освоение различных видов художественной деятельности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Изобразительная деятельность</a:t>
            </a:r>
            <a:endParaRPr lang="ru-RU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Основная цель</a:t>
            </a: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развитие продуктивных видов деятельности, обучение детей</a:t>
            </a:r>
            <a:endParaRPr lang="ru-RU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созданию творческих работ.</a:t>
            </a:r>
            <a:endParaRPr lang="ru-RU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515" y="6093296"/>
            <a:ext cx="8535140" cy="76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9189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579296" cy="1143000"/>
          </a:xfrm>
        </p:spPr>
        <p:txBody>
          <a:bodyPr>
            <a:noAutofit/>
          </a:bodyPr>
          <a:lstStyle/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продуктивной </a:t>
            </a:r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деятельности реализуется 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через решение коррекционных задач:</a:t>
            </a:r>
            <a:r>
              <a:rPr lang="ru-RU" sz="28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1196752"/>
            <a:ext cx="8820472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формировать двигательные возможности: захватывание и удержание мелких</a:t>
            </a:r>
            <a:endParaRPr lang="ru-RU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предметов, целенаправленные действия с ними, правильная установка кисти и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пальцев</a:t>
            </a:r>
            <a:r>
              <a:rPr lang="ru-RU" sz="20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руки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предметах, и включать доступные детям движения в активную деятельность;</a:t>
            </a:r>
            <a:endParaRPr lang="ru-RU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формирование соответствующих мотивов деятельности;</a:t>
            </a:r>
            <a:endParaRPr lang="ru-RU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обучение детей специфическим приемам рисования, лепки, аппликации на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</a:t>
            </a:r>
            <a:r>
              <a:rPr lang="ru-RU" sz="20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нетрадиционных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методов рисования;</a:t>
            </a:r>
            <a:endParaRPr lang="ru-RU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совершенствование сенсорно-двигательной координации;</a:t>
            </a:r>
            <a:endParaRPr lang="ru-RU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овладение операциями анализа и синтеза, замещения, развитие наглядно-</a:t>
            </a:r>
            <a:endParaRPr lang="ru-RU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образного и наглядно-схематического мышления;</a:t>
            </a:r>
            <a:endParaRPr lang="ru-RU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воспитание самостоятельности при выполнении работы, умение доводить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начатое</a:t>
            </a:r>
            <a:r>
              <a:rPr lang="ru-RU" sz="20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дело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 конца, правильно и адекватно оценивать результаты своего труда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0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доброжелательно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относиться к товарищам, уметь трудиться в коллективе.</a:t>
            </a:r>
            <a:endParaRPr lang="ru-RU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930" y="5949280"/>
            <a:ext cx="8535140" cy="90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6370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Коррекционная работа по </a:t>
            </a:r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образовательной области</a:t>
            </a:r>
            <a:r>
              <a:rPr lang="ru-RU" sz="28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«Физическое 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развитие»</a:t>
            </a:r>
            <a:r>
              <a:rPr lang="ru-RU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556792"/>
            <a:ext cx="8363272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Основная цель</a:t>
            </a: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создание при помощи коррекционных физических упражнений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4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специальных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двигательных режимов предпосылок для успешной бытовой, учебной и</a:t>
            </a:r>
            <a:endParaRPr lang="ru-RU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социальной адаптации к реальным условиям жизни, их интеграции в обществе.</a:t>
            </a:r>
            <a:endParaRPr lang="ru-RU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0600" y="3772783"/>
            <a:ext cx="8503887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lang="ru-RU" sz="24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формировать необходимые двигательные умения и навыки, физические качества и</a:t>
            </a:r>
            <a:r>
              <a:rPr lang="ru-RU" sz="24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способности, направленные на жизнеобеспечение, развитие и совершенствование</a:t>
            </a:r>
            <a:endParaRPr lang="ru-RU" sz="24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организма;</a:t>
            </a:r>
            <a:endParaRPr lang="ru-RU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930" y="5877272"/>
            <a:ext cx="8535140" cy="98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0974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64044" y="548680"/>
            <a:ext cx="8208912" cy="4693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формирование в процессе физического воспитания пространственных и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временных</a:t>
            </a:r>
            <a:r>
              <a:rPr lang="ru-RU" sz="20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представлений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изучение в процессе предметной деятельности различных свойств материалов,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0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также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назначения предметов;</a:t>
            </a:r>
            <a:endParaRPr lang="ru-RU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развитие речи посредством движения;</a:t>
            </a:r>
            <a:endParaRPr lang="ru-RU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формирование в процессе двигательной деятельности различных видов</a:t>
            </a:r>
            <a:endParaRPr lang="ru-RU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познавательной деятельности;</a:t>
            </a:r>
            <a:endParaRPr lang="ru-RU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управление эмоциональной сферой ребенка, развитие морально-волевых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качеств</a:t>
            </a:r>
            <a:r>
              <a:rPr lang="ru-RU" sz="20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личности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формирующихся в процессе специальных двигательных занятий, игр, эстафет;</a:t>
            </a:r>
            <a:endParaRPr lang="ru-RU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формирование навыков личной гигиены, самообслуживания, начальных</a:t>
            </a:r>
            <a:endParaRPr lang="ru-RU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представлений о здоровом образе жизни на основе максимально индивидуализированного подхода в зависимости от возможностей детей.</a:t>
            </a:r>
            <a:endParaRPr lang="ru-RU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930" y="5877272"/>
            <a:ext cx="8535140" cy="98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8675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260649"/>
            <a:ext cx="8280920" cy="589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b="1" dirty="0" smtClean="0">
                <a:latin typeface="Times New Roman"/>
                <a:ea typeface="Calibri"/>
                <a:cs typeface="Times New Roman"/>
              </a:rPr>
              <a:t>Используются парциальные Программы</a:t>
            </a:r>
            <a:endParaRPr lang="ru-RU" sz="1600" b="1" dirty="0" smtClean="0"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effectLst/>
                <a:latin typeface="Times New Roman"/>
                <a:ea typeface="Calibri"/>
                <a:cs typeface="Times New Roman"/>
              </a:rPr>
              <a:t>Для комплексной реализации всех направлений воспитательно-образовательного процесса используются следующие парциальные программы и технологии, которые сочетаются с требованиями и тенденциями развития ДОО, а также реализуют определенные приоритетные направления:</a:t>
            </a:r>
            <a:endParaRPr lang="ru-RU" sz="2000" dirty="0"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effectLst/>
                <a:latin typeface="Times New Roman"/>
                <a:ea typeface="Calibri"/>
                <a:cs typeface="Times New Roman"/>
              </a:rPr>
              <a:t> </a:t>
            </a:r>
            <a:endParaRPr lang="ru-RU" sz="2000" dirty="0">
              <a:ea typeface="Times New Roman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Times New Roman"/>
              <a:buChar char="•"/>
            </a:pPr>
            <a:r>
              <a:rPr lang="ru-RU" sz="2000" dirty="0" smtClean="0">
                <a:effectLst/>
                <a:latin typeface="Times New Roman"/>
                <a:ea typeface="Times New Roman"/>
                <a:cs typeface="Times New Roman"/>
              </a:rPr>
              <a:t>И.М. Каплуновой, И.А. Новоскольцевой «Ладушки» Программа  развития музыкальных способностей  у детей дошкольного возраста.</a:t>
            </a:r>
            <a:r>
              <a:rPr lang="ru-RU" sz="2000" u="sng" dirty="0" smtClean="0">
                <a:effectLst/>
                <a:latin typeface="Times New Roman"/>
                <a:ea typeface="Times New Roman"/>
                <a:cs typeface="Times New Roman"/>
              </a:rPr>
              <a:t>(</a:t>
            </a:r>
            <a:r>
              <a:rPr lang="ru-RU" sz="2000" dirty="0" smtClean="0">
                <a:effectLst/>
                <a:latin typeface="Times New Roman"/>
                <a:ea typeface="Times New Roman"/>
                <a:cs typeface="Times New Roman"/>
              </a:rPr>
              <a:t>Санкт – Петербург 2015г.).</a:t>
            </a:r>
            <a:endParaRPr lang="ru-RU" sz="2000" dirty="0">
              <a:ea typeface="Times New Roman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Times New Roman"/>
              <a:buChar char="•"/>
            </a:pPr>
            <a:r>
              <a:rPr lang="ru-RU" sz="2000" dirty="0" smtClean="0">
                <a:effectLst/>
                <a:latin typeface="Times New Roman"/>
                <a:ea typeface="Calibri"/>
                <a:cs typeface="Times New Roman"/>
              </a:rPr>
              <a:t>Т.Н.Доронова «Развитие детей в театрализованной деятельности».</a:t>
            </a:r>
            <a:endParaRPr lang="ru-RU" sz="2000" dirty="0">
              <a:ea typeface="Times New Roman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Times New Roman"/>
              <a:buChar char="•"/>
            </a:pPr>
            <a:r>
              <a:rPr lang="ru-RU" sz="2000" dirty="0" smtClean="0">
                <a:effectLst/>
                <a:latin typeface="Times New Roman"/>
                <a:ea typeface="Calibri"/>
                <a:cs typeface="Times New Roman"/>
              </a:rPr>
              <a:t>Р.Б.Стеркина, О.Л.Князева,  Н.Н.Авдеева «Основы безопасности детей дошкольного возраста»</a:t>
            </a:r>
            <a:endParaRPr lang="ru-RU" sz="2000" dirty="0">
              <a:ea typeface="Times New Roman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Times New Roman"/>
              <a:buChar char="•"/>
            </a:pPr>
            <a:r>
              <a:rPr lang="ru-RU" sz="2000" dirty="0" smtClean="0">
                <a:effectLst/>
                <a:latin typeface="Times New Roman"/>
                <a:ea typeface="Calibri"/>
                <a:cs typeface="Times New Roman"/>
              </a:rPr>
              <a:t>Н.В.Алешина «Ознакомление дошкольников с окружающим и социальной действительностью» М.:  УЦ. Перспектива, 2008г.</a:t>
            </a:r>
            <a:endParaRPr lang="ru-RU" sz="2000" dirty="0"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effectLst/>
                <a:latin typeface="Times New Roman"/>
                <a:ea typeface="Calibri"/>
                <a:cs typeface="Times New Roman"/>
              </a:rPr>
              <a:t> </a:t>
            </a:r>
            <a:endParaRPr lang="ru-RU" sz="2000" dirty="0">
              <a:ea typeface="Times New Roman"/>
              <a:cs typeface="Times New Roman"/>
            </a:endParaRPr>
          </a:p>
        </p:txBody>
      </p:sp>
      <p:pic>
        <p:nvPicPr>
          <p:cNvPr id="5124" name="Picture 4" descr="http://chaikrc.ru/upload/medialibrary/abc/abca85ff21fd110d4fe2e9d6b45ee35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740" y="5595276"/>
            <a:ext cx="9017260" cy="112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7903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3275856" y="1909400"/>
            <a:ext cx="2664295" cy="94353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2960433" y="1760726"/>
            <a:ext cx="3303262" cy="1627836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B2A1C7"/>
              </a:gs>
              <a:gs pos="50000">
                <a:srgbClr val="E5DFEC"/>
              </a:gs>
              <a:gs pos="100000">
                <a:srgbClr val="B2A1C7"/>
              </a:gs>
            </a:gsLst>
            <a:lin ang="18900000" scaled="1"/>
          </a:gradFill>
          <a:ln w="12700">
            <a:solidFill>
              <a:srgbClr val="B2A1C7"/>
            </a:solidFill>
            <a:round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827584" y="4221088"/>
            <a:ext cx="3262365" cy="914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B2A1C7"/>
              </a:gs>
              <a:gs pos="50000">
                <a:srgbClr val="E5DFEC"/>
              </a:gs>
              <a:gs pos="100000">
                <a:srgbClr val="B2A1C7"/>
              </a:gs>
            </a:gsLst>
            <a:lin ang="18900000" scaled="1"/>
          </a:gradFill>
          <a:ln w="12700">
            <a:solidFill>
              <a:srgbClr val="B2A1C7"/>
            </a:solidFill>
            <a:round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5436096" y="4221088"/>
            <a:ext cx="2885182" cy="914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B2A1C7"/>
              </a:gs>
              <a:gs pos="50000">
                <a:srgbClr val="E5DFEC"/>
              </a:gs>
              <a:gs pos="100000">
                <a:srgbClr val="B2A1C7"/>
              </a:gs>
            </a:gsLst>
            <a:lin ang="18900000" scaled="1"/>
          </a:gradFill>
          <a:ln w="12700">
            <a:solidFill>
              <a:srgbClr val="B2A1C7"/>
            </a:solidFill>
            <a:round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217" y="2268872"/>
            <a:ext cx="8895279" cy="189659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4221088"/>
            <a:ext cx="7776864" cy="691923"/>
          </a:xfrm>
          <a:prstGeom prst="rect">
            <a:avLst/>
          </a:prstGeom>
        </p:spPr>
      </p:pic>
      <p:cxnSp>
        <p:nvCxnSpPr>
          <p:cNvPr id="15" name="Прямая со стрелкой 14"/>
          <p:cNvCxnSpPr/>
          <p:nvPr/>
        </p:nvCxnSpPr>
        <p:spPr>
          <a:xfrm>
            <a:off x="6276887" y="3290324"/>
            <a:ext cx="887401" cy="875145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>
            <a:off x="2267744" y="3402118"/>
            <a:ext cx="884770" cy="763351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784597" y="331120"/>
            <a:ext cx="785373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8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Структура  коррекционной    направленности методов обучения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893" y="5589240"/>
            <a:ext cx="8535140" cy="1268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9042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260648"/>
            <a:ext cx="8110682" cy="5564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Дифференциация и индивидуализация обучения</a:t>
            </a:r>
            <a:endParaRPr lang="ru-RU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817082"/>
            <a:ext cx="8676456" cy="56138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Дифференциация обучения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объединение в группу детей по принципу учета</a:t>
            </a:r>
            <a:endParaRPr lang="ru-RU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состояния зрения, здоровья, уровня познавательных возможностей. Заключается в</a:t>
            </a:r>
            <a:endParaRPr lang="ru-RU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организации коррекционно-образовательной работы с детьми различной по содержанию, объёму, сложности, методам, приёмам и средствам (Л. А. Дружинина).</a:t>
            </a:r>
            <a:endParaRPr lang="ru-RU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Индивидуальный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подход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гибкое использование педагогом различных форм и</a:t>
            </a:r>
            <a:endParaRPr lang="ru-RU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методов коррекционно-развивающего воздействия с целью достижения оптимальных</a:t>
            </a:r>
            <a:endParaRPr lang="ru-RU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результатов коррекционно-образовательного процесса по отношению к каждому ребенку.</a:t>
            </a:r>
            <a:endParaRPr lang="ru-RU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930" y="6237312"/>
            <a:ext cx="8535140" cy="62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6610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8064896" cy="1547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Взаимодействие специалистов в разработке и </a:t>
            </a:r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реализации</a:t>
            </a:r>
            <a:r>
              <a:rPr lang="ru-RU" sz="28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коррекционно- 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развивающего </a:t>
            </a:r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образовательного 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процесса</a:t>
            </a:r>
            <a:endParaRPr lang="ru-RU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85388" y="2132856"/>
            <a:ext cx="8496944" cy="2640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Коррекционно-образовательный процесс осуществляется </a:t>
            </a: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основе</a:t>
            </a:r>
            <a:r>
              <a:rPr lang="ru-RU" sz="24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взаимодействия </a:t>
            </a: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специалистов образовательного учреждения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музыкального</a:t>
            </a:r>
            <a:r>
              <a:rPr lang="ru-RU" sz="24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руководителя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воспитателя,), специалистов в области коррекционной педагогики </a:t>
            </a:r>
            <a:endParaRPr lang="ru-RU" sz="24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учителя-дефектолога,), медицинских работников (врача- офтальмолога, сестры ортаптистки).</a:t>
            </a:r>
            <a:endParaRPr lang="ru-RU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930" y="5877272"/>
            <a:ext cx="8535140" cy="98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1355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188640"/>
            <a:ext cx="5382051" cy="4901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0850"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Взаимодействие ДОО с социумом.</a:t>
            </a:r>
            <a:endParaRPr lang="ru-RU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908720"/>
            <a:ext cx="8424936" cy="4878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работы: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обеспечение преемственности и непрерывности в организации образовательной, воспитательной, учебно-методической работы между дошкольным и начальным звеном образования.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340" algn="just">
              <a:spcAft>
                <a:spcPts val="0"/>
              </a:spcAft>
            </a:pPr>
            <a:endParaRPr lang="ru-RU" sz="2400" dirty="0"/>
          </a:p>
          <a:p>
            <a:pPr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 </a:t>
            </a:r>
            <a:endParaRPr lang="ru-RU" sz="2000" dirty="0"/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Согласовать цели и задачи дошкольного и школьного начального образования.</a:t>
            </a:r>
            <a:endParaRPr lang="ru-RU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Создать психолого-педагогические условия, обеспечивающие сохранность и укрепление здоровья, непрерывность психофизического развития дошкольника и младшего школьника. </a:t>
            </a:r>
            <a:endParaRPr lang="ru-RU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Обеспечить условия для реализации плавного,  бестрессового перехода детей от игровой к учебной деятельности.</a:t>
            </a:r>
            <a:endParaRPr lang="ru-RU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Преемственность учебных планов и программ дошкольного и школьного начального образования. </a:t>
            </a:r>
            <a:endParaRPr lang="ru-RU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930" y="5517232"/>
            <a:ext cx="8535140" cy="1340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40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262654"/>
            <a:ext cx="8568952" cy="556767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930" y="5517232"/>
            <a:ext cx="8535140" cy="1340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83404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260648"/>
            <a:ext cx="8424935" cy="59061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930" y="5517232"/>
            <a:ext cx="8535140" cy="1340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39027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0"/>
            <a:ext cx="8712968" cy="606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Содержательный раздел образовательной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программы, формируемый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участниками образовательного процесса.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Приоритетное направление деятельности ДОО – художественно-эстетическое реализуется по программе И.А. Лыковой «Цветные ладошки» (Москва Творческий центр Сфера 2015г.).</a:t>
            </a:r>
            <a:endParaRPr lang="ru-RU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Учебно-методическое пособие И.Л. Лыковой «Цветные ладошки», согласованное с принципами ФГОС ДО и направленное на выявление, поддержку и развитие творческой индивидуальности каждого ребёнка с учётом возрастных, гендерных особенностей; способствует творческому освоению детьми художественных техник разных видов изобразительной деятельности.</a:t>
            </a:r>
            <a:endParaRPr lang="ru-RU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формировать эстетическое отношение к окружающему миру как универсальному способу гармонизации и личностного самоосуществления в процессе создания эстетической картины мира.</a:t>
            </a:r>
            <a:endParaRPr lang="ru-RU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930" y="5805264"/>
            <a:ext cx="8535140" cy="105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79686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620688"/>
            <a:ext cx="7992888" cy="39149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Офтальмо-гигиенические условия организации коррекционно-развивающей работы с детьми</a:t>
            </a:r>
            <a:endParaRPr lang="ru-RU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endParaRPr lang="ru-RU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Перед проведением коррекционной работы тифлопедагог на основании зрительных диагнозов детей и функциональных возможностей зрения каждого ребенка распределяет детей по плеоптогруппам, определяет зрительную нагрузку (по Л.А. Григорян), характер наглядных пособий, содержание упражнений для глаз 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930" y="4797152"/>
            <a:ext cx="8535140" cy="2060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67513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70386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</a:rPr>
              <a:t>Спасибо за внимание!</a:t>
            </a:r>
            <a:endParaRPr lang="ru-RU" sz="4800" b="1" dirty="0">
              <a:solidFill>
                <a:schemeClr val="accent4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930" y="4797152"/>
            <a:ext cx="8535140" cy="2060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9525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42594"/>
          </a:xfrm>
        </p:spPr>
        <p:txBody>
          <a:bodyPr>
            <a:normAutofit/>
          </a:bodyPr>
          <a:lstStyle/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Целью </a:t>
            </a:r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Программы </a:t>
            </a:r>
            <a:b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является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проектирование и создание условий для 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коррекции</a:t>
            </a:r>
            <a:r>
              <a:rPr lang="ru-RU" sz="20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имеющихся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отклонений в развитии детей с 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нарушением зрения. </a:t>
            </a:r>
            <a:b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738" y="4736408"/>
            <a:ext cx="8571719" cy="212159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36408"/>
            <a:ext cx="8571719" cy="2121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770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165" y="188640"/>
            <a:ext cx="8229600" cy="6250706"/>
          </a:xfrm>
        </p:spPr>
        <p:txBody>
          <a:bodyPr>
            <a:normAutofit fontScale="90000"/>
          </a:bodyPr>
          <a:lstStyle/>
          <a:p>
            <a:pPr lvl="0" algn="l">
              <a:lnSpc>
                <a:spcPct val="115000"/>
              </a:lnSpc>
              <a:spcAft>
                <a:spcPts val="0"/>
              </a:spcAft>
            </a:pP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</a:t>
            </a:r>
            <a: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</a:t>
            </a:r>
            <a:r>
              <a:rPr lang="ru-RU" sz="31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охраны 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укрепления физического и психического здоровья детей, в том</a:t>
            </a:r>
            <a:r>
              <a:rPr lang="ru-RU" sz="2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числе их эмоционального благополучия</a:t>
            </a:r>
            <a:r>
              <a:rPr lang="ru-RU" sz="2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ru-RU" sz="2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обеспечения 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равных возможностей для полноценного развития каждого</a:t>
            </a:r>
            <a:r>
              <a:rPr lang="ru-RU" sz="2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ребёнка в период дошкольного детства</a:t>
            </a:r>
            <a:r>
              <a:rPr lang="ru-RU" sz="2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ru-RU" sz="2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обеспечения 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преемственности целей, </a:t>
            </a:r>
            <a:r>
              <a:rPr lang="ru-RU" sz="2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 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содержания образования,</a:t>
            </a:r>
            <a:r>
              <a:rPr lang="ru-RU" sz="2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реализуемых в рамках образовательных программ различных уровней (</a:t>
            </a:r>
            <a:r>
              <a:rPr lang="ru-RU" sz="2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далее-преемственность 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основных образовательных программ дошкольного и начального общего  образования</a:t>
            </a:r>
            <a:r>
              <a:rPr lang="ru-RU" sz="2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br>
              <a:rPr lang="ru-RU" sz="2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создания 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благоприятных условий развития детей в соответствии с их  возрастными и индивидуальными особенностями и склонностями, развития способностей и творческого потенциала каждого ребёнка как субъекта отношений с самим собой, другими детьми, взрослыми и миром;</a:t>
            </a:r>
            <a:r>
              <a:rPr lang="ru-RU" sz="2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498" y="5661248"/>
            <a:ext cx="8852159" cy="112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0922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6690"/>
          </a:xfrm>
        </p:spPr>
        <p:txBody>
          <a:bodyPr>
            <a:noAutofit/>
          </a:bodyPr>
          <a:lstStyle/>
          <a:p>
            <a:pPr marL="342900" lvl="0" indent="-342900" algn="l">
              <a:lnSpc>
                <a:spcPct val="115000"/>
              </a:lnSpc>
              <a:spcAft>
                <a:spcPts val="0"/>
              </a:spcAft>
            </a:pP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257650"/>
            <a:ext cx="8363272" cy="1919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АОП </a:t>
            </a: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МБДОУ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«Детский сад №19» разработана в соответствие с нормативно – правовыми документами по дошкольному </a:t>
            </a: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образованию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sz="2400" b="1" dirty="0" smtClean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23448" y="1628800"/>
            <a:ext cx="826335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•	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Федеральным законом от 29.12 2012 № 273-ФЗ «Об  образовании в Российской    Федерации»;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Федеральным государственным образовательным стандартом дошкольного образования (приказ Министерства образования и науки РФ от 17.10.2013 № 1155);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«Примерной основной образовательной программой дошкольного образования», одобренной решением федерального учебно-методического объединения по общему образованию (протокол от 20 мая 2015 г. № 2/15);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Приказом Министерства образования и науки РФ от 15 января 2014 г. № 14 «Об  утверждении показателей мониторинга системы образования»; 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Постановлением  Правительства РФ от 5 августа 2013 г. № 662 «Об осуществлении  мониторинга системы образования»;  </a:t>
            </a:r>
          </a:p>
        </p:txBody>
      </p:sp>
      <p:pic>
        <p:nvPicPr>
          <p:cNvPr id="9218" name="Picture 2" descr="https://img-fotki.yandex.ru/get/5505/200418627.7f/0_1203ff_917855f_ori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381" y="5647497"/>
            <a:ext cx="8853483" cy="1116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34627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16632"/>
            <a:ext cx="820891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dirty="0" smtClean="0"/>
              <a:t>•</a:t>
            </a:r>
            <a:r>
              <a:rPr lang="ru-RU" sz="2000" dirty="0" smtClean="0"/>
              <a:t> 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«Санитарно-эпидемиологические требования к устройству, содержанию и   организации режима работы дошкольных образовательных организаций» (утверждены Постановлением Главного государственного санитарного врача РФ от 15 мая 2013 года №26  «Об утверждении СанПиН» 2.4.1.3049-13 с изменениями от 04.04. 2014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•Договором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 27-2012  между городским отделом образования администрации города Вышний Волочек и муниципальным дошкольным образовательным учреждением «Детский сад № 19»  от 01.02.2012  года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•Уставом 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МБДОУ «Детский сад № 19» (утвержден приказом руководителя отдела   образования Администрации города Вышний Волочек  от 19.08.2015г. № 93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•Лицензией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право осуществления  образовательной деятельности (серия 69ЛО1  № 0001676 от «25» января 2016г., регистрационный  № 36, Министерства образования Тверской области) и приложения (Серия 69П01 № 0002579 от «25» января 2016г.)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726" y="5589240"/>
            <a:ext cx="8852159" cy="112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0575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6372"/>
            <a:ext cx="8229600" cy="2221236"/>
          </a:xfrm>
        </p:spPr>
        <p:txBody>
          <a:bodyPr>
            <a:noAutofit/>
          </a:bodyPr>
          <a:lstStyle/>
          <a:p>
            <a:pPr lvl="0" algn="l"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Система обучения и воспитания базируется на принципах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формировании АОП необходимо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учитывать</a:t>
            </a:r>
            <a:r>
              <a:rPr lang="ru-RU" sz="20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основные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принципы организации коррекционно-педагогического и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образовательного</a:t>
            </a:r>
            <a:r>
              <a:rPr lang="ru-RU" sz="20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процессов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дошкольных образовательных организациях для детей с нарушениями зрения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Л. И.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Плаксина).</a:t>
            </a:r>
            <a:b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Учёт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общих, специфических и индивидуальных особенностей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развития</a:t>
            </a:r>
            <a:r>
              <a:rPr lang="ru-RU" sz="20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детей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нарушениями зрения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Комплексный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(клинико-физиологический,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психолого-педагогический)</a:t>
            </a:r>
            <a:r>
              <a:rPr lang="ru-RU" sz="20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подход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 коррекционной помощи детям с нарушениями зрения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Модификация учебных планов и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программ.</a:t>
            </a:r>
            <a:b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4. Дифференцированный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подход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b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5.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Система работы по социально-бытовой адаптации и самореализации детей с  нарушениями зрения.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6. Обеспечение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офтальмо-гигиенических условий.</a:t>
            </a:r>
            <a:r>
              <a:rPr lang="ru-RU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30" y="5536602"/>
            <a:ext cx="8535140" cy="1310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4028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39720"/>
            <a:ext cx="7776864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9. Принцип учёта психофизического состояния ребенка при определении объёма</a:t>
            </a:r>
            <a:endParaRPr lang="ru-RU" sz="2000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характера проводимой с ним работы по освоению образовательной программы.</a:t>
            </a:r>
          </a:p>
          <a:p>
            <a:pPr lvl="0">
              <a:lnSpc>
                <a:spcPct val="115000"/>
              </a:lnSpc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10. Принцип приоритетного формирования качеств личности, необходимых для</a:t>
            </a:r>
            <a:endParaRPr lang="ru-RU" sz="2000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дальнейшей социальной адаптации.</a:t>
            </a:r>
          </a:p>
          <a:p>
            <a:pPr lvl="0">
              <a:lnSpc>
                <a:spcPct val="115000"/>
              </a:lnSpc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11. Сочетание в коррекционном процессе работы по развитию нарушенных</a:t>
            </a:r>
            <a:endParaRPr lang="ru-RU" sz="2000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функций и формирование приемов их компенсации. </a:t>
            </a:r>
          </a:p>
          <a:p>
            <a:pPr lvl="0">
              <a:lnSpc>
                <a:spcPct val="115000"/>
              </a:lnSpc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12. Принцип партнерского взаимодействия с родителями как полноценными</a:t>
            </a:r>
            <a:endParaRPr lang="ru-RU" sz="2000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участниками образовательного процесса. </a:t>
            </a:r>
          </a:p>
          <a:p>
            <a:pPr lvl="0">
              <a:lnSpc>
                <a:spcPct val="115000"/>
              </a:lnSpc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13. Принцип интеграции усилий ближайшего социального окружения.</a:t>
            </a:r>
            <a:endParaRPr lang="ru-RU" sz="2000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14. Создание развивающей предметно-пространственной среды.</a:t>
            </a:r>
            <a:endParaRPr lang="ru-RU" sz="2000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5589240"/>
            <a:ext cx="8852159" cy="1268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0982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558</TotalTime>
  <Words>1968</Words>
  <Application>Microsoft Office PowerPoint</Application>
  <PresentationFormat>Экран (4:3)</PresentationFormat>
  <Paragraphs>210</Paragraphs>
  <Slides>38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48" baseType="lpstr">
      <vt:lpstr>Arial Unicode MS</vt:lpstr>
      <vt:lpstr>Arial</vt:lpstr>
      <vt:lpstr>Calibri</vt:lpstr>
      <vt:lpstr>Cambria</vt:lpstr>
      <vt:lpstr>Cambria Math</vt:lpstr>
      <vt:lpstr>Symbol</vt:lpstr>
      <vt:lpstr>Times New Roman</vt:lpstr>
      <vt:lpstr>TimesNewRomanPSMT</vt:lpstr>
      <vt:lpstr>Wingdings</vt:lpstr>
      <vt:lpstr>Тема Office</vt:lpstr>
      <vt:lpstr>Адаптированная образовательная программа  МБДОУ «Детский сад № 19»  г. Вышний Волочёк</vt:lpstr>
      <vt:lpstr>Презентация PowerPoint</vt:lpstr>
      <vt:lpstr>Презентация PowerPoint</vt:lpstr>
      <vt:lpstr>Целью Программы   - является проектирование и создание условий для коррекции имеющихся отклонений в развитии детей с нарушением зрения.  </vt:lpstr>
      <vt:lpstr> Задачи Программы  охраны и укрепления физического и психического здоровья детей, в том числе их эмоционального благополучия;  обеспечения равных возможностей для полноценного развития каждого ребёнка в период дошкольного детства;  обеспечения преемственности целей, задач и содержания образования, реализуемых в рамках образовательных программ различных уровней (далее-преемственность основных образовательных программ дошкольного и начального общего  образования);  создания благоприятных условий развития детей в соответствии с их  возрастными и индивидуальными особенностями и склонностями, развития способностей и творческого потенциала каждого ребёнка как субъекта отношений с самим собой, другими детьми, взрослыми и миром; </vt:lpstr>
      <vt:lpstr>    </vt:lpstr>
      <vt:lpstr>Презентация PowerPoint</vt:lpstr>
      <vt:lpstr>           Система обучения и воспитания базируется на принципах при формировании АОП необходимо учитывать основные принципы организации коррекционно-педагогического и образовательного процессов в дошкольных образовательных организациях для детей с нарушениями зрения  (Л. И. Плаксина).  1.Учёт общих, специфических и индивидуальных особенностей развития  детей с нарушениями зрения. 2.Комплексный (клинико-физиологический, психолого-педагогический)  подход к коррекционной помощи детям с нарушениями зрения. 3. Модификация учебных планов и программ. 4. Дифференцированный подход . 5. Система работы по социально-бытовой адаптации и самореализации детей с  нарушениями зрения.  6. Обеспечение офтальмо-гигиенических условий. </vt:lpstr>
      <vt:lpstr>Презентация PowerPoint</vt:lpstr>
      <vt:lpstr>Планируемые результаты освоения Программы</vt:lpstr>
      <vt:lpstr> Особенности содержания   коррекционно-образовательного процесса   </vt:lpstr>
      <vt:lpstr>  Коррекционно-развивающая работа осуществляется  </vt:lpstr>
      <vt:lpstr> Тифлопедагог реализует коррекционно-развивающую работу в рамках следующих образовательных областей: </vt:lpstr>
      <vt:lpstr> В рамках  ОД тифлопедагог проводит следующие занятия:</vt:lpstr>
      <vt:lpstr>Образовательные области</vt:lpstr>
      <vt:lpstr>  Структура образовательного процесса  </vt:lpstr>
      <vt:lpstr>   Направления социально-коммуникативного развития:  </vt:lpstr>
      <vt:lpstr>Коррекционная работа по образовательной области "Социально - коммуникативное развитие"  </vt:lpstr>
      <vt:lpstr>         Коррекционная работа по образовательной            области «Речевое развитие»  Основная цель: обеспечивать своевременное и эффективное развитие речи как средства общения, познания, самовыражения ребенка, становления разных видов детской деятельности, на основе овладения языком своего народа.  Задачи: - формирование функционального базиса для развития мышления и речи; - формирование и активизация коммуникативной функции речи;  </vt:lpstr>
      <vt:lpstr>Презентация PowerPoint</vt:lpstr>
      <vt:lpstr>   Коррекционная работа по образовательной области    «Познавательное развитие»   </vt:lpstr>
      <vt:lpstr>Презентация PowerPoint</vt:lpstr>
      <vt:lpstr>Развитие познавательно-исследовательской деятельности. </vt:lpstr>
      <vt:lpstr>Формирование элементарных математических представлений. </vt:lpstr>
      <vt:lpstr>Ознакомление с предметным окружением, социальным миром и миром природы </vt:lpstr>
      <vt:lpstr> Коррекционная работа по образовательной области «Художественно - эстетическое развитие»  </vt:lpstr>
      <vt:lpstr>Развитие продуктивной деятельности реализуется через решение коррекционных задач: </vt:lpstr>
      <vt:lpstr>Коррекционная работа по образовательной области  «Физическое развитие»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Адаптированная образовательная программа дошкольного образования МБДОУ «Детский сад № 19»  г. Вышний Волочёк</dc:title>
  <dc:creator>Microsoft</dc:creator>
  <cp:lastModifiedBy>пользователь</cp:lastModifiedBy>
  <cp:revision>66</cp:revision>
  <dcterms:created xsi:type="dcterms:W3CDTF">2018-03-21T15:11:44Z</dcterms:created>
  <dcterms:modified xsi:type="dcterms:W3CDTF">2018-06-12T15:35:28Z</dcterms:modified>
</cp:coreProperties>
</file>