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  <p:sldId id="258" r:id="rId3"/>
    <p:sldId id="277" r:id="rId4"/>
    <p:sldId id="268" r:id="rId5"/>
    <p:sldId id="279" r:id="rId6"/>
    <p:sldId id="276" r:id="rId7"/>
    <p:sldId id="259" r:id="rId8"/>
    <p:sldId id="263" r:id="rId9"/>
    <p:sldId id="283" r:id="rId10"/>
    <p:sldId id="267" r:id="rId11"/>
    <p:sldId id="281" r:id="rId12"/>
    <p:sldId id="264" r:id="rId13"/>
    <p:sldId id="282" r:id="rId14"/>
    <p:sldId id="272" r:id="rId15"/>
    <p:sldId id="266" r:id="rId16"/>
    <p:sldId id="284" r:id="rId17"/>
    <p:sldId id="270" r:id="rId18"/>
    <p:sldId id="274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8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674378EC-F3E4-4CCA-9E41-E2CFA1063293}" type="datetimeFigureOut">
              <a:rPr lang="ru-RU" smtClean="0"/>
              <a:pPr/>
              <a:t>12.06.2018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35CFA105-B09B-4EE0-82C3-43D74C44F5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378EC-F3E4-4CCA-9E41-E2CFA1063293}" type="datetimeFigureOut">
              <a:rPr lang="ru-RU" smtClean="0"/>
              <a:pPr/>
              <a:t>12.06.2018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FA105-B09B-4EE0-82C3-43D74C44F5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378EC-F3E4-4CCA-9E41-E2CFA1063293}" type="datetimeFigureOut">
              <a:rPr lang="ru-RU" smtClean="0"/>
              <a:pPr/>
              <a:t>12.06.2018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FA105-B09B-4EE0-82C3-43D74C44F5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74378EC-F3E4-4CCA-9E41-E2CFA1063293}" type="datetimeFigureOut">
              <a:rPr lang="ru-RU" smtClean="0"/>
              <a:pPr/>
              <a:t>12.06.2018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5CFA105-B09B-4EE0-82C3-43D74C44F58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674378EC-F3E4-4CCA-9E41-E2CFA1063293}" type="datetimeFigureOut">
              <a:rPr lang="ru-RU" smtClean="0"/>
              <a:pPr/>
              <a:t>12.06.2018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35CFA105-B09B-4EE0-82C3-43D74C44F5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378EC-F3E4-4CCA-9E41-E2CFA1063293}" type="datetimeFigureOut">
              <a:rPr lang="ru-RU" smtClean="0"/>
              <a:pPr/>
              <a:t>12.06.2018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FA105-B09B-4EE0-82C3-43D74C44F58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378EC-F3E4-4CCA-9E41-E2CFA1063293}" type="datetimeFigureOut">
              <a:rPr lang="ru-RU" smtClean="0"/>
              <a:pPr/>
              <a:t>12.06.2018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FA105-B09B-4EE0-82C3-43D74C44F58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74378EC-F3E4-4CCA-9E41-E2CFA1063293}" type="datetimeFigureOut">
              <a:rPr lang="ru-RU" smtClean="0"/>
              <a:pPr/>
              <a:t>12.06.2018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5CFA105-B09B-4EE0-82C3-43D74C44F58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378EC-F3E4-4CCA-9E41-E2CFA1063293}" type="datetimeFigureOut">
              <a:rPr lang="ru-RU" smtClean="0"/>
              <a:pPr/>
              <a:t>12.06.2018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FA105-B09B-4EE0-82C3-43D74C44F5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74378EC-F3E4-4CCA-9E41-E2CFA1063293}" type="datetimeFigureOut">
              <a:rPr lang="ru-RU" smtClean="0"/>
              <a:pPr/>
              <a:t>12.06.2018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5CFA105-B09B-4EE0-82C3-43D74C44F58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74378EC-F3E4-4CCA-9E41-E2CFA1063293}" type="datetimeFigureOut">
              <a:rPr lang="ru-RU" smtClean="0"/>
              <a:pPr/>
              <a:t>12.06.2018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5CFA105-B09B-4EE0-82C3-43D74C44F58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74378EC-F3E4-4CCA-9E41-E2CFA1063293}" type="datetimeFigureOut">
              <a:rPr lang="ru-RU" smtClean="0"/>
              <a:pPr/>
              <a:t>12.06.2018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5CFA105-B09B-4EE0-82C3-43D74C44F58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2123728" y="2492896"/>
            <a:ext cx="6478488" cy="143617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Основная общеобразовательная программа </a:t>
            </a:r>
            <a:endParaRPr lang="ru-RU" dirty="0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2214546" y="5000636"/>
            <a:ext cx="6406480" cy="838755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Т.А. Ким, заведующий,</a:t>
            </a:r>
          </a:p>
          <a:p>
            <a:pPr algn="ctr"/>
            <a:r>
              <a:rPr lang="ru-RU" dirty="0" smtClean="0"/>
              <a:t>Н.И. </a:t>
            </a:r>
            <a:r>
              <a:rPr lang="ru-RU" dirty="0" err="1" smtClean="0"/>
              <a:t>Комина</a:t>
            </a:r>
            <a:r>
              <a:rPr lang="ru-RU" dirty="0" smtClean="0"/>
              <a:t>, старший воспитатель</a:t>
            </a:r>
            <a:endParaRPr lang="ru-RU" dirty="0"/>
          </a:p>
        </p:txBody>
      </p:sp>
      <p:sp>
        <p:nvSpPr>
          <p:cNvPr id="4" name="Заголовок 7"/>
          <p:cNvSpPr txBox="1">
            <a:spLocks/>
          </p:cNvSpPr>
          <p:nvPr/>
        </p:nvSpPr>
        <p:spPr>
          <a:xfrm>
            <a:off x="2276128" y="4005064"/>
            <a:ext cx="6478488" cy="2053590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1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ru-RU" dirty="0"/>
          </a:p>
        </p:txBody>
      </p:sp>
      <p:sp>
        <p:nvSpPr>
          <p:cNvPr id="5" name="Текст 8"/>
          <p:cNvSpPr txBox="1">
            <a:spLocks/>
          </p:cNvSpPr>
          <p:nvPr/>
        </p:nvSpPr>
        <p:spPr>
          <a:xfrm>
            <a:off x="1907704" y="902033"/>
            <a:ext cx="6406480" cy="1371600"/>
          </a:xfrm>
          <a:prstGeom prst="rect">
            <a:avLst/>
          </a:prstGeom>
          <a:gradFill>
            <a:gsLst>
              <a:gs pos="0">
                <a:schemeClr val="bg2">
                  <a:shade val="58000"/>
                  <a:satMod val="125000"/>
                </a:schemeClr>
              </a:gs>
              <a:gs pos="40000">
                <a:schemeClr val="bg2">
                  <a:tint val="90000"/>
                  <a:shade val="90000"/>
                  <a:satMod val="120000"/>
                </a:schemeClr>
              </a:gs>
              <a:gs pos="100000">
                <a:schemeClr val="bg2">
                  <a:tint val="50000"/>
                </a:schemeClr>
              </a:gs>
            </a:gsLst>
            <a:lin ang="16200000" scaled="1"/>
          </a:gradFill>
        </p:spPr>
        <p:txBody>
          <a:bodyPr vert="horz" anchor="t">
            <a:normAutofit/>
          </a:bodyPr>
          <a:lstStyle>
            <a:lvl1pPr marL="0" indent="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None/>
              <a:defRPr kumimoji="0" sz="18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None/>
              <a:defRPr kumimoji="0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None/>
              <a:defRPr kumimoji="0"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dirty="0" smtClean="0"/>
              <a:t>Муниципальное бюджетное дошкольное образовательное учреждение </a:t>
            </a:r>
          </a:p>
          <a:p>
            <a:pPr algn="ctr"/>
            <a:r>
              <a:rPr lang="ru-RU" dirty="0" smtClean="0"/>
              <a:t>«Детский сад №19»</a:t>
            </a:r>
          </a:p>
          <a:p>
            <a:pPr algn="ctr"/>
            <a:r>
              <a:rPr lang="ru-RU" dirty="0" smtClean="0"/>
              <a:t>Г. Вышний Волочек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65463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Объект 13"/>
          <p:cNvSpPr>
            <a:spLocks noGrp="1"/>
          </p:cNvSpPr>
          <p:nvPr>
            <p:ph sz="quarter" idx="1"/>
          </p:nvPr>
        </p:nvSpPr>
        <p:spPr>
          <a:xfrm>
            <a:off x="323528" y="116632"/>
            <a:ext cx="7776864" cy="5544616"/>
          </a:xfrm>
          <a:gradFill>
            <a:gsLst>
              <a:gs pos="0">
                <a:schemeClr val="bg2">
                  <a:shade val="58000"/>
                  <a:satMod val="125000"/>
                </a:schemeClr>
              </a:gs>
              <a:gs pos="40000">
                <a:schemeClr val="bg2">
                  <a:tint val="90000"/>
                  <a:shade val="90000"/>
                  <a:satMod val="120000"/>
                </a:schemeClr>
              </a:gs>
              <a:gs pos="100000">
                <a:schemeClr val="bg2">
                  <a:tint val="50000"/>
                </a:schemeClr>
              </a:gs>
            </a:gsLst>
            <a:lin ang="16200000" scaled="1"/>
          </a:gradFill>
          <a:ln>
            <a:noFill/>
          </a:ln>
          <a:effectLst/>
        </p:spPr>
        <p:style>
          <a:lnRef idx="0">
            <a:scrgbClr r="0" g="0" b="0"/>
          </a:lnRef>
          <a:fillRef idx="1002">
            <a:schemeClr val="lt1"/>
          </a:fillRef>
          <a:effectRef idx="0">
            <a:scrgbClr r="0" g="0" b="0"/>
          </a:effectRef>
          <a:fontRef idx="major"/>
        </p:style>
        <p:txBody>
          <a:bodyPr>
            <a:normAutofit/>
          </a:bodyPr>
          <a:lstStyle/>
          <a:p>
            <a:pPr algn="ctr">
              <a:buNone/>
            </a:pP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Основная образовательная программа ДОО, а также</a:t>
            </a:r>
          </a:p>
          <a:p>
            <a:pPr algn="ctr">
              <a:buNone/>
            </a:pP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организация  </a:t>
            </a:r>
            <a:r>
              <a:rPr lang="ru-RU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воспитательно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образовательного процесса базируется на следующих принципах ФГОС ДО:</a:t>
            </a:r>
          </a:p>
          <a:p>
            <a:pPr lvl="0"/>
            <a:r>
              <a:rPr lang="ru-RU" sz="1800" dirty="0" smtClean="0">
                <a:latin typeface="Times New Roman"/>
                <a:ea typeface="Times New Roman"/>
              </a:rPr>
              <a:t>Поддержка </a:t>
            </a:r>
            <a:r>
              <a:rPr lang="ru-RU" sz="1800" dirty="0">
                <a:latin typeface="Times New Roman"/>
                <a:ea typeface="Times New Roman"/>
              </a:rPr>
              <a:t>разнообразия детства. </a:t>
            </a:r>
            <a:endParaRPr lang="ru-RU" sz="1800" dirty="0" smtClean="0">
              <a:latin typeface="Times New Roman"/>
              <a:ea typeface="Times New Roman"/>
            </a:endParaRPr>
          </a:p>
          <a:p>
            <a:pPr lvl="0"/>
            <a:r>
              <a:rPr lang="ru-RU" sz="1800" dirty="0">
                <a:latin typeface="Times New Roman"/>
                <a:ea typeface="Times New Roman"/>
              </a:rPr>
              <a:t>Сохранение уникальности и </a:t>
            </a:r>
            <a:r>
              <a:rPr lang="ru-RU" sz="1800" dirty="0" err="1">
                <a:latin typeface="Times New Roman"/>
                <a:ea typeface="Times New Roman"/>
              </a:rPr>
              <a:t>самоценности</a:t>
            </a:r>
            <a:r>
              <a:rPr lang="ru-RU" sz="1800" dirty="0">
                <a:latin typeface="Times New Roman"/>
                <a:ea typeface="Times New Roman"/>
              </a:rPr>
              <a:t>  </a:t>
            </a:r>
            <a:r>
              <a:rPr lang="ru-RU" sz="1800" dirty="0" smtClean="0">
                <a:latin typeface="Times New Roman"/>
                <a:ea typeface="Times New Roman"/>
              </a:rPr>
              <a:t>детства </a:t>
            </a:r>
          </a:p>
          <a:p>
            <a:pPr lvl="0"/>
            <a:r>
              <a:rPr lang="ru-RU" sz="1800" dirty="0">
                <a:latin typeface="Times New Roman"/>
                <a:ea typeface="Times New Roman"/>
              </a:rPr>
              <a:t>Позитивная </a:t>
            </a:r>
            <a:r>
              <a:rPr lang="ru-RU" sz="1800" dirty="0" smtClean="0">
                <a:latin typeface="Times New Roman"/>
                <a:ea typeface="Times New Roman"/>
              </a:rPr>
              <a:t>социализация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1800" dirty="0">
                <a:latin typeface="Times New Roman"/>
                <a:ea typeface="Times New Roman"/>
              </a:rPr>
              <a:t>Личностно-развивающий и гуманистический характер взаимодействия </a:t>
            </a:r>
            <a:r>
              <a:rPr lang="ru-RU" sz="1800" dirty="0" smtClean="0">
                <a:latin typeface="Times New Roman"/>
                <a:ea typeface="Times New Roman"/>
              </a:rPr>
              <a:t>взрослых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lvl="0"/>
            <a:r>
              <a:rPr lang="ru-RU" sz="1800" dirty="0">
                <a:latin typeface="Times New Roman"/>
                <a:ea typeface="Times New Roman"/>
              </a:rPr>
              <a:t>Содействие и сотрудничество детей и взрослых, признание ребенка полноценным участником (субъектом) образовательных отношений. </a:t>
            </a:r>
            <a:endParaRPr lang="ru-RU" sz="1800" dirty="0" smtClean="0">
              <a:latin typeface="Times New Roman"/>
              <a:ea typeface="Times New Roman"/>
            </a:endParaRPr>
          </a:p>
          <a:p>
            <a:pPr lvl="0"/>
            <a:r>
              <a:rPr lang="ru-RU" sz="1800" dirty="0">
                <a:latin typeface="Times New Roman"/>
                <a:ea typeface="Times New Roman"/>
              </a:rPr>
              <a:t>Сотрудничество Организации с семьей. </a:t>
            </a:r>
            <a:endParaRPr lang="ru-RU" sz="1800" dirty="0" smtClean="0">
              <a:latin typeface="Times New Roman"/>
              <a:ea typeface="Times New Roman"/>
            </a:endParaRPr>
          </a:p>
          <a:p>
            <a:pPr lvl="0"/>
            <a:r>
              <a:rPr lang="ru-RU" sz="1800" dirty="0">
                <a:latin typeface="Times New Roman"/>
                <a:ea typeface="Times New Roman"/>
              </a:rPr>
              <a:t>Сетевое взаимодействие с организациями </a:t>
            </a:r>
            <a:endParaRPr lang="ru-RU" sz="1800" dirty="0" smtClean="0">
              <a:latin typeface="Times New Roman"/>
              <a:ea typeface="Times New Roman"/>
            </a:endParaRPr>
          </a:p>
          <a:p>
            <a:pPr lvl="0"/>
            <a:r>
              <a:rPr lang="ru-RU" sz="1800" dirty="0">
                <a:latin typeface="Times New Roman"/>
                <a:ea typeface="Times New Roman"/>
              </a:rPr>
              <a:t>Индивидуализация дошкольного образования </a:t>
            </a:r>
            <a:endParaRPr lang="ru-RU" sz="1800" dirty="0" smtClean="0">
              <a:latin typeface="Times New Roman"/>
              <a:ea typeface="Times New Roman"/>
            </a:endParaRPr>
          </a:p>
          <a:p>
            <a:pPr lvl="0"/>
            <a:r>
              <a:rPr lang="ru-RU" sz="1800" dirty="0">
                <a:latin typeface="Times New Roman"/>
                <a:ea typeface="Times New Roman"/>
              </a:rPr>
              <a:t>Возрастная адекватность образования. </a:t>
            </a:r>
            <a:endParaRPr lang="ru-RU" sz="1800" dirty="0" smtClean="0">
              <a:latin typeface="Times New Roman"/>
              <a:ea typeface="Times New Roman"/>
            </a:endParaRPr>
          </a:p>
          <a:p>
            <a:pPr lvl="0"/>
            <a:r>
              <a:rPr lang="ru-RU" sz="1800" dirty="0">
                <a:latin typeface="Times New Roman"/>
                <a:ea typeface="Times New Roman"/>
              </a:rPr>
              <a:t>Развивающее вариативное образование. </a:t>
            </a:r>
            <a:endParaRPr lang="ru-RU" sz="1800" dirty="0" smtClean="0">
              <a:latin typeface="Times New Roman"/>
              <a:ea typeface="Times New Roman"/>
            </a:endParaRPr>
          </a:p>
          <a:p>
            <a:pPr lvl="0"/>
            <a:r>
              <a:rPr lang="ru-RU" sz="1800" dirty="0">
                <a:latin typeface="Times New Roman"/>
                <a:ea typeface="Times New Roman"/>
              </a:rPr>
              <a:t>Полнота содержания и интеграция отдельных образовательных областей. </a:t>
            </a:r>
            <a:endParaRPr lang="ru-RU" sz="1800" dirty="0" smtClean="0"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709768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Объект 13"/>
          <p:cNvSpPr>
            <a:spLocks noGrp="1"/>
          </p:cNvSpPr>
          <p:nvPr>
            <p:ph sz="quarter" idx="1"/>
          </p:nvPr>
        </p:nvSpPr>
        <p:spPr>
          <a:xfrm>
            <a:off x="323528" y="188640"/>
            <a:ext cx="7858180" cy="6357982"/>
          </a:xfrm>
          <a:gradFill>
            <a:gsLst>
              <a:gs pos="0">
                <a:schemeClr val="bg2">
                  <a:shade val="58000"/>
                  <a:satMod val="125000"/>
                </a:schemeClr>
              </a:gs>
              <a:gs pos="40000">
                <a:schemeClr val="bg2">
                  <a:tint val="90000"/>
                  <a:shade val="90000"/>
                  <a:satMod val="120000"/>
                </a:schemeClr>
              </a:gs>
              <a:gs pos="100000">
                <a:schemeClr val="bg2">
                  <a:tint val="50000"/>
                </a:schemeClr>
              </a:gs>
            </a:gsLst>
            <a:lin ang="16200000" scaled="1"/>
          </a:gradFill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0">
            <a:scrgbClr r="0" g="0" b="0"/>
          </a:lnRef>
          <a:fillRef idx="1002">
            <a:schemeClr val="lt1"/>
          </a:fillRef>
          <a:effectRef idx="0">
            <a:scrgbClr r="0" g="0" b="0"/>
          </a:effectRef>
          <a:fontRef idx="major"/>
        </p:style>
        <p:txBody>
          <a:bodyPr>
            <a:normAutofit/>
          </a:bodyPr>
          <a:lstStyle/>
          <a:p>
            <a:pPr algn="just"/>
            <a:r>
              <a:rPr lang="ru-RU" b="1" dirty="0" smtClean="0"/>
              <a:t>     </a:t>
            </a:r>
            <a:r>
              <a:rPr lang="ru-RU" dirty="0">
                <a:latin typeface="Times New Roman"/>
              </a:rPr>
              <a:t>Программа МБДОУ «Детский сад № 19» ориентирована на детей от 3 лет до 8 лет. </a:t>
            </a:r>
            <a:endParaRPr lang="ru-RU" dirty="0"/>
          </a:p>
          <a:p>
            <a:pPr algn="just"/>
            <a:r>
              <a:rPr lang="ru-RU" dirty="0">
                <a:latin typeface="Times New Roman"/>
              </a:rPr>
              <a:t>    Программа состоит из обязательной части и части, формируемой участниками образовательных отношений. Данные части являются взаимодополняющими.</a:t>
            </a:r>
            <a:endParaRPr lang="ru-RU" dirty="0"/>
          </a:p>
          <a:p>
            <a:pPr algn="just"/>
            <a:r>
              <a:rPr lang="ru-RU" dirty="0">
                <a:latin typeface="Times New Roman"/>
              </a:rPr>
              <a:t>         Обязательная часть Программы обеспечивает развитие детей в пяти    взаимодополняющих образовательных областях: </a:t>
            </a:r>
            <a:endParaRPr lang="ru-RU" dirty="0"/>
          </a:p>
          <a:p>
            <a:pPr marL="342900" lvl="0" indent="-342900" algn="just">
              <a:buFont typeface="Symbol"/>
              <a:buChar char=""/>
            </a:pPr>
            <a:r>
              <a:rPr lang="ru-RU" dirty="0">
                <a:latin typeface="Times New Roman"/>
              </a:rPr>
              <a:t>социально-коммуникативное развитие</a:t>
            </a:r>
            <a:endParaRPr lang="ru-RU" dirty="0"/>
          </a:p>
          <a:p>
            <a:pPr marL="342900" lvl="0" indent="-342900" algn="just">
              <a:buFont typeface="Symbol"/>
              <a:buChar char=""/>
            </a:pPr>
            <a:r>
              <a:rPr lang="ru-RU" dirty="0">
                <a:latin typeface="Times New Roman"/>
              </a:rPr>
              <a:t>познавательное развитие</a:t>
            </a:r>
            <a:endParaRPr lang="ru-RU" dirty="0"/>
          </a:p>
          <a:p>
            <a:pPr marL="342900" lvl="0" indent="-342900" algn="just">
              <a:buFont typeface="Symbol"/>
              <a:buChar char=""/>
            </a:pPr>
            <a:r>
              <a:rPr lang="ru-RU" dirty="0">
                <a:latin typeface="Times New Roman"/>
              </a:rPr>
              <a:t>речевое развитие</a:t>
            </a:r>
            <a:endParaRPr lang="ru-RU" dirty="0"/>
          </a:p>
          <a:p>
            <a:pPr marL="342900" lvl="0" indent="-342900" algn="just">
              <a:buFont typeface="Symbol"/>
              <a:buChar char=""/>
            </a:pPr>
            <a:r>
              <a:rPr lang="ru-RU" dirty="0">
                <a:latin typeface="Times New Roman"/>
              </a:rPr>
              <a:t>художественно-эстетическое развитие</a:t>
            </a:r>
            <a:endParaRPr lang="ru-RU" dirty="0"/>
          </a:p>
          <a:p>
            <a:pPr marL="342900" lvl="0" indent="-342900" algn="just">
              <a:buFont typeface="Symbol"/>
              <a:buChar char=""/>
            </a:pPr>
            <a:r>
              <a:rPr lang="ru-RU" dirty="0">
                <a:latin typeface="Times New Roman"/>
              </a:rPr>
              <a:t>физическое развитие. </a:t>
            </a:r>
            <a:endParaRPr lang="ru-RU" dirty="0"/>
          </a:p>
          <a:p>
            <a:pPr>
              <a:buNone/>
            </a:pPr>
            <a:endParaRPr lang="ru-RU" dirty="0"/>
          </a:p>
        </p:txBody>
      </p:sp>
      <p:pic>
        <p:nvPicPr>
          <p:cNvPr id="4" name="Picture 2" descr="G:\для презентации\книги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4797152"/>
            <a:ext cx="1636473" cy="1233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61908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683568" y="250009"/>
            <a:ext cx="8280920" cy="1143008"/>
          </a:xfrm>
        </p:spPr>
        <p:txBody>
          <a:bodyPr>
            <a:noAutofit/>
          </a:bodyPr>
          <a:lstStyle/>
          <a:p>
            <a:pPr lvl="0" algn="ctr"/>
            <a:r>
              <a:rPr lang="ru-RU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Организация педагогического процесса с воспитанниками </a:t>
            </a:r>
            <a:br>
              <a:rPr lang="ru-RU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 </a:t>
            </a:r>
            <a:r>
              <a:rPr lang="ru-RU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образовательным </a:t>
            </a:r>
            <a:r>
              <a:rPr lang="ru-RU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областям</a:t>
            </a:r>
            <a:endParaRPr lang="ru-RU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Объект 13"/>
          <p:cNvSpPr>
            <a:spLocks noGrp="1"/>
          </p:cNvSpPr>
          <p:nvPr>
            <p:ph sz="quarter" idx="1"/>
          </p:nvPr>
        </p:nvSpPr>
        <p:spPr>
          <a:xfrm>
            <a:off x="683568" y="2291293"/>
            <a:ext cx="7467600" cy="3837040"/>
          </a:xfrm>
        </p:spPr>
        <p:txBody>
          <a:bodyPr>
            <a:normAutofit/>
          </a:bodyPr>
          <a:lstStyle/>
          <a:p>
            <a:pPr lvl="0"/>
            <a:endParaRPr lang="ru-RU" dirty="0" smtClean="0"/>
          </a:p>
          <a:p>
            <a:pPr lvl="0"/>
            <a:endParaRPr lang="ru-RU" dirty="0"/>
          </a:p>
          <a:p>
            <a:pPr lvl="0"/>
            <a:endParaRPr lang="ru-RU" dirty="0"/>
          </a:p>
          <a:p>
            <a:pPr lvl="0"/>
            <a:endParaRPr lang="ru-RU" dirty="0" smtClean="0"/>
          </a:p>
          <a:p>
            <a:pPr lvl="0"/>
            <a:endParaRPr lang="ru-RU" dirty="0"/>
          </a:p>
          <a:p>
            <a:pPr lvl="0"/>
            <a:endParaRPr lang="ru-RU" dirty="0" smtClean="0"/>
          </a:p>
          <a:p>
            <a:pPr lvl="0"/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71472" y="1428736"/>
            <a:ext cx="3643338" cy="1785950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642910" y="1500174"/>
            <a:ext cx="350046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Социально-коммуникативное развитие</a:t>
            </a:r>
          </a:p>
          <a:p>
            <a:r>
              <a:rPr lang="ru-R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</a:t>
            </a:r>
            <a:r>
              <a:rPr lang="ru-RU" sz="1600" dirty="0" smtClean="0"/>
              <a:t>развитие игровой деятельности;</a:t>
            </a:r>
          </a:p>
          <a:p>
            <a:r>
              <a:rPr lang="ru-RU" sz="1600" dirty="0" smtClean="0"/>
              <a:t>- ОБЖ</a:t>
            </a:r>
          </a:p>
          <a:p>
            <a:r>
              <a:rPr lang="ru-RU" sz="1600" dirty="0" smtClean="0"/>
              <a:t>- трудовое воспитание;</a:t>
            </a:r>
          </a:p>
          <a:p>
            <a:r>
              <a:rPr lang="ru-RU" sz="1600" dirty="0" smtClean="0"/>
              <a:t>-патриотическое воспитание</a:t>
            </a:r>
            <a:endParaRPr lang="ru-RU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643438" y="1428736"/>
            <a:ext cx="4000528" cy="1500198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Познавательное развитие</a:t>
            </a:r>
          </a:p>
          <a:p>
            <a:pPr lvl="0"/>
            <a:r>
              <a:rPr lang="ru-RU" sz="1600" dirty="0" smtClean="0"/>
              <a:t>-  Ребенок и социальный мир</a:t>
            </a:r>
          </a:p>
          <a:p>
            <a:pPr lvl="0"/>
            <a:r>
              <a:rPr lang="ru-RU" sz="1600" dirty="0" smtClean="0"/>
              <a:t>-  Ребенок и мир природы</a:t>
            </a:r>
          </a:p>
          <a:p>
            <a:pPr lvl="0">
              <a:buFontTx/>
              <a:buChar char="-"/>
            </a:pPr>
            <a:r>
              <a:rPr lang="ru-RU" sz="1600" dirty="0" smtClean="0"/>
              <a:t>  Формирование элементарных    </a:t>
            </a:r>
          </a:p>
          <a:p>
            <a:pPr lvl="0"/>
            <a:r>
              <a:rPr lang="ru-RU" sz="1600" dirty="0" smtClean="0"/>
              <a:t>    математических представлений</a:t>
            </a:r>
          </a:p>
          <a:p>
            <a:pPr algn="ctr"/>
            <a:endParaRPr lang="ru-RU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500562" y="3143248"/>
            <a:ext cx="4143404" cy="1857388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Речевое развитие</a:t>
            </a:r>
          </a:p>
          <a:p>
            <a:pPr>
              <a:buFontTx/>
              <a:buChar char="-"/>
            </a:pPr>
            <a:r>
              <a:rPr lang="ru-RU" dirty="0" smtClean="0"/>
              <a:t> </a:t>
            </a:r>
            <a:r>
              <a:rPr lang="ru-RU" sz="1600" dirty="0" smtClean="0"/>
              <a:t>Развитие словаря</a:t>
            </a:r>
          </a:p>
          <a:p>
            <a:pPr>
              <a:buFontTx/>
              <a:buChar char="-"/>
            </a:pPr>
            <a:r>
              <a:rPr lang="ru-RU" sz="1600" dirty="0" smtClean="0"/>
              <a:t> Звуковая культура речи</a:t>
            </a:r>
          </a:p>
          <a:p>
            <a:pPr>
              <a:buFontTx/>
              <a:buChar char="-"/>
            </a:pPr>
            <a:r>
              <a:rPr lang="ru-RU" dirty="0" smtClean="0"/>
              <a:t> </a:t>
            </a:r>
            <a:r>
              <a:rPr lang="ru-RU" sz="1600" dirty="0" smtClean="0"/>
              <a:t>Грамматический строй речи</a:t>
            </a:r>
          </a:p>
          <a:p>
            <a:pPr>
              <a:buFontTx/>
              <a:buChar char="-"/>
            </a:pPr>
            <a:r>
              <a:rPr lang="ru-RU" sz="1600" dirty="0" smtClean="0"/>
              <a:t> Связная речь</a:t>
            </a:r>
          </a:p>
          <a:p>
            <a:pPr>
              <a:buFontTx/>
              <a:buChar char="-"/>
            </a:pPr>
            <a:r>
              <a:rPr lang="ru-RU" sz="1600" dirty="0" smtClean="0"/>
              <a:t> Чтение художественной литературы</a:t>
            </a:r>
            <a:endParaRPr lang="ru-RU" sz="1600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28596" y="3429000"/>
            <a:ext cx="3857652" cy="2214578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Художественно-эстетическое развитие</a:t>
            </a:r>
          </a:p>
          <a:p>
            <a:pPr lvl="0"/>
            <a:r>
              <a:rPr lang="ru-RU" sz="1600" dirty="0" smtClean="0"/>
              <a:t>Рисование</a:t>
            </a:r>
          </a:p>
          <a:p>
            <a:pPr lvl="0"/>
            <a:r>
              <a:rPr lang="ru-RU" sz="1600" dirty="0" smtClean="0"/>
              <a:t>Лепка</a:t>
            </a:r>
          </a:p>
          <a:p>
            <a:pPr lvl="0"/>
            <a:r>
              <a:rPr lang="ru-RU" sz="1600" dirty="0" smtClean="0"/>
              <a:t>Аппликация</a:t>
            </a:r>
          </a:p>
          <a:p>
            <a:pPr lvl="0"/>
            <a:r>
              <a:rPr lang="ru-RU" sz="1600" dirty="0" smtClean="0"/>
              <a:t>Художественный труд</a:t>
            </a:r>
          </a:p>
          <a:p>
            <a:pPr lvl="0"/>
            <a:r>
              <a:rPr lang="ru-RU" sz="1600" dirty="0" smtClean="0"/>
              <a:t>Творческое конструирование</a:t>
            </a:r>
          </a:p>
          <a:p>
            <a:pPr lvl="0"/>
            <a:r>
              <a:rPr lang="ru-RU" sz="1600" dirty="0" smtClean="0"/>
              <a:t>Музыкальное развитие</a:t>
            </a:r>
          </a:p>
          <a:p>
            <a:pPr algn="ctr"/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357554" y="5357826"/>
            <a:ext cx="2880320" cy="1224136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Физическое 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развитие</a:t>
            </a:r>
          </a:p>
        </p:txBody>
      </p:sp>
      <p:pic>
        <p:nvPicPr>
          <p:cNvPr id="4098" name="Picture 2" descr="G:\Дети-д с\7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0064" y="5519337"/>
            <a:ext cx="1574304" cy="1180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5082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Объект 13"/>
          <p:cNvSpPr>
            <a:spLocks noGrp="1"/>
          </p:cNvSpPr>
          <p:nvPr>
            <p:ph sz="quarter" idx="1"/>
          </p:nvPr>
        </p:nvSpPr>
        <p:spPr>
          <a:xfrm>
            <a:off x="251520" y="188640"/>
            <a:ext cx="7858180" cy="6357982"/>
          </a:xfrm>
          <a:gradFill flip="none" rotWithShape="1">
            <a:gsLst>
              <a:gs pos="40000">
                <a:schemeClr val="bg2">
                  <a:tint val="90000"/>
                  <a:shade val="90000"/>
                  <a:satMod val="120000"/>
                </a:schemeClr>
              </a:gs>
              <a:gs pos="100000">
                <a:schemeClr val="bg2">
                  <a:tint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0">
            <a:scrgbClr r="0" g="0" b="0"/>
          </a:lnRef>
          <a:fillRef idx="1002">
            <a:schemeClr val="lt1"/>
          </a:fillRef>
          <a:effectRef idx="0">
            <a:scrgbClr r="0" g="0" b="0"/>
          </a:effectRef>
          <a:fontRef idx="major"/>
        </p:style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    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состоит из обязательной части и части, формируемой участниками образовательных отношений. Обе части являются взаимодополняющими и необходимыми с точки зрения реализации требований ФГОС. </a:t>
            </a:r>
          </a:p>
          <a:p>
            <a:pPr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Общий объем обязательной части программы, рассчитывается в соответствии с возрастом воспитанников, основными направлениями их развития, спецификой дошкольного образования и включает время, отведенное на: </a:t>
            </a:r>
          </a:p>
          <a:p>
            <a:pPr lvl="0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образовательную деятельность, осуществляемую в процессе организации различных видов детской деятельности (игровой, коммуникативной, трудовой, познавательно-исследовательской, продуктивной, музыкально-художественной, чтения); </a:t>
            </a:r>
          </a:p>
          <a:p>
            <a:pPr lvl="0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образовательную деятельность, осуществляемую в ходе режимных моментов; </a:t>
            </a:r>
          </a:p>
          <a:p>
            <a:pPr lvl="0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самостоятельную деятельность детей; </a:t>
            </a:r>
          </a:p>
          <a:p>
            <a:pPr lvl="0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взаимодействие с семьями детей по реализации основной общеобразовательной программы дошкольного образования. </a:t>
            </a:r>
          </a:p>
          <a:p>
            <a:pPr lvl="0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Вариативная часть - это часть плана, формируемая ДОО,  обеспечивает вариативность образования, отражает специфику ДОО.</a:t>
            </a:r>
          </a:p>
        </p:txBody>
      </p:sp>
    </p:spTree>
    <p:extLst>
      <p:ext uri="{BB962C8B-B14F-4D97-AF65-F5344CB8AC3E}">
        <p14:creationId xmlns:p14="http://schemas.microsoft.com/office/powerpoint/2010/main" val="2661908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775556" y="332656"/>
            <a:ext cx="5094372" cy="1164046"/>
          </a:xfrm>
        </p:spPr>
        <p:txBody>
          <a:bodyPr>
            <a:noAutofit/>
          </a:bodyPr>
          <a:lstStyle/>
          <a:p>
            <a:pPr>
              <a:spcAft>
                <a:spcPts val="0"/>
              </a:spcAft>
            </a:pPr>
            <a:r>
              <a:rPr lang="ru-RU" sz="2800" dirty="0" smtClean="0">
                <a:latin typeface="Times New Roman"/>
                <a:ea typeface="Calibri"/>
                <a:cs typeface="Times New Roman"/>
              </a:rPr>
              <a:t/>
            </a:r>
            <a:br>
              <a:rPr lang="ru-RU" sz="2800" dirty="0" smtClean="0">
                <a:latin typeface="Times New Roman"/>
                <a:ea typeface="Calibri"/>
                <a:cs typeface="Times New Roman"/>
              </a:rPr>
            </a:br>
            <a:r>
              <a:rPr lang="ru-RU" sz="2800" dirty="0">
                <a:latin typeface="Times New Roman"/>
                <a:ea typeface="Calibri"/>
                <a:cs typeface="Times New Roman"/>
              </a:rPr>
              <a:t/>
            </a:r>
            <a:br>
              <a:rPr lang="ru-RU" sz="2800" dirty="0">
                <a:latin typeface="Times New Roman"/>
                <a:ea typeface="Calibri"/>
                <a:cs typeface="Times New Roman"/>
              </a:rPr>
            </a:br>
            <a:r>
              <a:rPr lang="ru-RU" sz="2800" dirty="0" smtClean="0">
                <a:latin typeface="Times New Roman"/>
                <a:ea typeface="Calibri"/>
                <a:cs typeface="Times New Roman"/>
              </a:rPr>
              <a:t/>
            </a:r>
            <a:br>
              <a:rPr lang="ru-RU" sz="2800" dirty="0" smtClean="0">
                <a:latin typeface="Times New Roman"/>
                <a:ea typeface="Calibri"/>
                <a:cs typeface="Times New Roman"/>
              </a:rPr>
            </a:br>
            <a:r>
              <a:rPr lang="ru-RU" sz="2800" dirty="0">
                <a:latin typeface="Times New Roman"/>
                <a:ea typeface="Calibri"/>
                <a:cs typeface="Times New Roman"/>
              </a:rPr>
              <a:t/>
            </a:r>
            <a:br>
              <a:rPr lang="ru-RU" sz="2800" dirty="0">
                <a:latin typeface="Times New Roman"/>
                <a:ea typeface="Calibri"/>
                <a:cs typeface="Times New Roman"/>
              </a:rPr>
            </a:b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Times New Roman"/>
                <a:ea typeface="Calibri"/>
                <a:cs typeface="Times New Roman"/>
              </a:rPr>
              <a:t>Реализация 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Calibri"/>
                <a:cs typeface="Times New Roman"/>
              </a:rPr>
              <a:t>Программы осуществляется ежедневно: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/>
                <a:ea typeface="Calibri"/>
                <a:cs typeface="Times New Roman"/>
              </a:rPr>
              <a:t/>
            </a:r>
            <a:b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/>
                <a:ea typeface="Calibri"/>
                <a:cs typeface="Times New Roman"/>
              </a:rPr>
            </a:br>
            <a:endParaRPr lang="ru-RU" sz="12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Объект 13"/>
          <p:cNvSpPr>
            <a:spLocks noGrp="1"/>
          </p:cNvSpPr>
          <p:nvPr>
            <p:ph sz="quarter" idx="1"/>
          </p:nvPr>
        </p:nvSpPr>
        <p:spPr>
          <a:xfrm>
            <a:off x="683568" y="1583418"/>
            <a:ext cx="7467600" cy="4544915"/>
          </a:xfrm>
        </p:spPr>
        <p:txBody>
          <a:bodyPr>
            <a:normAutofit/>
          </a:bodyPr>
          <a:lstStyle/>
          <a:p>
            <a:pPr lvl="0" algn="just">
              <a:buFont typeface="Courier New" pitchFamily="49" charset="0"/>
              <a:buChar char="o"/>
            </a:pPr>
            <a:r>
              <a:rPr lang="ru-RU" sz="2800" dirty="0">
                <a:latin typeface="Times New Roman"/>
              </a:rPr>
              <a:t>в процессе организованной образовательной деятельности с детьми, </a:t>
            </a:r>
            <a:endParaRPr lang="ru-RU" sz="2800" dirty="0"/>
          </a:p>
          <a:p>
            <a:pPr lvl="0" algn="just">
              <a:buFont typeface="Courier New" pitchFamily="49" charset="0"/>
              <a:buChar char="o"/>
            </a:pPr>
            <a:r>
              <a:rPr lang="ru-RU" sz="2800" dirty="0">
                <a:latin typeface="Times New Roman"/>
              </a:rPr>
              <a:t>в ходе режимных моментов,</a:t>
            </a:r>
            <a:endParaRPr lang="ru-RU" sz="2800" dirty="0"/>
          </a:p>
          <a:p>
            <a:pPr lvl="0" algn="just">
              <a:buFont typeface="Courier New" pitchFamily="49" charset="0"/>
              <a:buChar char="o"/>
            </a:pPr>
            <a:r>
              <a:rPr lang="ru-RU" sz="2800" dirty="0">
                <a:latin typeface="Times New Roman"/>
              </a:rPr>
              <a:t>в процессе самостоятельной деятельности детей в различных видах </a:t>
            </a:r>
            <a:r>
              <a:rPr lang="ru-RU" sz="2800" dirty="0" smtClean="0">
                <a:latin typeface="Times New Roman"/>
              </a:rPr>
              <a:t>детской </a:t>
            </a:r>
            <a:r>
              <a:rPr lang="ru-RU" sz="2800" dirty="0">
                <a:latin typeface="Times New Roman"/>
              </a:rPr>
              <a:t>деятельности, </a:t>
            </a:r>
            <a:endParaRPr lang="ru-RU" sz="2800" dirty="0"/>
          </a:p>
          <a:p>
            <a:pPr>
              <a:buFont typeface="Courier New" pitchFamily="49" charset="0"/>
              <a:buChar char="o"/>
            </a:pPr>
            <a:r>
              <a:rPr lang="ru-RU" sz="2800" dirty="0">
                <a:latin typeface="Times New Roman"/>
                <a:ea typeface="Times New Roman"/>
              </a:rPr>
              <a:t> </a:t>
            </a:r>
            <a:r>
              <a:rPr lang="ru-RU" sz="2800" dirty="0" smtClean="0">
                <a:latin typeface="Times New Roman"/>
                <a:ea typeface="Times New Roman"/>
              </a:rPr>
              <a:t>  -в </a:t>
            </a:r>
            <a:r>
              <a:rPr lang="ru-RU" sz="2800" dirty="0">
                <a:latin typeface="Times New Roman"/>
                <a:ea typeface="Times New Roman"/>
              </a:rPr>
              <a:t>процессе взаимодействия с семьями детей по реализации программы</a:t>
            </a:r>
            <a:endParaRPr lang="ru-RU" sz="2800" dirty="0"/>
          </a:p>
        </p:txBody>
      </p:sp>
      <p:pic>
        <p:nvPicPr>
          <p:cNvPr id="2050" name="Picture 2" descr="G:\Дети-д с\1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188640"/>
            <a:ext cx="2006483" cy="139477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1915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shade val="58000"/>
                <a:satMod val="125000"/>
              </a:schemeClr>
            </a:gs>
            <a:gs pos="67000">
              <a:schemeClr val="bg2">
                <a:tint val="90000"/>
                <a:shade val="90000"/>
                <a:satMod val="120000"/>
              </a:schemeClr>
            </a:gs>
            <a:gs pos="100000">
              <a:schemeClr val="bg2">
                <a:tint val="5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755576" y="1134285"/>
            <a:ext cx="6131024" cy="132869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 smtClean="0">
                <a:latin typeface="Times New Roman"/>
                <a:ea typeface="Times New Roman"/>
              </a:rPr>
              <a:t/>
            </a:r>
            <a:br>
              <a:rPr lang="ru-RU" sz="3200" b="1" dirty="0" smtClean="0">
                <a:latin typeface="Times New Roman"/>
                <a:ea typeface="Times New Roman"/>
              </a:rPr>
            </a:br>
            <a:r>
              <a:rPr lang="ru-RU" sz="3200" b="1" dirty="0">
                <a:latin typeface="Times New Roman"/>
                <a:ea typeface="Times New Roman"/>
              </a:rPr>
              <a:t/>
            </a:r>
            <a:br>
              <a:rPr lang="ru-RU" sz="3200" b="1" dirty="0">
                <a:latin typeface="Times New Roman"/>
                <a:ea typeface="Times New Roman"/>
              </a:rPr>
            </a:br>
            <a:r>
              <a:rPr lang="ru-RU" sz="3200" b="1" dirty="0" smtClean="0">
                <a:latin typeface="Times New Roman"/>
                <a:ea typeface="Times New Roman"/>
              </a:rPr>
              <a:t/>
            </a:r>
            <a:br>
              <a:rPr lang="ru-RU" sz="3200" b="1" dirty="0" smtClean="0">
                <a:latin typeface="Times New Roman"/>
                <a:ea typeface="Times New Roman"/>
              </a:rPr>
            </a:br>
            <a:r>
              <a:rPr lang="ru-RU" sz="3200" b="1" dirty="0">
                <a:latin typeface="Times New Roman"/>
                <a:ea typeface="Times New Roman"/>
              </a:rPr>
              <a:t/>
            </a:r>
            <a:br>
              <a:rPr lang="ru-RU" sz="3200" b="1" dirty="0">
                <a:latin typeface="Times New Roman"/>
                <a:ea typeface="Times New Roman"/>
              </a:rPr>
            </a:br>
            <a:r>
              <a:rPr lang="ru-RU" sz="3200" b="1" dirty="0" smtClean="0">
                <a:latin typeface="Times New Roman"/>
                <a:ea typeface="Times New Roman"/>
              </a:rPr>
              <a:t/>
            </a:r>
            <a:br>
              <a:rPr lang="ru-RU" sz="3200" b="1" dirty="0" smtClean="0">
                <a:latin typeface="Times New Roman"/>
                <a:ea typeface="Times New Roman"/>
              </a:rPr>
            </a:br>
            <a:r>
              <a:rPr lang="ru-RU" sz="3200" b="1" dirty="0">
                <a:latin typeface="Times New Roman"/>
                <a:ea typeface="Times New Roman"/>
              </a:rPr>
              <a:t/>
            </a:r>
            <a:br>
              <a:rPr lang="ru-RU" sz="3200" b="1" dirty="0">
                <a:latin typeface="Times New Roman"/>
                <a:ea typeface="Times New Roman"/>
              </a:rPr>
            </a:br>
            <a:r>
              <a:rPr lang="ru-RU" sz="3200" b="1" dirty="0" smtClean="0">
                <a:latin typeface="Times New Roman"/>
                <a:ea typeface="Times New Roman"/>
              </a:rPr>
              <a:t/>
            </a:r>
            <a:br>
              <a:rPr lang="ru-RU" sz="3200" b="1" dirty="0" smtClean="0">
                <a:latin typeface="Times New Roman"/>
                <a:ea typeface="Times New Roman"/>
              </a:rPr>
            </a:br>
            <a:r>
              <a:rPr lang="ru-RU" sz="3200" b="1" dirty="0" smtClean="0">
                <a:latin typeface="Times New Roman"/>
                <a:ea typeface="Times New Roman"/>
              </a:rPr>
              <a:t/>
            </a:r>
            <a:br>
              <a:rPr lang="ru-RU" sz="3200" b="1" dirty="0" smtClean="0">
                <a:latin typeface="Times New Roman"/>
                <a:ea typeface="Times New Roman"/>
              </a:rPr>
            </a:br>
            <a:r>
              <a:rPr lang="ru-RU" sz="3200" b="1" dirty="0">
                <a:latin typeface="Times New Roman"/>
                <a:ea typeface="Times New Roman"/>
              </a:rPr>
              <a:t/>
            </a:r>
            <a:br>
              <a:rPr lang="ru-RU" sz="3200" b="1" dirty="0">
                <a:latin typeface="Times New Roman"/>
                <a:ea typeface="Times New Roman"/>
              </a:rPr>
            </a:br>
            <a:r>
              <a:rPr lang="ru-RU" sz="3200" b="1" dirty="0" smtClean="0">
                <a:latin typeface="Times New Roman"/>
                <a:ea typeface="Times New Roman"/>
              </a:rPr>
              <a:t/>
            </a:r>
            <a:br>
              <a:rPr lang="ru-RU" sz="3200" b="1" dirty="0" smtClean="0">
                <a:latin typeface="Times New Roman"/>
                <a:ea typeface="Times New Roman"/>
              </a:rPr>
            </a:br>
            <a:r>
              <a:rPr lang="ru-RU" sz="3200" b="1" dirty="0" smtClean="0">
                <a:solidFill>
                  <a:schemeClr val="tx1"/>
                </a:solidFill>
                <a:latin typeface="Times New Roman"/>
                <a:ea typeface="Times New Roman"/>
              </a:rPr>
              <a:t>Взаимодействия </a:t>
            </a:r>
            <a:r>
              <a:rPr lang="ru-RU" sz="3200" b="1" dirty="0">
                <a:solidFill>
                  <a:schemeClr val="tx1"/>
                </a:solidFill>
                <a:latin typeface="Times New Roman"/>
                <a:ea typeface="Times New Roman"/>
              </a:rPr>
              <a:t>педагогического коллектива с семьями детей</a:t>
            </a:r>
            <a:r>
              <a:rPr lang="ru-RU" sz="3200" dirty="0">
                <a:solidFill>
                  <a:schemeClr val="tx1"/>
                </a:solidFill>
                <a:latin typeface="Times New Roman"/>
                <a:ea typeface="Times New Roman"/>
              </a:rPr>
              <a:t>.</a:t>
            </a:r>
            <a:endParaRPr lang="ru-RU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Объект 13"/>
          <p:cNvSpPr>
            <a:spLocks noGrp="1"/>
          </p:cNvSpPr>
          <p:nvPr>
            <p:ph sz="quarter" idx="1"/>
          </p:nvPr>
        </p:nvSpPr>
        <p:spPr>
          <a:xfrm>
            <a:off x="457200" y="4581128"/>
            <a:ext cx="7467600" cy="1892824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  <p:pic>
        <p:nvPicPr>
          <p:cNvPr id="3074" name="Picture 2" descr="G:\Дети-д с\9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106208"/>
            <a:ext cx="2448272" cy="15298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23528" y="2488836"/>
            <a:ext cx="8394934" cy="3785652"/>
          </a:xfrm>
          <a:prstGeom prst="rect">
            <a:avLst/>
          </a:prstGeom>
          <a:gradFill>
            <a:gsLst>
              <a:gs pos="0">
                <a:schemeClr val="bg2">
                  <a:shade val="58000"/>
                  <a:satMod val="125000"/>
                </a:schemeClr>
              </a:gs>
              <a:gs pos="40000">
                <a:schemeClr val="bg2">
                  <a:tint val="90000"/>
                  <a:shade val="90000"/>
                  <a:satMod val="120000"/>
                </a:schemeClr>
              </a:gs>
              <a:gs pos="100000">
                <a:schemeClr val="bg2">
                  <a:tint val="50000"/>
                </a:schemeClr>
              </a:gs>
            </a:gsLst>
            <a:lin ang="16200000" scaled="1"/>
          </a:gradFill>
        </p:spPr>
        <p:txBody>
          <a:bodyPr wrap="square">
            <a:spAutoFit/>
          </a:bodyPr>
          <a:lstStyle/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соответствии с законом Российской Федерации «Об образовании в Российской Федерации», федеральными образовательными стандартами дошкольного образования, Уставом МБДОУ «Детский сад № 19» одной из основных задач является взаимодействие с семьей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Цель.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Сделать родителей активными участниками об­разовательного процесса, оказав им помощь в реализации ответственности за вос­питание и обучение детей.</a:t>
            </a:r>
          </a:p>
        </p:txBody>
      </p:sp>
    </p:spTree>
    <p:extLst>
      <p:ext uri="{BB962C8B-B14F-4D97-AF65-F5344CB8AC3E}">
        <p14:creationId xmlns:p14="http://schemas.microsoft.com/office/powerpoint/2010/main" val="1390608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8064896" cy="6003182"/>
          </a:xfrm>
          <a:prstGeom prst="rect">
            <a:avLst/>
          </a:prstGeom>
          <a:gradFill>
            <a:gsLst>
              <a:gs pos="0">
                <a:schemeClr val="bg2">
                  <a:shade val="58000"/>
                  <a:satMod val="125000"/>
                </a:schemeClr>
              </a:gs>
              <a:gs pos="40000">
                <a:schemeClr val="bg2">
                  <a:tint val="90000"/>
                  <a:shade val="90000"/>
                  <a:satMod val="120000"/>
                </a:schemeClr>
              </a:gs>
              <a:gs pos="100000">
                <a:schemeClr val="bg2">
                  <a:tint val="50000"/>
                </a:schemeClr>
              </a:gs>
            </a:gsLst>
            <a:lin ang="16200000" scaled="1"/>
          </a:gradFill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  <a:tabLst>
                <a:tab pos="210820" algn="l"/>
              </a:tabLst>
            </a:pPr>
            <a:r>
              <a:rPr lang="ru-RU" sz="2800" b="1" dirty="0">
                <a:latin typeface="Times New Roman"/>
                <a:ea typeface="Times New Roman"/>
                <a:cs typeface="Times New Roman"/>
              </a:rPr>
              <a:t>Задачи:</a:t>
            </a:r>
            <a:endParaRPr lang="ru-RU" sz="2800" dirty="0">
              <a:latin typeface="Calibri"/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  <a:tabLst>
                <a:tab pos="210820" algn="l"/>
              </a:tabLst>
            </a:pPr>
            <a:r>
              <a:rPr lang="ru-RU" dirty="0">
                <a:solidFill>
                  <a:srgbClr val="000000"/>
                </a:solidFill>
                <a:latin typeface="Times New Roman"/>
                <a:ea typeface="Microsoft Sans Serif"/>
                <a:cs typeface="Microsoft Sans Serif"/>
              </a:rPr>
              <a:t>постоянно изучать запросы и потребности в дошкольном образовании семей,</a:t>
            </a:r>
            <a:endParaRPr lang="ru-RU" sz="1400" dirty="0">
              <a:latin typeface="Calibri"/>
              <a:ea typeface="Times New Roman"/>
              <a:cs typeface="Times New Roman"/>
            </a:endParaRPr>
          </a:p>
          <a:p>
            <a:pPr marL="457200" algn="just">
              <a:lnSpc>
                <a:spcPct val="115000"/>
              </a:lnSpc>
              <a:spcAft>
                <a:spcPts val="0"/>
              </a:spcAft>
              <a:tabLst>
                <a:tab pos="210820" algn="l"/>
              </a:tabLst>
            </a:pPr>
            <a:r>
              <a:rPr lang="ru-RU" dirty="0">
                <a:solidFill>
                  <a:srgbClr val="000000"/>
                </a:solidFill>
                <a:latin typeface="Times New Roman"/>
                <a:ea typeface="Microsoft Sans Serif"/>
                <a:cs typeface="Microsoft Sans Serif"/>
              </a:rPr>
              <a:t>находящихся в сфере деятельности дошкольной образовательной организации;</a:t>
            </a:r>
            <a:endParaRPr lang="ru-RU" sz="1400" dirty="0">
              <a:latin typeface="Calibri"/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  <a:tabLst>
                <a:tab pos="210820" algn="l"/>
              </a:tabLst>
            </a:pPr>
            <a:r>
              <a:rPr lang="ru-RU" dirty="0">
                <a:solidFill>
                  <a:srgbClr val="000000"/>
                </a:solidFill>
                <a:latin typeface="Times New Roman"/>
                <a:ea typeface="Microsoft Sans Serif"/>
                <a:cs typeface="Microsoft Sans Serif"/>
              </a:rPr>
              <a:t>повышать психологическую компетентность родителей. Учить родителей общаться с детьми в формах, адекватных их возрасту; не травмирующим приёмам управления поведением детей;</a:t>
            </a:r>
            <a:endParaRPr lang="ru-RU" sz="1400" dirty="0">
              <a:latin typeface="Calibri"/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  <a:tabLst>
                <a:tab pos="210820" algn="l"/>
              </a:tabLst>
            </a:pPr>
            <a:r>
              <a:rPr lang="ru-RU" dirty="0">
                <a:solidFill>
                  <a:srgbClr val="000000"/>
                </a:solidFill>
                <a:latin typeface="Times New Roman"/>
                <a:ea typeface="Microsoft Sans Serif"/>
                <a:cs typeface="Microsoft Sans Serif"/>
              </a:rPr>
              <a:t>убеждать родителей в необходимости соблюдения единого с организацией режима дня для ребёнка дошкольного возраста;</a:t>
            </a:r>
            <a:endParaRPr lang="ru-RU" sz="1400" dirty="0">
              <a:latin typeface="Calibri"/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  <a:tabLst>
                <a:tab pos="210820" algn="l"/>
                <a:tab pos="6570345" algn="l"/>
              </a:tabLst>
            </a:pPr>
            <a:r>
              <a:rPr lang="ru-RU" dirty="0">
                <a:solidFill>
                  <a:srgbClr val="000000"/>
                </a:solidFill>
                <a:latin typeface="Times New Roman"/>
                <a:ea typeface="Microsoft Sans Serif"/>
                <a:cs typeface="Microsoft Sans Serif"/>
              </a:rPr>
              <a:t>учить родителей разнообразным формам организации досуга с детьми в семье;</a:t>
            </a:r>
            <a:endParaRPr lang="ru-RU" sz="1400" dirty="0">
              <a:latin typeface="Calibri"/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  <a:tabLst>
                <a:tab pos="210820" algn="l"/>
              </a:tabLst>
            </a:pPr>
            <a:r>
              <a:rPr lang="ru-RU" dirty="0">
                <a:solidFill>
                  <a:srgbClr val="000000"/>
                </a:solidFill>
                <a:latin typeface="Times New Roman"/>
                <a:ea typeface="Microsoft Sans Serif"/>
                <a:cs typeface="Microsoft Sans Serif"/>
              </a:rPr>
              <a:t>создавать ситуации приятного совместного досуга детей и родителей в дошкольной образовательной организации;</a:t>
            </a:r>
            <a:endParaRPr lang="ru-RU" sz="1400" dirty="0">
              <a:latin typeface="Calibri"/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  <a:tabLst>
                <a:tab pos="210820" algn="l"/>
              </a:tabLst>
            </a:pPr>
            <a:r>
              <a:rPr lang="ru-RU" dirty="0">
                <a:solidFill>
                  <a:srgbClr val="000000"/>
                </a:solidFill>
                <a:latin typeface="Times New Roman"/>
                <a:ea typeface="Microsoft Sans Serif"/>
                <a:cs typeface="Microsoft Sans Serif"/>
              </a:rPr>
              <a:t>условия для доверительного, неформального общения педагогов с</a:t>
            </a:r>
            <a:br>
              <a:rPr lang="ru-RU" dirty="0">
                <a:solidFill>
                  <a:srgbClr val="000000"/>
                </a:solidFill>
                <a:latin typeface="Times New Roman"/>
                <a:ea typeface="Microsoft Sans Serif"/>
                <a:cs typeface="Microsoft Sans Serif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  <a:ea typeface="Microsoft Sans Serif"/>
                <a:cs typeface="Microsoft Sans Serif"/>
              </a:rPr>
              <a:t>родителями;</a:t>
            </a:r>
            <a:endParaRPr lang="ru-RU" sz="1400" dirty="0">
              <a:latin typeface="Calibri"/>
              <a:ea typeface="Times New Roman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/>
              <a:buChar char=""/>
              <a:tabLst>
                <a:tab pos="6570345" algn="l"/>
              </a:tabLst>
            </a:pPr>
            <a:r>
              <a:rPr lang="ru-RU" dirty="0">
                <a:solidFill>
                  <a:srgbClr val="000000"/>
                </a:solidFill>
                <a:latin typeface="Times New Roman"/>
                <a:ea typeface="Microsoft Sans Serif"/>
                <a:cs typeface="Microsoft Sans Serif"/>
              </a:rPr>
              <a:t>помогать  родителям,  правильно выбрать школу для ребёнка в соответствии с его индивидуальными возможностями и способностями.</a:t>
            </a:r>
            <a:endParaRPr lang="ru-RU" sz="1400" dirty="0">
              <a:effectLst/>
              <a:latin typeface="Calibri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58074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7859216" cy="648072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chemeClr val="tx1"/>
                </a:solidFill>
                <a:latin typeface="Cambria" pitchFamily="18" charset="0"/>
              </a:rPr>
              <a:t>Реализация Программы обеспечивает</a:t>
            </a:r>
            <a:r>
              <a:rPr lang="ru-RU" sz="2800" dirty="0">
                <a:solidFill>
                  <a:schemeClr val="tx1"/>
                </a:solidFill>
                <a:latin typeface="Cambria" pitchFamily="18" charset="0"/>
              </a:rPr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539552" y="1196752"/>
            <a:ext cx="7467600" cy="4104456"/>
          </a:xfrm>
          <a:gradFill>
            <a:gsLst>
              <a:gs pos="0">
                <a:schemeClr val="bg2">
                  <a:shade val="58000"/>
                  <a:satMod val="125000"/>
                </a:schemeClr>
              </a:gs>
              <a:gs pos="40000">
                <a:schemeClr val="bg2">
                  <a:tint val="90000"/>
                  <a:shade val="90000"/>
                  <a:satMod val="120000"/>
                </a:schemeClr>
              </a:gs>
              <a:gs pos="100000">
                <a:schemeClr val="bg2">
                  <a:tint val="50000"/>
                </a:schemeClr>
              </a:gs>
            </a:gsLst>
            <a:lin ang="16200000" scaled="1"/>
          </a:gradFill>
        </p:spPr>
        <p:style>
          <a:lnRef idx="0">
            <a:scrgbClr r="0" g="0" b="0"/>
          </a:lnRef>
          <a:fillRef idx="1002">
            <a:schemeClr val="lt1"/>
          </a:fillRef>
          <a:effectRef idx="0">
            <a:scrgbClr r="0" g="0" b="0"/>
          </a:effectRef>
          <a:fontRef idx="major"/>
        </p:style>
        <p:txBody>
          <a:bodyPr>
            <a:normAutofit/>
          </a:bodyPr>
          <a:lstStyle/>
          <a:p>
            <a:r>
              <a:rPr lang="ru-RU" sz="1800" dirty="0" smtClean="0">
                <a:latin typeface="Cambria" pitchFamily="18" charset="0"/>
              </a:rPr>
              <a:t>Государственные </a:t>
            </a:r>
            <a:r>
              <a:rPr lang="ru-RU" sz="1800" dirty="0">
                <a:latin typeface="Cambria" pitchFamily="18" charset="0"/>
              </a:rPr>
              <a:t>гарантии уровня и качества дошкольного </a:t>
            </a:r>
            <a:r>
              <a:rPr lang="ru-RU" sz="1800" dirty="0" smtClean="0">
                <a:latin typeface="Cambria" pitchFamily="18" charset="0"/>
              </a:rPr>
              <a:t>образования </a:t>
            </a:r>
          </a:p>
          <a:p>
            <a:pPr marL="0" indent="0">
              <a:buNone/>
            </a:pPr>
            <a:endParaRPr lang="ru-RU" sz="1800" dirty="0" smtClean="0">
              <a:latin typeface="Cambria" pitchFamily="18" charset="0"/>
            </a:endParaRPr>
          </a:p>
          <a:p>
            <a:r>
              <a:rPr lang="ru-RU" sz="1800" dirty="0" smtClean="0">
                <a:latin typeface="Cambria" pitchFamily="18" charset="0"/>
              </a:rPr>
              <a:t>Развитие </a:t>
            </a:r>
            <a:r>
              <a:rPr lang="ru-RU" sz="1800" dirty="0">
                <a:latin typeface="Cambria" pitchFamily="18" charset="0"/>
              </a:rPr>
              <a:t>личности ребёнка дошкольного возраста в различных видах деятельности (игровой, познавательно-исследовательской, творческой, двигательной) с учётом их возрастных, индивидуальных психологических и физиологических </a:t>
            </a:r>
            <a:r>
              <a:rPr lang="ru-RU" sz="1800" dirty="0" smtClean="0">
                <a:latin typeface="Cambria" pitchFamily="18" charset="0"/>
              </a:rPr>
              <a:t>особенностей</a:t>
            </a:r>
          </a:p>
          <a:p>
            <a:pPr marL="0" indent="0">
              <a:buNone/>
            </a:pPr>
            <a:endParaRPr lang="ru-RU" sz="1800" dirty="0" smtClean="0">
              <a:latin typeface="Cambria" pitchFamily="18" charset="0"/>
            </a:endParaRPr>
          </a:p>
        </p:txBody>
      </p:sp>
      <p:pic>
        <p:nvPicPr>
          <p:cNvPr id="1026" name="Picture 2" descr="G:\Дети-д с\дети7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29137" b="25305"/>
          <a:stretch/>
        </p:blipFill>
        <p:spPr bwMode="auto">
          <a:xfrm>
            <a:off x="802935" y="5407516"/>
            <a:ext cx="3481033" cy="11178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G:\Дети-д с\дети7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29137" b="25305"/>
          <a:stretch/>
        </p:blipFill>
        <p:spPr bwMode="auto">
          <a:xfrm>
            <a:off x="4126080" y="5407516"/>
            <a:ext cx="3498227" cy="11178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94351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115616" y="980728"/>
            <a:ext cx="7272808" cy="1224136"/>
          </a:xfrm>
          <a:gradFill>
            <a:gsLst>
              <a:gs pos="0">
                <a:schemeClr val="bg2">
                  <a:shade val="58000"/>
                  <a:satMod val="125000"/>
                </a:schemeClr>
              </a:gs>
              <a:gs pos="40000">
                <a:schemeClr val="bg2">
                  <a:tint val="90000"/>
                  <a:shade val="90000"/>
                  <a:satMod val="120000"/>
                </a:schemeClr>
              </a:gs>
              <a:gs pos="100000">
                <a:schemeClr val="bg2">
                  <a:tint val="50000"/>
                </a:schemeClr>
              </a:gs>
            </a:gsLst>
            <a:lin ang="16200000" scaled="1"/>
          </a:gradFill>
        </p:spPr>
        <p:style>
          <a:lnRef idx="0">
            <a:scrgbClr r="0" g="0" b="0"/>
          </a:lnRef>
          <a:fillRef idx="1002">
            <a:schemeClr val="lt1"/>
          </a:fillRef>
          <a:effectRef idx="0">
            <a:scrgbClr r="0" g="0" b="0"/>
          </a:effectRef>
          <a:fontRef idx="major"/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4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Спасибо </a:t>
            </a:r>
            <a:r>
              <a:rPr lang="ru-RU" sz="4400" b="1" i="1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 внимание! </a:t>
            </a:r>
            <a:endParaRPr lang="ru-RU" sz="44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ru-RU" dirty="0"/>
          </a:p>
        </p:txBody>
      </p:sp>
      <p:pic>
        <p:nvPicPr>
          <p:cNvPr id="4" name="Picture 2" descr="G:\Дети-д с\7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2492896"/>
            <a:ext cx="3744416" cy="2808312"/>
          </a:xfrm>
          <a:prstGeom prst="rect">
            <a:avLst/>
          </a:prstGeom>
          <a:gradFill>
            <a:gsLst>
              <a:gs pos="0">
                <a:schemeClr val="bg2">
                  <a:shade val="58000"/>
                  <a:satMod val="125000"/>
                </a:schemeClr>
              </a:gs>
              <a:gs pos="40000">
                <a:schemeClr val="bg2">
                  <a:tint val="90000"/>
                  <a:shade val="90000"/>
                  <a:satMod val="120000"/>
                </a:schemeClr>
              </a:gs>
              <a:gs pos="100000">
                <a:schemeClr val="bg2">
                  <a:tint val="50000"/>
                </a:schemeClr>
              </a:gs>
            </a:gsLst>
            <a:lin ang="16200000" scaled="1"/>
          </a:gradFill>
          <a:effectLst>
            <a:softEdge rad="355600"/>
          </a:effectLst>
          <a:extLst/>
        </p:spPr>
      </p:pic>
    </p:spTree>
    <p:extLst>
      <p:ext uri="{BB962C8B-B14F-4D97-AF65-F5344CB8AC3E}">
        <p14:creationId xmlns:p14="http://schemas.microsoft.com/office/powerpoint/2010/main" val="573538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27584" y="285728"/>
            <a:ext cx="7097216" cy="571504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 образовательной Программе </a:t>
            </a:r>
            <a:endParaRPr lang="ru-RU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quarter" idx="1"/>
          </p:nvPr>
        </p:nvSpPr>
        <p:spPr>
          <a:xfrm>
            <a:off x="457200" y="928670"/>
            <a:ext cx="7859216" cy="2212298"/>
          </a:xfrm>
          <a:gradFill>
            <a:gsLst>
              <a:gs pos="0">
                <a:schemeClr val="bg2">
                  <a:shade val="58000"/>
                  <a:satMod val="125000"/>
                </a:schemeClr>
              </a:gs>
              <a:gs pos="40000">
                <a:schemeClr val="bg2">
                  <a:tint val="90000"/>
                  <a:shade val="90000"/>
                  <a:satMod val="120000"/>
                </a:schemeClr>
              </a:gs>
              <a:gs pos="100000">
                <a:schemeClr val="bg2">
                  <a:tint val="50000"/>
                </a:schemeClr>
              </a:gs>
            </a:gsLst>
            <a:lin ang="16200000" scaled="1"/>
          </a:gradFill>
        </p:spPr>
        <p:style>
          <a:lnRef idx="0">
            <a:scrgbClr r="0" g="0" b="0"/>
          </a:lnRef>
          <a:fillRef idx="1002">
            <a:schemeClr val="lt1"/>
          </a:fillRef>
          <a:effectRef idx="0">
            <a:scrgbClr r="0" g="0" b="0"/>
          </a:effectRef>
          <a:fontRef idx="major"/>
        </p:style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800" dirty="0">
                <a:latin typeface="Times New Roman"/>
                <a:ea typeface="Times New Roman"/>
                <a:cs typeface="Times New Roman"/>
              </a:rPr>
              <a:t> В программе учтены концептуальные положения используемой в ДОО  комплексной  Примерной общеобразовательной программы воспитания, образования и развития детей   от 3 до 8 лет в условиях детского сада «Радуга» (Авторы-составители Т. И. </a:t>
            </a:r>
            <a:r>
              <a:rPr lang="ru-RU" sz="1800" dirty="0" err="1">
                <a:latin typeface="Times New Roman"/>
                <a:ea typeface="Times New Roman"/>
                <a:cs typeface="Times New Roman"/>
              </a:rPr>
              <a:t>Гризик</a:t>
            </a:r>
            <a:r>
              <a:rPr lang="ru-RU" sz="1800" dirty="0">
                <a:latin typeface="Times New Roman"/>
                <a:ea typeface="Times New Roman"/>
                <a:cs typeface="Times New Roman"/>
              </a:rPr>
              <a:t>, Т. Н. </a:t>
            </a:r>
            <a:r>
              <a:rPr lang="ru-RU" sz="1800" dirty="0" err="1">
                <a:latin typeface="Times New Roman"/>
                <a:ea typeface="Times New Roman"/>
                <a:cs typeface="Times New Roman"/>
              </a:rPr>
              <a:t>Доронова</a:t>
            </a:r>
            <a:r>
              <a:rPr lang="ru-RU" sz="1800" dirty="0">
                <a:latin typeface="Times New Roman"/>
                <a:ea typeface="Times New Roman"/>
                <a:cs typeface="Times New Roman"/>
              </a:rPr>
              <a:t>, Е. В. </a:t>
            </a:r>
            <a:r>
              <a:rPr lang="ru-RU" sz="1800" dirty="0" err="1">
                <a:latin typeface="Times New Roman"/>
                <a:ea typeface="Times New Roman"/>
                <a:cs typeface="Times New Roman"/>
              </a:rPr>
              <a:t>Соловьѐва</a:t>
            </a:r>
            <a:r>
              <a:rPr lang="ru-RU" sz="1800" dirty="0">
                <a:latin typeface="Times New Roman"/>
                <a:ea typeface="Times New Roman"/>
                <a:cs typeface="Times New Roman"/>
              </a:rPr>
              <a:t>, С. Г. Якобсон;  науч. рук</a:t>
            </a:r>
            <a:r>
              <a:rPr lang="ru-RU" sz="1800" dirty="0" smtClean="0">
                <a:latin typeface="Times New Roman"/>
                <a:ea typeface="Times New Roman"/>
                <a:cs typeface="Times New Roman"/>
              </a:rPr>
              <a:t>. </a:t>
            </a:r>
            <a:r>
              <a:rPr lang="ru-RU" sz="1800" dirty="0">
                <a:latin typeface="Times New Roman"/>
                <a:ea typeface="Times New Roman"/>
                <a:cs typeface="Times New Roman"/>
              </a:rPr>
              <a:t>Е. В </a:t>
            </a:r>
            <a:r>
              <a:rPr lang="ru-RU" sz="1800" dirty="0" err="1">
                <a:latin typeface="Times New Roman"/>
                <a:ea typeface="Times New Roman"/>
                <a:cs typeface="Times New Roman"/>
              </a:rPr>
              <a:t>Соловьѐва</a:t>
            </a:r>
            <a:r>
              <a:rPr lang="ru-RU" sz="1800" dirty="0">
                <a:latin typeface="Times New Roman"/>
                <a:ea typeface="Times New Roman"/>
                <a:cs typeface="Times New Roman"/>
              </a:rPr>
              <a:t>, 2016 )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8924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sz="quarter" idx="1"/>
          </p:nvPr>
        </p:nvSpPr>
        <p:spPr>
          <a:xfrm>
            <a:off x="395536" y="476672"/>
            <a:ext cx="8147248" cy="5734990"/>
          </a:xfrm>
          <a:gradFill>
            <a:gsLst>
              <a:gs pos="0">
                <a:schemeClr val="bg2">
                  <a:shade val="58000"/>
                  <a:satMod val="125000"/>
                </a:schemeClr>
              </a:gs>
              <a:gs pos="40000">
                <a:schemeClr val="bg2">
                  <a:tint val="90000"/>
                  <a:shade val="90000"/>
                  <a:satMod val="120000"/>
                </a:schemeClr>
              </a:gs>
              <a:gs pos="100000">
                <a:schemeClr val="bg2">
                  <a:tint val="50000"/>
                </a:schemeClr>
              </a:gs>
            </a:gsLst>
            <a:lin ang="16200000" scaled="1"/>
          </a:gradFill>
          <a:ln>
            <a:solidFill>
              <a:schemeClr val="accent1"/>
            </a:solidFill>
          </a:ln>
        </p:spPr>
        <p:style>
          <a:lnRef idx="0">
            <a:scrgbClr r="0" g="0" b="0"/>
          </a:lnRef>
          <a:fillRef idx="1002">
            <a:schemeClr val="lt1"/>
          </a:fillRef>
          <a:effectRef idx="0">
            <a:scrgbClr r="0" g="0" b="0"/>
          </a:effectRef>
          <a:fontRef idx="major"/>
        </p:style>
        <p:txBody>
          <a:bodyPr>
            <a:normAutofit fontScale="40000" lnSpcReduction="20000"/>
          </a:bodyPr>
          <a:lstStyle/>
          <a:p>
            <a:pPr algn="ctr">
              <a:lnSpc>
                <a:spcPct val="120000"/>
              </a:lnSpc>
              <a:buNone/>
            </a:pPr>
            <a:r>
              <a:rPr lang="ru-RU" sz="5100" b="1" dirty="0" smtClean="0">
                <a:latin typeface="Times New Roman" pitchFamily="18" charset="0"/>
                <a:cs typeface="Times New Roman" pitchFamily="18" charset="0"/>
              </a:rPr>
              <a:t>Основная образовательная программа МБДОУ «Детский сад №19» разработана в соответствие с нормативно – правовыми документами по дошкольному воспитанию:</a:t>
            </a:r>
          </a:p>
          <a:p>
            <a:pPr>
              <a:lnSpc>
                <a:spcPct val="120000"/>
              </a:lnSpc>
              <a:buNone/>
            </a:pPr>
            <a:endParaRPr lang="ru-RU" sz="36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spcAft>
                <a:spcPts val="0"/>
              </a:spcAft>
              <a:buFont typeface="Arial" pitchFamily="34" charset="0"/>
              <a:buChar char="•"/>
            </a:pPr>
            <a:r>
              <a:rPr lang="ru-RU" sz="4000" dirty="0">
                <a:latin typeface="Times New Roman"/>
                <a:ea typeface="Calibri"/>
                <a:cs typeface="Times New Roman"/>
              </a:rPr>
              <a:t> Федеральный закон от 29.12.2012 № 273-ФЗ «Об образовании в Российской Федерации»; </a:t>
            </a:r>
            <a:endParaRPr lang="ru-RU" sz="3200" dirty="0">
              <a:latin typeface="Calibri"/>
              <a:ea typeface="Calibri"/>
              <a:cs typeface="Times New Roman"/>
            </a:endParaRPr>
          </a:p>
          <a:p>
            <a:pPr lvl="0">
              <a:spcAft>
                <a:spcPts val="0"/>
              </a:spcAft>
              <a:buFont typeface="Arial" pitchFamily="34" charset="0"/>
              <a:buChar char="•"/>
            </a:pPr>
            <a:r>
              <a:rPr lang="ru-RU" sz="4000" dirty="0">
                <a:latin typeface="Times New Roman"/>
                <a:ea typeface="Calibri"/>
                <a:cs typeface="Times New Roman"/>
              </a:rPr>
              <a:t>Федеральный государственный образовательный стандарт дошкольного образования (Утвержден приказом Министерства образования и науки Российской Федерации от 17 октября 2013 г. N 1155); </a:t>
            </a:r>
            <a:endParaRPr lang="ru-RU" sz="3200" dirty="0">
              <a:latin typeface="Calibri"/>
              <a:ea typeface="Calibri"/>
              <a:cs typeface="Times New Roman"/>
            </a:endParaRPr>
          </a:p>
          <a:p>
            <a:pPr lvl="0">
              <a:spcAft>
                <a:spcPts val="0"/>
              </a:spcAft>
              <a:buFont typeface="Arial" pitchFamily="34" charset="0"/>
              <a:buChar char="•"/>
            </a:pPr>
            <a:r>
              <a:rPr lang="ru-RU" sz="4000" dirty="0">
                <a:latin typeface="Times New Roman"/>
                <a:ea typeface="Calibri"/>
                <a:cs typeface="Times New Roman"/>
              </a:rPr>
              <a:t>«Об утверждении порядка организации и осуществления образовательной деятельности по основным общеобразовательным программа – образовательным программа дошкольного образования» (приказ Министерства образования и науки РФ от 30 августа 2013 года №1014); </a:t>
            </a:r>
            <a:endParaRPr lang="ru-RU" sz="3200" dirty="0">
              <a:latin typeface="Calibri"/>
              <a:ea typeface="Calibri"/>
              <a:cs typeface="Times New Roman"/>
            </a:endParaRPr>
          </a:p>
          <a:p>
            <a:pPr lvl="0">
              <a:spcAft>
                <a:spcPts val="0"/>
              </a:spcAft>
              <a:buFont typeface="Arial" pitchFamily="34" charset="0"/>
              <a:buChar char="•"/>
            </a:pPr>
            <a:r>
              <a:rPr lang="ru-RU" sz="4000" dirty="0">
                <a:latin typeface="Times New Roman"/>
                <a:ea typeface="Calibri"/>
                <a:cs typeface="Times New Roman"/>
              </a:rPr>
              <a:t>«Санитарно-эпидемиологические требования к устройству, содержанию и организации режима работы дошкольных образовательных организаций» (Утверждены постановлением Главного государственного санитарного врача Российской от 15 мая 2013 года №26 «Об утверждении САНПИН» 2.4.3049-13) </a:t>
            </a:r>
            <a:endParaRPr lang="ru-RU" sz="3200" dirty="0">
              <a:latin typeface="Calibri"/>
              <a:ea typeface="Calibri"/>
              <a:cs typeface="Times New Roman"/>
            </a:endParaRPr>
          </a:p>
          <a:p>
            <a:pPr lvl="0">
              <a:spcAft>
                <a:spcPts val="0"/>
              </a:spcAft>
              <a:buFont typeface="Arial" pitchFamily="34" charset="0"/>
              <a:buChar char="•"/>
            </a:pPr>
            <a:r>
              <a:rPr lang="ru-RU" sz="4000" dirty="0">
                <a:latin typeface="Times New Roman"/>
                <a:ea typeface="Times New Roman"/>
                <a:cs typeface="Times New Roman"/>
              </a:rPr>
              <a:t>Примерной основной образовательной программой дошкольного образования «Радуга» под редакцией </a:t>
            </a:r>
            <a:r>
              <a:rPr lang="ru-RU" sz="4000" dirty="0" smtClean="0">
                <a:latin typeface="Times New Roman"/>
                <a:ea typeface="Times New Roman"/>
                <a:cs typeface="Times New Roman"/>
              </a:rPr>
              <a:t>Т . </a:t>
            </a:r>
            <a:r>
              <a:rPr lang="ru-RU" sz="4000" dirty="0" err="1" smtClean="0">
                <a:latin typeface="Times New Roman"/>
                <a:ea typeface="Times New Roman"/>
                <a:cs typeface="Times New Roman"/>
              </a:rPr>
              <a:t>Н.Дороновой</a:t>
            </a:r>
            <a:r>
              <a:rPr lang="ru-RU" sz="4000" dirty="0" smtClean="0">
                <a:latin typeface="Times New Roman"/>
                <a:ea typeface="Times New Roman"/>
                <a:cs typeface="Times New Roman"/>
              </a:rPr>
              <a:t> </a:t>
            </a:r>
            <a:endParaRPr lang="ru-RU" sz="3200" dirty="0">
              <a:latin typeface="Calibri"/>
              <a:ea typeface="Calibri"/>
              <a:cs typeface="Times New Roman"/>
            </a:endParaRPr>
          </a:p>
          <a:p>
            <a:pPr lvl="0">
              <a:spcAft>
                <a:spcPts val="0"/>
              </a:spcAft>
              <a:buFont typeface="Arial" pitchFamily="34" charset="0"/>
              <a:buChar char="•"/>
            </a:pPr>
            <a:r>
              <a:rPr lang="ru-RU" sz="4000" dirty="0">
                <a:latin typeface="Times New Roman"/>
                <a:ea typeface="Calibri"/>
                <a:cs typeface="Times New Roman"/>
              </a:rPr>
              <a:t>Устав ДОО</a:t>
            </a:r>
            <a:r>
              <a:rPr lang="ru-RU" sz="4000" dirty="0" smtClean="0">
                <a:latin typeface="Times New Roman"/>
                <a:ea typeface="Calibri"/>
                <a:cs typeface="Times New Roman"/>
              </a:rPr>
              <a:t>.</a:t>
            </a:r>
            <a:r>
              <a:rPr lang="ru-RU" sz="4000" dirty="0">
                <a:latin typeface="Times New Roman"/>
                <a:ea typeface="Calibri"/>
                <a:cs typeface="Times New Roman"/>
              </a:rPr>
              <a:t> </a:t>
            </a:r>
            <a:endParaRPr lang="ru-RU" sz="32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20000"/>
              </a:lnSpc>
            </a:pPr>
            <a:endParaRPr lang="ru-RU" sz="38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48924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476672"/>
          </a:xfrm>
        </p:spPr>
        <p:txBody>
          <a:bodyPr>
            <a:no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 smtClean="0">
                <a:latin typeface="Times New Roman"/>
                <a:ea typeface="Calibri"/>
                <a:cs typeface="Times New Roman"/>
              </a:rPr>
              <a:t/>
            </a:r>
            <a:br>
              <a:rPr lang="ru-RU" sz="2000" dirty="0" smtClean="0">
                <a:latin typeface="Times New Roman"/>
                <a:ea typeface="Calibri"/>
                <a:cs typeface="Times New Roman"/>
              </a:rPr>
            </a:br>
            <a:r>
              <a:rPr lang="ru-RU" sz="2000" dirty="0">
                <a:latin typeface="Times New Roman"/>
                <a:ea typeface="Calibri"/>
                <a:cs typeface="Times New Roman"/>
              </a:rPr>
              <a:t/>
            </a:r>
            <a:br>
              <a:rPr lang="ru-RU" sz="2000" dirty="0">
                <a:latin typeface="Times New Roman"/>
                <a:ea typeface="Calibri"/>
                <a:cs typeface="Times New Roman"/>
              </a:rPr>
            </a:br>
            <a:r>
              <a:rPr lang="ru-RU" sz="2000" dirty="0" smtClean="0">
                <a:latin typeface="Times New Roman"/>
                <a:ea typeface="Calibri"/>
                <a:cs typeface="Times New Roman"/>
              </a:rPr>
              <a:t/>
            </a:r>
            <a:br>
              <a:rPr lang="ru-RU" sz="2000" dirty="0" smtClean="0">
                <a:latin typeface="Times New Roman"/>
                <a:ea typeface="Calibri"/>
                <a:cs typeface="Times New Roman"/>
              </a:rPr>
            </a:br>
            <a:r>
              <a:rPr lang="ru-RU" sz="2000" dirty="0">
                <a:latin typeface="Times New Roman"/>
                <a:ea typeface="Calibri"/>
                <a:cs typeface="Times New Roman"/>
              </a:rPr>
              <a:t/>
            </a:r>
            <a:br>
              <a:rPr lang="ru-RU" sz="2000" dirty="0">
                <a:latin typeface="Times New Roman"/>
                <a:ea typeface="Calibri"/>
                <a:cs typeface="Times New Roman"/>
              </a:rPr>
            </a:br>
            <a:r>
              <a:rPr lang="ru-RU" sz="2000" dirty="0" smtClean="0">
                <a:latin typeface="Times New Roman"/>
                <a:ea typeface="Calibri"/>
                <a:cs typeface="Times New Roman"/>
              </a:rPr>
              <a:t/>
            </a:r>
            <a:br>
              <a:rPr lang="ru-RU" sz="2000" dirty="0" smtClean="0">
                <a:latin typeface="Times New Roman"/>
                <a:ea typeface="Calibri"/>
                <a:cs typeface="Times New Roman"/>
              </a:rPr>
            </a:br>
            <a:r>
              <a:rPr lang="ru-RU" sz="2000" dirty="0" smtClean="0">
                <a:latin typeface="Times New Roman"/>
                <a:ea typeface="Calibri"/>
                <a:cs typeface="Times New Roman"/>
              </a:rPr>
              <a:t/>
            </a:r>
            <a:br>
              <a:rPr lang="ru-RU" sz="2000" dirty="0" smtClean="0">
                <a:latin typeface="Times New Roman"/>
                <a:ea typeface="Calibri"/>
                <a:cs typeface="Times New Roman"/>
              </a:rPr>
            </a:br>
            <a:r>
              <a:rPr lang="ru-RU" sz="2000" dirty="0">
                <a:latin typeface="Times New Roman"/>
                <a:ea typeface="Calibri"/>
                <a:cs typeface="Times New Roman"/>
              </a:rPr>
              <a:t/>
            </a:r>
            <a:br>
              <a:rPr lang="ru-RU" sz="2000" dirty="0">
                <a:latin typeface="Times New Roman"/>
                <a:ea typeface="Calibri"/>
                <a:cs typeface="Times New Roman"/>
              </a:rPr>
            </a:br>
            <a:r>
              <a:rPr lang="ru-RU" sz="2000" dirty="0" smtClean="0">
                <a:latin typeface="Times New Roman"/>
                <a:ea typeface="Calibri"/>
                <a:cs typeface="Times New Roman"/>
              </a:rPr>
              <a:t/>
            </a:r>
            <a:br>
              <a:rPr lang="ru-RU" sz="2000" dirty="0" smtClean="0">
                <a:latin typeface="Times New Roman"/>
                <a:ea typeface="Calibri"/>
                <a:cs typeface="Times New Roman"/>
              </a:rPr>
            </a:br>
            <a:r>
              <a:rPr lang="ru-RU" sz="2000" dirty="0">
                <a:latin typeface="Times New Roman"/>
                <a:ea typeface="Calibri"/>
                <a:cs typeface="Times New Roman"/>
              </a:rPr>
              <a:t/>
            </a:r>
            <a:br>
              <a:rPr lang="ru-RU" sz="2000" dirty="0">
                <a:latin typeface="Times New Roman"/>
                <a:ea typeface="Calibri"/>
                <a:cs typeface="Times New Roman"/>
              </a:rPr>
            </a:br>
            <a:r>
              <a:rPr lang="ru-RU" sz="1100" dirty="0" smtClean="0">
                <a:latin typeface="Times New Roman" pitchFamily="18" charset="0"/>
                <a:ea typeface="Calibri"/>
                <a:cs typeface="Times New Roman" pitchFamily="18" charset="0"/>
              </a:rPr>
              <a:t>Для </a:t>
            </a:r>
            <a:r>
              <a:rPr lang="ru-RU" sz="1100" dirty="0">
                <a:latin typeface="Times New Roman" pitchFamily="18" charset="0"/>
                <a:ea typeface="Calibri"/>
                <a:cs typeface="Times New Roman" pitchFamily="18" charset="0"/>
              </a:rPr>
              <a:t>комплексной реализации всех направлений </a:t>
            </a:r>
            <a:r>
              <a:rPr lang="ru-RU" sz="1100" dirty="0" err="1">
                <a:latin typeface="Times New Roman" pitchFamily="18" charset="0"/>
                <a:ea typeface="Calibri"/>
                <a:cs typeface="Times New Roman" pitchFamily="18" charset="0"/>
              </a:rPr>
              <a:t>воспитательно</a:t>
            </a:r>
            <a:r>
              <a:rPr lang="ru-RU" sz="1100" dirty="0">
                <a:latin typeface="Times New Roman" pitchFamily="18" charset="0"/>
                <a:ea typeface="Calibri"/>
                <a:cs typeface="Times New Roman" pitchFamily="18" charset="0"/>
              </a:rPr>
              <a:t>-образовательного процесса используются следующие парциальные программы и технологии, которые сочетаются с требованиями и тенденциями развития ДОО, а также реализуют определенные приоритетные направления:</a:t>
            </a:r>
            <a:r>
              <a:rPr lang="ru-RU" sz="1100" dirty="0">
                <a:latin typeface="Times New Roman" pitchFamily="18" charset="0"/>
                <a:ea typeface="Times New Roman"/>
                <a:cs typeface="Times New Roman" pitchFamily="18" charset="0"/>
              </a:rPr>
              <a:t/>
            </a:r>
            <a:br>
              <a:rPr lang="ru-RU" sz="1100" dirty="0"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1100" b="1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/>
            </a:r>
            <a:br>
              <a:rPr lang="ru-RU" sz="1100" b="1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</a:br>
            <a:r>
              <a:rPr lang="ru-RU" sz="20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ru-RU" sz="20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ru-RU" sz="2000" b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ru-RU" sz="2000" b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endParaRPr lang="ru-RU" sz="2400" b="1" dirty="0">
              <a:latin typeface="Cambria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sz="quarter" idx="1"/>
          </p:nvPr>
        </p:nvSpPr>
        <p:spPr>
          <a:xfrm>
            <a:off x="457200" y="188640"/>
            <a:ext cx="7467600" cy="6285312"/>
          </a:xfrm>
          <a:gradFill>
            <a:gsLst>
              <a:gs pos="0">
                <a:schemeClr val="bg2">
                  <a:shade val="58000"/>
                  <a:satMod val="125000"/>
                </a:schemeClr>
              </a:gs>
              <a:gs pos="40000">
                <a:schemeClr val="bg2">
                  <a:tint val="90000"/>
                  <a:shade val="90000"/>
                  <a:satMod val="120000"/>
                </a:schemeClr>
              </a:gs>
              <a:gs pos="100000">
                <a:schemeClr val="bg2">
                  <a:tint val="50000"/>
                </a:schemeClr>
              </a:gs>
            </a:gsLst>
            <a:lin ang="16200000" scaled="1"/>
          </a:gra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800" b="1" cap="small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000" b="1" cap="small" dirty="0" smtClean="0">
                <a:latin typeface="Times New Roman" pitchFamily="18" charset="0"/>
                <a:ea typeface="Calibri"/>
                <a:cs typeface="Times New Roman" pitchFamily="18" charset="0"/>
              </a:rPr>
              <a:t>Для </a:t>
            </a:r>
            <a:r>
              <a:rPr lang="ru-RU" sz="2000" b="1" cap="small" dirty="0">
                <a:latin typeface="Times New Roman" pitchFamily="18" charset="0"/>
                <a:ea typeface="Calibri"/>
                <a:cs typeface="Times New Roman" pitchFamily="18" charset="0"/>
              </a:rPr>
              <a:t>комплексной реализации всех направлений </a:t>
            </a:r>
            <a:r>
              <a:rPr lang="ru-RU" sz="2000" b="1" cap="small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воспитательно</a:t>
            </a:r>
            <a:r>
              <a:rPr lang="ru-RU" sz="2000" b="1" cap="small" dirty="0" smtClean="0">
                <a:latin typeface="Times New Roman" pitchFamily="18" charset="0"/>
                <a:ea typeface="Calibri"/>
                <a:cs typeface="Times New Roman" pitchFamily="18" charset="0"/>
              </a:rPr>
              <a:t> - образовательного </a:t>
            </a:r>
            <a:r>
              <a:rPr lang="ru-RU" sz="2000" b="1" cap="small" dirty="0">
                <a:latin typeface="Times New Roman" pitchFamily="18" charset="0"/>
                <a:ea typeface="Calibri"/>
                <a:cs typeface="Times New Roman" pitchFamily="18" charset="0"/>
              </a:rPr>
              <a:t>процесса используются следующие парциальные программы и технологии, которые сочетаются с требованиями и тенденциями развития ДОО, а также реализуют определенные приоритетные </a:t>
            </a:r>
            <a:r>
              <a:rPr lang="ru-RU" sz="2000" b="1" cap="small" dirty="0" smtClean="0">
                <a:latin typeface="Times New Roman" pitchFamily="18" charset="0"/>
                <a:ea typeface="Calibri"/>
                <a:cs typeface="Times New Roman" pitchFamily="18" charset="0"/>
              </a:rPr>
              <a:t>направления:</a:t>
            </a:r>
          </a:p>
          <a:p>
            <a:pPr>
              <a:buFont typeface="Courier New" pitchFamily="49" charset="0"/>
              <a:buChar char="o"/>
            </a:pP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Программа  </a:t>
            </a:r>
            <a:r>
              <a:rPr lang="ru-RU" sz="2000" dirty="0">
                <a:latin typeface="Times New Roman"/>
                <a:ea typeface="Times New Roman"/>
                <a:cs typeface="Times New Roman"/>
              </a:rPr>
              <a:t>И.А. Лыковой «Цветные ладошки» </a:t>
            </a:r>
            <a:endParaRPr lang="ru-RU" sz="2000" dirty="0">
              <a:latin typeface="Calibri"/>
              <a:ea typeface="Times New Roman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0"/>
              </a:spcAft>
              <a:buFont typeface="Courier New" pitchFamily="49" charset="0"/>
              <a:buChar char="o"/>
            </a:pPr>
            <a:r>
              <a:rPr lang="ru-RU" sz="2000" dirty="0">
                <a:latin typeface="Times New Roman"/>
                <a:ea typeface="Times New Roman"/>
                <a:cs typeface="Times New Roman"/>
              </a:rPr>
              <a:t>И.М. </a:t>
            </a:r>
            <a:r>
              <a:rPr lang="ru-RU" sz="2000" dirty="0" err="1">
                <a:latin typeface="Times New Roman"/>
                <a:ea typeface="Times New Roman"/>
                <a:cs typeface="Times New Roman"/>
              </a:rPr>
              <a:t>Каплуновой</a:t>
            </a:r>
            <a:r>
              <a:rPr lang="ru-RU" sz="2000" dirty="0">
                <a:latin typeface="Times New Roman"/>
                <a:ea typeface="Times New Roman"/>
                <a:cs typeface="Times New Roman"/>
              </a:rPr>
              <a:t>, И.А. </a:t>
            </a:r>
            <a:r>
              <a:rPr lang="ru-RU" sz="2000" dirty="0" err="1">
                <a:latin typeface="Times New Roman"/>
                <a:ea typeface="Times New Roman"/>
                <a:cs typeface="Times New Roman"/>
              </a:rPr>
              <a:t>Новоскольцевой</a:t>
            </a:r>
            <a:r>
              <a:rPr lang="ru-RU" sz="2000" dirty="0">
                <a:latin typeface="Times New Roman"/>
                <a:ea typeface="Times New Roman"/>
                <a:cs typeface="Times New Roman"/>
              </a:rPr>
              <a:t> «Ладушки» Программа  развития музыкальных способностей  у детей дошкольного возраста.</a:t>
            </a:r>
            <a:r>
              <a:rPr lang="ru-RU" sz="2000" u="sng" dirty="0">
                <a:latin typeface="Times New Roman"/>
                <a:ea typeface="Times New Roman"/>
                <a:cs typeface="Times New Roman"/>
              </a:rPr>
              <a:t>(</a:t>
            </a:r>
            <a:r>
              <a:rPr lang="ru-RU" sz="2000" dirty="0">
                <a:latin typeface="Times New Roman"/>
                <a:ea typeface="Times New Roman"/>
                <a:cs typeface="Times New Roman"/>
              </a:rPr>
              <a:t>Санкт – Петербург 2015г.).</a:t>
            </a:r>
            <a:endParaRPr lang="ru-RU" sz="2000" dirty="0">
              <a:latin typeface="Calibri"/>
              <a:ea typeface="Times New Roman"/>
              <a:cs typeface="Times New Roman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  <a:buFont typeface="Courier New" pitchFamily="49" charset="0"/>
              <a:buChar char="o"/>
            </a:pPr>
            <a:r>
              <a:rPr lang="ru-RU" sz="2000" dirty="0" err="1">
                <a:latin typeface="Times New Roman"/>
                <a:ea typeface="Calibri"/>
                <a:cs typeface="Times New Roman"/>
              </a:rPr>
              <a:t>Т.Н.Доронова</a:t>
            </a:r>
            <a:r>
              <a:rPr lang="ru-RU" sz="2000" dirty="0">
                <a:latin typeface="Times New Roman"/>
                <a:ea typeface="Calibri"/>
                <a:cs typeface="Times New Roman"/>
              </a:rPr>
              <a:t> «Развитие детей в театрализованной деятельности».</a:t>
            </a:r>
            <a:endParaRPr lang="ru-RU" sz="2000" dirty="0">
              <a:latin typeface="Calibri"/>
              <a:ea typeface="Times New Roman"/>
              <a:cs typeface="Times New Roman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  <a:buFont typeface="Courier New" pitchFamily="49" charset="0"/>
              <a:buChar char="o"/>
            </a:pPr>
            <a:r>
              <a:rPr lang="ru-RU" sz="2000" dirty="0" err="1">
                <a:latin typeface="Times New Roman"/>
                <a:ea typeface="Calibri"/>
                <a:cs typeface="Times New Roman"/>
              </a:rPr>
              <a:t>Р.Б.Стеркина</a:t>
            </a:r>
            <a:r>
              <a:rPr lang="ru-RU" sz="2000" dirty="0">
                <a:latin typeface="Times New Roman"/>
                <a:ea typeface="Calibri"/>
                <a:cs typeface="Times New Roman"/>
              </a:rPr>
              <a:t>, </a:t>
            </a:r>
            <a:r>
              <a:rPr lang="ru-RU" sz="2000" dirty="0" err="1">
                <a:latin typeface="Times New Roman"/>
                <a:ea typeface="Calibri"/>
                <a:cs typeface="Times New Roman"/>
              </a:rPr>
              <a:t>О.Л.Князева</a:t>
            </a:r>
            <a:r>
              <a:rPr lang="ru-RU" sz="2000" dirty="0">
                <a:latin typeface="Times New Roman"/>
                <a:ea typeface="Calibri"/>
                <a:cs typeface="Times New Roman"/>
              </a:rPr>
              <a:t>,  </a:t>
            </a:r>
            <a:r>
              <a:rPr lang="ru-RU" sz="2000" dirty="0" err="1">
                <a:latin typeface="Times New Roman"/>
                <a:ea typeface="Calibri"/>
                <a:cs typeface="Times New Roman"/>
              </a:rPr>
              <a:t>Н.Н.Авдеева</a:t>
            </a:r>
            <a:r>
              <a:rPr lang="ru-RU" sz="2000" dirty="0">
                <a:latin typeface="Times New Roman"/>
                <a:ea typeface="Calibri"/>
                <a:cs typeface="Times New Roman"/>
              </a:rPr>
              <a:t> «Основы безопасности детей дошкольного возраста»</a:t>
            </a:r>
            <a:endParaRPr lang="ru-RU" sz="2000" dirty="0">
              <a:latin typeface="Calibri"/>
              <a:ea typeface="Times New Roman"/>
              <a:cs typeface="Times New Roman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  <a:buFont typeface="Courier New" pitchFamily="49" charset="0"/>
              <a:buChar char="o"/>
            </a:pPr>
            <a:r>
              <a:rPr lang="ru-RU" sz="2000" dirty="0" err="1">
                <a:latin typeface="Times New Roman"/>
                <a:ea typeface="Calibri"/>
                <a:cs typeface="Times New Roman"/>
              </a:rPr>
              <a:t>Н.В.Алешина</a:t>
            </a:r>
            <a:r>
              <a:rPr lang="ru-RU" sz="2000" dirty="0">
                <a:latin typeface="Times New Roman"/>
                <a:ea typeface="Calibri"/>
                <a:cs typeface="Times New Roman"/>
              </a:rPr>
              <a:t> «Ознакомление дошкольников с окружающим и социальной действительностью» М.:  УЦ. Перспектива, 2008г.</a:t>
            </a:r>
            <a:endParaRPr lang="ru-RU" sz="2000" dirty="0">
              <a:latin typeface="Calibri"/>
              <a:ea typeface="Times New Roman"/>
              <a:cs typeface="Times New Roman"/>
            </a:endParaRPr>
          </a:p>
          <a:p>
            <a:pPr>
              <a:buFont typeface="Courier New" pitchFamily="49" charset="0"/>
              <a:buChar char="o"/>
            </a:pP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968527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Объект 13"/>
          <p:cNvSpPr>
            <a:spLocks noGrp="1"/>
          </p:cNvSpPr>
          <p:nvPr>
            <p:ph sz="quarter" idx="1"/>
          </p:nvPr>
        </p:nvSpPr>
        <p:spPr>
          <a:xfrm>
            <a:off x="611560" y="404664"/>
            <a:ext cx="7715304" cy="5952154"/>
          </a:xfrm>
          <a:gradFill>
            <a:gsLst>
              <a:gs pos="0">
                <a:schemeClr val="bg2">
                  <a:shade val="58000"/>
                  <a:satMod val="125000"/>
                </a:schemeClr>
              </a:gs>
              <a:gs pos="40000">
                <a:schemeClr val="bg2">
                  <a:tint val="90000"/>
                  <a:shade val="90000"/>
                  <a:satMod val="120000"/>
                </a:schemeClr>
              </a:gs>
              <a:gs pos="100000">
                <a:schemeClr val="bg2">
                  <a:tint val="50000"/>
                </a:schemeClr>
              </a:gs>
            </a:gsLst>
            <a:lin ang="16200000" scaled="1"/>
          </a:gradFill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0">
            <a:scrgbClr r="0" g="0" b="0"/>
          </a:lnRef>
          <a:fillRef idx="1002">
            <a:schemeClr val="lt1"/>
          </a:fillRef>
          <a:effectRef idx="0">
            <a:scrgbClr r="0" g="0" b="0"/>
          </a:effectRef>
          <a:fontRef idx="major"/>
        </p:style>
        <p:txBody>
          <a:bodyPr>
            <a:normAutofit/>
          </a:bodyPr>
          <a:lstStyle/>
          <a:p>
            <a:pPr marL="0" indent="0" algn="just">
              <a:buNone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Основная образовательная программа спроектирована </a:t>
            </a:r>
          </a:p>
          <a:p>
            <a:pPr marL="0" indent="0">
              <a:buNone/>
            </a:pPr>
            <a:endParaRPr lang="ru-RU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Courier New" pitchFamily="49" charset="0"/>
              <a:buChar char="o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с учетом ФГОС дошкольного образования, особенностей  образовательной организации,  региона и муниципалитета,  образовательных потребностей воспитанников и запросов родителей (законных представителей).</a:t>
            </a:r>
          </a:p>
          <a:p>
            <a:pPr>
              <a:buFont typeface="Courier New" pitchFamily="49" charset="0"/>
              <a:buChar char="o"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Courier New" pitchFamily="49" charset="0"/>
              <a:buChar char="o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Программа  определяет цель, задачи, планируемые результаты, содержание и организацию образовательного процесса на ступени  дошкольного образования.</a:t>
            </a:r>
          </a:p>
          <a:p>
            <a:pPr>
              <a:buFont typeface="Courier New" pitchFamily="49" charset="0"/>
              <a:buChar char="o"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buFont typeface="Courier New" pitchFamily="49" charset="0"/>
              <a:buChar char="o"/>
            </a:pPr>
            <a:r>
              <a:rPr lang="ru-RU" sz="1800" dirty="0">
                <a:latin typeface="Times New Roman"/>
                <a:ea typeface="Calibri"/>
                <a:cs typeface="Times New Roman"/>
              </a:rPr>
              <a:t>Образовательный процесс ДОО  выстроен в формах: организованной     образовательной деятельности, совместной деятельности, </a:t>
            </a:r>
            <a:r>
              <a:rPr lang="ru-RU" sz="1800" dirty="0" smtClean="0">
                <a:latin typeface="Times New Roman"/>
                <a:ea typeface="Calibri"/>
                <a:cs typeface="Times New Roman"/>
              </a:rPr>
              <a:t>в режимных моментах</a:t>
            </a:r>
            <a:r>
              <a:rPr lang="ru-RU" sz="1800" dirty="0">
                <a:latin typeface="Times New Roman"/>
                <a:ea typeface="Calibri"/>
                <a:cs typeface="Times New Roman"/>
              </a:rPr>
              <a:t>, самостоятельной деятельности</a:t>
            </a:r>
            <a:r>
              <a:rPr lang="ru-RU" sz="2800" dirty="0">
                <a:latin typeface="Times New Roman"/>
                <a:ea typeface="Calibri"/>
                <a:cs typeface="Times New Roman"/>
              </a:rPr>
              <a:t>.</a:t>
            </a:r>
            <a:endParaRPr lang="ru-RU" sz="2000" dirty="0">
              <a:latin typeface="Calibri"/>
              <a:ea typeface="Times New Roman"/>
              <a:cs typeface="Times New Roman"/>
            </a:endParaRPr>
          </a:p>
          <a:p>
            <a:pPr algn="just"/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 descr="G:\для презентации\книги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1484784"/>
            <a:ext cx="1234584" cy="7936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4663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725016" y="142860"/>
            <a:ext cx="7467600" cy="1143000"/>
          </a:xfrm>
        </p:spPr>
        <p:txBody>
          <a:bodyPr/>
          <a:lstStyle/>
          <a:p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Программа направлена на:</a:t>
            </a:r>
            <a:r>
              <a:rPr lang="ru-RU" b="1" dirty="0" smtClean="0">
                <a:solidFill>
                  <a:schemeClr val="tx1"/>
                </a:solidFill>
              </a:rPr>
              <a:t/>
            </a:r>
            <a:br>
              <a:rPr lang="ru-RU" b="1" dirty="0" smtClean="0">
                <a:solidFill>
                  <a:schemeClr val="tx1"/>
                </a:solidFill>
              </a:rPr>
            </a:b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1"/>
          </p:nvPr>
        </p:nvSpPr>
        <p:spPr>
          <a:xfrm>
            <a:off x="457200" y="1285860"/>
            <a:ext cx="7467600" cy="5188092"/>
          </a:xfrm>
          <a:gradFill>
            <a:gsLst>
              <a:gs pos="0">
                <a:schemeClr val="bg2">
                  <a:shade val="58000"/>
                  <a:satMod val="125000"/>
                </a:schemeClr>
              </a:gs>
              <a:gs pos="40000">
                <a:schemeClr val="bg2">
                  <a:tint val="90000"/>
                  <a:shade val="90000"/>
                  <a:satMod val="120000"/>
                </a:schemeClr>
              </a:gs>
              <a:gs pos="100000">
                <a:schemeClr val="bg2">
                  <a:tint val="50000"/>
                </a:schemeClr>
              </a:gs>
            </a:gsLst>
            <a:lin ang="16200000" scaled="1"/>
          </a:gradFill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txBody>
          <a:bodyPr>
            <a:normAutofit/>
          </a:bodyPr>
          <a:lstStyle/>
          <a:p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0" indent="-342900">
              <a:spcAft>
                <a:spcPts val="0"/>
              </a:spcAft>
              <a:buFont typeface="Symbol"/>
              <a:buChar char=""/>
            </a:pPr>
            <a:r>
              <a:rPr lang="ru-RU" dirty="0">
                <a:latin typeface="Times New Roman"/>
                <a:ea typeface="Calibri"/>
                <a:cs typeface="Times New Roman"/>
              </a:rPr>
              <a:t>создание условий развития ребенка, открывающих возможности для его позитивной социализации, его личностного развития, развития инициативы и творческих способностей на основе сотрудничества со взрослыми и сверстниками и соответствующим возрасту видам деятельности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;</a:t>
            </a:r>
            <a:endParaRPr lang="ru-RU" dirty="0">
              <a:latin typeface="Calibri"/>
              <a:ea typeface="Calibri"/>
              <a:cs typeface="Times New Roman"/>
            </a:endParaRPr>
          </a:p>
          <a:p>
            <a:pPr marL="342900" lvl="0" indent="-342900">
              <a:spcAft>
                <a:spcPts val="0"/>
              </a:spcAft>
              <a:buFont typeface="Symbol"/>
              <a:buChar char=""/>
            </a:pPr>
            <a:r>
              <a:rPr lang="ru-RU" dirty="0">
                <a:latin typeface="Times New Roman"/>
                <a:ea typeface="Calibri"/>
                <a:cs typeface="Times New Roman"/>
              </a:rPr>
              <a:t>на создание развивающей образовательной среды, которая представляет собой систему условий социализации и индивидуализации детей.</a:t>
            </a:r>
            <a:endParaRPr lang="ru-RU" dirty="0">
              <a:latin typeface="Calibri"/>
              <a:ea typeface="Calibri"/>
              <a:cs typeface="Times New Roman"/>
            </a:endParaRPr>
          </a:p>
          <a:p>
            <a:endParaRPr lang="ru-RU" sz="1800" dirty="0">
              <a:latin typeface="Cambria" pitchFamily="18" charset="0"/>
              <a:ea typeface="SimSun-ExtB" pitchFamily="49" charset="-122"/>
            </a:endParaRPr>
          </a:p>
        </p:txBody>
      </p:sp>
      <p:pic>
        <p:nvPicPr>
          <p:cNvPr id="7" name="Picture 2" descr="G:\для презентации\книги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119176"/>
            <a:ext cx="1264568" cy="9529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G:\для презентации\книги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1732" y="332656"/>
            <a:ext cx="1512168" cy="11395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755576" y="404664"/>
            <a:ext cx="4464496" cy="796950"/>
          </a:xfrm>
        </p:spPr>
        <p:txBody>
          <a:bodyPr/>
          <a:lstStyle/>
          <a:p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Цель Программы:</a:t>
            </a:r>
            <a:endParaRPr lang="ru-RU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Объект 13"/>
          <p:cNvSpPr>
            <a:spLocks noGrp="1"/>
          </p:cNvSpPr>
          <p:nvPr>
            <p:ph sz="quarter" idx="1"/>
          </p:nvPr>
        </p:nvSpPr>
        <p:spPr>
          <a:xfrm>
            <a:off x="428596" y="1643050"/>
            <a:ext cx="7715304" cy="4666270"/>
          </a:xfrm>
          <a:gradFill>
            <a:gsLst>
              <a:gs pos="0">
                <a:schemeClr val="bg2">
                  <a:shade val="58000"/>
                  <a:satMod val="125000"/>
                </a:schemeClr>
              </a:gs>
              <a:gs pos="40000">
                <a:schemeClr val="bg2">
                  <a:tint val="90000"/>
                  <a:shade val="90000"/>
                  <a:satMod val="120000"/>
                </a:schemeClr>
              </a:gs>
              <a:gs pos="100000">
                <a:schemeClr val="bg2">
                  <a:tint val="50000"/>
                </a:schemeClr>
              </a:gs>
            </a:gsLst>
            <a:lin ang="16200000" scaled="1"/>
          </a:gradFill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0">
            <a:scrgbClr r="0" g="0" b="0"/>
          </a:lnRef>
          <a:fillRef idx="1002">
            <a:schemeClr val="lt1"/>
          </a:fillRef>
          <a:effectRef idx="0">
            <a:scrgbClr r="0" g="0" b="0"/>
          </a:effectRef>
          <a:fontRef idx="major"/>
        </p:style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Воспитательно</a:t>
            </a: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- </a:t>
            </a: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образовательного 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процесса – обеспечение оптимальных возможностей для образования, развития и социализации каждого ребенка, исходя из его психофизиологических особенностей.</a:t>
            </a:r>
            <a:endParaRPr lang="ru-RU" sz="1800" dirty="0">
              <a:latin typeface="Calibri"/>
              <a:ea typeface="Times New Roman"/>
              <a:cs typeface="Times New Roman"/>
            </a:endParaRPr>
          </a:p>
          <a:p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  Одно из предназначений дошкольного учреждения – обеспечение помощи семье в воспитании ребенка с ограниченными возможностями здоровья, сохранение и укрепление здоровья детей, развитие их  индивидуальных особенностей и осуществление необходимой коррекции нарушений развития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4663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899592" y="274638"/>
            <a:ext cx="4464496" cy="582594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Задачи программы</a:t>
            </a:r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ru-RU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Объект 13"/>
          <p:cNvSpPr>
            <a:spLocks noGrp="1"/>
          </p:cNvSpPr>
          <p:nvPr>
            <p:ph sz="quarter" idx="1"/>
          </p:nvPr>
        </p:nvSpPr>
        <p:spPr>
          <a:xfrm>
            <a:off x="285720" y="928670"/>
            <a:ext cx="8462744" cy="5715040"/>
          </a:xfrm>
          <a:gradFill>
            <a:gsLst>
              <a:gs pos="0">
                <a:schemeClr val="bg2">
                  <a:shade val="58000"/>
                  <a:satMod val="125000"/>
                </a:schemeClr>
              </a:gs>
              <a:gs pos="40000">
                <a:schemeClr val="bg2">
                  <a:tint val="90000"/>
                  <a:shade val="90000"/>
                  <a:satMod val="120000"/>
                </a:schemeClr>
              </a:gs>
              <a:gs pos="100000">
                <a:schemeClr val="bg2">
                  <a:tint val="50000"/>
                </a:schemeClr>
              </a:gs>
            </a:gsLst>
            <a:lin ang="16200000" scaled="1"/>
          </a:gradFill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0">
            <a:scrgbClr r="0" g="0" b="0"/>
          </a:lnRef>
          <a:fillRef idx="1002">
            <a:schemeClr val="lt1"/>
          </a:fillRef>
          <a:effectRef idx="0">
            <a:scrgbClr r="0" g="0" b="0"/>
          </a:effectRef>
          <a:fontRef idx="major"/>
        </p:style>
        <p:txBody>
          <a:bodyPr>
            <a:normAutofit fontScale="85000" lnSpcReduction="10000"/>
          </a:bodyPr>
          <a:lstStyle/>
          <a:p>
            <a:pPr marL="0" lvl="0" indent="0" algn="just">
              <a:buNone/>
            </a:pPr>
            <a:r>
              <a:rPr lang="ru-RU" dirty="0" smtClean="0">
                <a:latin typeface="Times New Roman"/>
              </a:rPr>
              <a:t>1. Охрана </a:t>
            </a:r>
            <a:r>
              <a:rPr lang="ru-RU" dirty="0">
                <a:latin typeface="Times New Roman"/>
              </a:rPr>
              <a:t>и укрепление физического и психического здоровья детей, в том числе их эмоционального благополучия;</a:t>
            </a:r>
            <a:endParaRPr lang="ru-RU" dirty="0"/>
          </a:p>
          <a:p>
            <a:pPr marL="0" lvl="0" indent="0" algn="just">
              <a:buNone/>
            </a:pPr>
            <a:r>
              <a:rPr lang="ru-RU" dirty="0" smtClean="0">
                <a:latin typeface="Times New Roman"/>
              </a:rPr>
              <a:t>2. Обеспечение </a:t>
            </a:r>
            <a:r>
              <a:rPr lang="ru-RU" dirty="0">
                <a:latin typeface="Times New Roman"/>
              </a:rPr>
              <a:t>равных возможностей для полноценного развития каждого ребенка в период дошкольного детства независимо от места жительства, пола, нации, языка, социального статуса, психофизиологических и других особенностей (в том числе ограниченных возможностей здоровья).</a:t>
            </a:r>
            <a:endParaRPr lang="ru-RU" dirty="0"/>
          </a:p>
          <a:p>
            <a:pPr marL="0" lvl="0" indent="0" algn="just">
              <a:buNone/>
            </a:pPr>
            <a:r>
              <a:rPr lang="ru-RU" dirty="0" smtClean="0">
                <a:latin typeface="Times New Roman"/>
              </a:rPr>
              <a:t>3. Обеспечение </a:t>
            </a:r>
            <a:r>
              <a:rPr lang="ru-RU" dirty="0">
                <a:latin typeface="Times New Roman"/>
              </a:rPr>
              <a:t>преемственности целей, задач и содержания образования, реализуемых в рамках образовательных программ различных уровней (далее - преемственность основных образовательных программ дошкольного и начального общего образования).</a:t>
            </a:r>
            <a:endParaRPr lang="ru-RU" dirty="0"/>
          </a:p>
          <a:p>
            <a:pPr marL="0" lvl="0" indent="0" algn="just">
              <a:buNone/>
            </a:pPr>
            <a:r>
              <a:rPr lang="ru-RU" dirty="0" smtClean="0">
                <a:latin typeface="Times New Roman"/>
              </a:rPr>
              <a:t>4. Создание </a:t>
            </a:r>
            <a:r>
              <a:rPr lang="ru-RU" dirty="0">
                <a:latin typeface="Times New Roman"/>
              </a:rPr>
              <a:t>благоприятных условий развития детей в соответствии с их возрастными и индивидуальными особенностями и склонностями, развития способностей и творческого потенциала каждого ребенка как субъекта отношений с самим собой, другими детьми, взрослыми и миром.</a:t>
            </a:r>
            <a:endParaRPr lang="ru-RU" dirty="0"/>
          </a:p>
          <a:p>
            <a:pPr marL="0" lvl="0" indent="0" algn="just">
              <a:buNone/>
            </a:pPr>
            <a:r>
              <a:rPr lang="ru-RU" dirty="0" smtClean="0">
                <a:latin typeface="Times New Roman"/>
              </a:rPr>
              <a:t>5. Объединение </a:t>
            </a:r>
            <a:r>
              <a:rPr lang="ru-RU" dirty="0">
                <a:latin typeface="Times New Roman"/>
              </a:rPr>
              <a:t>обучения и воспитания в целостный образовательный процесс на основе духовно-нравственных и социокультурных ценностей и принятых в обществе правил и норм поведения в интересах человека, семьи, общества.</a:t>
            </a:r>
            <a:endParaRPr lang="ru-RU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661908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260648"/>
            <a:ext cx="8280920" cy="5355312"/>
          </a:xfrm>
          <a:prstGeom prst="rect">
            <a:avLst/>
          </a:prstGeom>
          <a:gradFill>
            <a:gsLst>
              <a:gs pos="0">
                <a:schemeClr val="bg2">
                  <a:shade val="58000"/>
                  <a:satMod val="125000"/>
                </a:schemeClr>
              </a:gs>
              <a:gs pos="40000">
                <a:schemeClr val="bg2">
                  <a:tint val="90000"/>
                  <a:shade val="90000"/>
                  <a:satMod val="120000"/>
                </a:schemeClr>
              </a:gs>
              <a:gs pos="100000">
                <a:schemeClr val="bg2">
                  <a:tint val="50000"/>
                </a:schemeClr>
              </a:gs>
            </a:gsLst>
            <a:lin ang="16200000" scaled="1"/>
          </a:gradFill>
        </p:spPr>
        <p:txBody>
          <a:bodyPr wrap="square">
            <a:spAutoFit/>
          </a:bodyPr>
          <a:lstStyle/>
          <a:p>
            <a:pPr lvl="0" algn="just"/>
            <a:r>
              <a:rPr lang="ru-RU" dirty="0" smtClean="0">
                <a:latin typeface="Times New Roman"/>
              </a:rPr>
              <a:t>6. Формирование </a:t>
            </a:r>
            <a:r>
              <a:rPr lang="ru-RU" dirty="0">
                <a:latin typeface="Times New Roman"/>
              </a:rPr>
              <a:t>общей культуры личности детей, в том числе ценностей здорового образа жизни, развития их социальных, нравственных, эстетических, интеллектуальных, физических качеств, инициативности, самостоятельности и ответственности ребенка, формирования предпосылок учебной деятельности</a:t>
            </a:r>
            <a:r>
              <a:rPr lang="ru-RU" dirty="0" smtClean="0">
                <a:latin typeface="Times New Roman"/>
              </a:rPr>
              <a:t>.</a:t>
            </a:r>
          </a:p>
          <a:p>
            <a:pPr lvl="0" algn="just"/>
            <a:endParaRPr lang="ru-RU" dirty="0">
              <a:latin typeface="Times New Roman"/>
            </a:endParaRPr>
          </a:p>
          <a:p>
            <a:pPr lvl="0" algn="just"/>
            <a:endParaRPr lang="ru-RU" dirty="0"/>
          </a:p>
          <a:p>
            <a:pPr lvl="0" algn="just"/>
            <a:r>
              <a:rPr lang="ru-RU" dirty="0" smtClean="0">
                <a:latin typeface="Times New Roman"/>
              </a:rPr>
              <a:t>7. Обеспечение </a:t>
            </a:r>
            <a:r>
              <a:rPr lang="ru-RU" dirty="0">
                <a:latin typeface="Times New Roman"/>
              </a:rPr>
              <a:t>вариативности и разнообразия содержания Программ и организационных форм дошкольного образования, возможности формирования Программ различной направленности с учетом образовательных потребностей, способностей и состояния здоровья детей</a:t>
            </a:r>
            <a:r>
              <a:rPr lang="ru-RU" dirty="0" smtClean="0">
                <a:latin typeface="Times New Roman"/>
              </a:rPr>
              <a:t>.</a:t>
            </a:r>
          </a:p>
          <a:p>
            <a:pPr lvl="0" algn="just"/>
            <a:endParaRPr lang="ru-RU" dirty="0">
              <a:latin typeface="Times New Roman"/>
            </a:endParaRPr>
          </a:p>
          <a:p>
            <a:pPr lvl="0" algn="just"/>
            <a:endParaRPr lang="ru-RU" dirty="0"/>
          </a:p>
          <a:p>
            <a:pPr lvl="0" algn="just"/>
            <a:r>
              <a:rPr lang="ru-RU" dirty="0" smtClean="0">
                <a:latin typeface="Times New Roman"/>
              </a:rPr>
              <a:t>8. Формирование </a:t>
            </a:r>
            <a:r>
              <a:rPr lang="ru-RU" dirty="0">
                <a:latin typeface="Times New Roman"/>
              </a:rPr>
              <a:t>социокультурной среды, соответствующей возрастным, индивидуальным, психологическим и физиологическим особенностям </a:t>
            </a:r>
            <a:r>
              <a:rPr lang="ru-RU" dirty="0" smtClean="0">
                <a:latin typeface="Times New Roman"/>
              </a:rPr>
              <a:t>детей.</a:t>
            </a:r>
          </a:p>
          <a:p>
            <a:pPr lvl="0" algn="just"/>
            <a:endParaRPr lang="ru-RU" dirty="0">
              <a:latin typeface="Times New Roman"/>
            </a:endParaRPr>
          </a:p>
          <a:p>
            <a:pPr lvl="0" algn="just"/>
            <a:endParaRPr lang="ru-RU" dirty="0" smtClean="0"/>
          </a:p>
          <a:p>
            <a:pPr lvl="0" algn="just"/>
            <a:r>
              <a:rPr lang="ru-RU" dirty="0" smtClean="0">
                <a:latin typeface="Times New Roman"/>
              </a:rPr>
              <a:t>10. Обеспечение психолого-педагогической поддержки семьи и повышения компетентности родителей (законных представителей) в вопросах развития и образования, охраны и укрепления здоровья детей.</a:t>
            </a:r>
            <a:r>
              <a:rPr lang="ru-RU" sz="1600" dirty="0" smtClean="0">
                <a:latin typeface="Times New Roman"/>
              </a:rPr>
              <a:t>     </a:t>
            </a:r>
            <a:endParaRPr lang="ru-RU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640799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1269</TotalTime>
  <Words>1379</Words>
  <Application>Microsoft Office PowerPoint</Application>
  <PresentationFormat>Экран (4:3)</PresentationFormat>
  <Paragraphs>138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31" baseType="lpstr">
      <vt:lpstr>Arial Unicode MS</vt:lpstr>
      <vt:lpstr>SimSun-ExtB</vt:lpstr>
      <vt:lpstr>Arial</vt:lpstr>
      <vt:lpstr>Calibri</vt:lpstr>
      <vt:lpstr>Cambria</vt:lpstr>
      <vt:lpstr>Century Schoolbook</vt:lpstr>
      <vt:lpstr>Courier New</vt:lpstr>
      <vt:lpstr>Microsoft Sans Serif</vt:lpstr>
      <vt:lpstr>Symbol</vt:lpstr>
      <vt:lpstr>Times New Roman</vt:lpstr>
      <vt:lpstr>Wingdings</vt:lpstr>
      <vt:lpstr>Wingdings 2</vt:lpstr>
      <vt:lpstr>Эркер</vt:lpstr>
      <vt:lpstr>Основная общеобразовательная программа </vt:lpstr>
      <vt:lpstr>Об образовательной Программе </vt:lpstr>
      <vt:lpstr>Презентация PowerPoint</vt:lpstr>
      <vt:lpstr>         Для комплексной реализации всех направлений воспитательно-образовательного процесса используются следующие парциальные программы и технологии, которые сочетаются с требованиями и тенденциями развития ДОО, а также реализуют определенные приоритетные направления:    </vt:lpstr>
      <vt:lpstr>Презентация PowerPoint</vt:lpstr>
      <vt:lpstr>Программа направлена на: </vt:lpstr>
      <vt:lpstr>Цель Программы:</vt:lpstr>
      <vt:lpstr>Задачи программы:</vt:lpstr>
      <vt:lpstr>Презентация PowerPoint</vt:lpstr>
      <vt:lpstr>Презентация PowerPoint</vt:lpstr>
      <vt:lpstr>Презентация PowerPoint</vt:lpstr>
      <vt:lpstr>Организация педагогического процесса с воспитанниками  по образовательным областям</vt:lpstr>
      <vt:lpstr>Презентация PowerPoint</vt:lpstr>
      <vt:lpstr>    Реализация Программы осуществляется ежедневно:  </vt:lpstr>
      <vt:lpstr>          Взаимодействия педагогического коллектива с семьями детей.</vt:lpstr>
      <vt:lpstr>Презентация PowerPoint</vt:lpstr>
      <vt:lpstr>Реализация Программы обеспечивает 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пользователь</cp:lastModifiedBy>
  <cp:revision>105</cp:revision>
  <dcterms:created xsi:type="dcterms:W3CDTF">2015-01-20T10:42:34Z</dcterms:created>
  <dcterms:modified xsi:type="dcterms:W3CDTF">2018-06-12T16:13:34Z</dcterms:modified>
</cp:coreProperties>
</file>