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8" r:id="rId2"/>
    <p:sldId id="261" r:id="rId3"/>
    <p:sldId id="260" r:id="rId4"/>
    <p:sldId id="262" r:id="rId5"/>
    <p:sldId id="263" r:id="rId6"/>
    <p:sldId id="265" r:id="rId7"/>
    <p:sldId id="266" r:id="rId8"/>
    <p:sldId id="269" r:id="rId9"/>
    <p:sldId id="267" r:id="rId10"/>
    <p:sldId id="264" r:id="rId11"/>
    <p:sldId id="272" r:id="rId12"/>
    <p:sldId id="270" r:id="rId13"/>
    <p:sldId id="271" r:id="rId14"/>
    <p:sldId id="273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008000"/>
    <a:srgbClr val="000099"/>
    <a:srgbClr val="800000"/>
    <a:srgbClr val="FF6600"/>
    <a:srgbClr val="663300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E9427C-9DA1-4DF1-99C1-1DD8DBF25C23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52AD6-CAE1-4857-81B2-24F3F183B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072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52AD6-CAE1-4857-81B2-24F3F183BD3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42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52AD6-CAE1-4857-81B2-24F3F183BD3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574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A1ADE-8B1F-475F-9D9F-62AA776EFEF0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4B-8812-49FC-93CA-EDD8DB46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23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A1ADE-8B1F-475F-9D9F-62AA776EFEF0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4B-8812-49FC-93CA-EDD8DB46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40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A1ADE-8B1F-475F-9D9F-62AA776EFEF0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4B-8812-49FC-93CA-EDD8DB46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679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A1ADE-8B1F-475F-9D9F-62AA776EFEF0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4B-8812-49FC-93CA-EDD8DB46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778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A1ADE-8B1F-475F-9D9F-62AA776EFEF0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4B-8812-49FC-93CA-EDD8DB46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906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A1ADE-8B1F-475F-9D9F-62AA776EFEF0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4B-8812-49FC-93CA-EDD8DB46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837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A1ADE-8B1F-475F-9D9F-62AA776EFEF0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4B-8812-49FC-93CA-EDD8DB46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604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A1ADE-8B1F-475F-9D9F-62AA776EFEF0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4B-8812-49FC-93CA-EDD8DB46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077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A1ADE-8B1F-475F-9D9F-62AA776EFEF0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4B-8812-49FC-93CA-EDD8DB46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67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A1ADE-8B1F-475F-9D9F-62AA776EFEF0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4B-8812-49FC-93CA-EDD8DB46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29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A1ADE-8B1F-475F-9D9F-62AA776EFEF0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4B-8812-49FC-93CA-EDD8DB46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80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A1ADE-8B1F-475F-9D9F-62AA776EFEF0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F134B-8812-49FC-93CA-EDD8DB46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958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5512" r="16566" b="11138"/>
          <a:stretch/>
        </p:blipFill>
        <p:spPr>
          <a:xfrm>
            <a:off x="4618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6327" y="428179"/>
            <a:ext cx="1162858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99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«НАШИ </a:t>
            </a:r>
            <a:r>
              <a:rPr lang="en-US" sz="11000" b="1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99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11000" b="1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99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ДРУЗЬЯ </a:t>
            </a:r>
            <a:r>
              <a:rPr lang="ru-RU" sz="110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99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– ДЕРЕВЬЯ !»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1418" y="5473005"/>
            <a:ext cx="96981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Познавательно- </a:t>
            </a:r>
            <a:r>
              <a:rPr lang="ru-RU" sz="2800" b="1" dirty="0" err="1"/>
              <a:t>исследовательско</a:t>
            </a:r>
            <a:r>
              <a:rPr lang="ru-RU" sz="2800" b="1" dirty="0"/>
              <a:t> - творческий проект </a:t>
            </a:r>
            <a:endParaRPr lang="ru-RU" sz="2800" dirty="0"/>
          </a:p>
          <a:p>
            <a:pPr algn="ctr"/>
            <a:r>
              <a:rPr lang="ru-RU" sz="2800" b="1" dirty="0"/>
              <a:t>в младше - средней коррекционной группе</a:t>
            </a:r>
            <a:endParaRPr lang="ru-RU" sz="2800" dirty="0"/>
          </a:p>
          <a:p>
            <a:pPr algn="ctr"/>
            <a:endParaRPr lang="ru-RU" sz="28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07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" t="8642"/>
          <a:stretch/>
        </p:blipFill>
        <p:spPr>
          <a:xfrm>
            <a:off x="0" y="19881"/>
            <a:ext cx="12192000" cy="685800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3"/>
          <a:stretch/>
        </p:blipFill>
        <p:spPr>
          <a:xfrm rot="21009147">
            <a:off x="277286" y="792882"/>
            <a:ext cx="5099807" cy="5311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985163" y="737658"/>
            <a:ext cx="5891646" cy="44187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3220334" y="5999743"/>
            <a:ext cx="84567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ln w="9525">
                  <a:noFill/>
                  <a:prstDash val="solid"/>
                </a:ln>
                <a:solidFill>
                  <a:srgbClr val="99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Рисование по теме «Деревья нашего участка»</a:t>
            </a:r>
            <a:endParaRPr lang="ru-RU" sz="3200" b="1" dirty="0">
              <a:ln w="9525">
                <a:noFill/>
                <a:prstDash val="solid"/>
              </a:ln>
              <a:solidFill>
                <a:srgbClr val="99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781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" t="86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95418">
            <a:off x="-220874" y="932880"/>
            <a:ext cx="5100545" cy="3825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98" b="18770"/>
          <a:stretch/>
        </p:blipFill>
        <p:spPr>
          <a:xfrm rot="6037753">
            <a:off x="7444182" y="986588"/>
            <a:ext cx="4734225" cy="3760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23446">
            <a:off x="3479304" y="825968"/>
            <a:ext cx="5227007" cy="3920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477817" y="5556380"/>
            <a:ext cx="1050174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>
                <a:ln w="9525">
                  <a:noFill/>
                  <a:prstDash val="solid"/>
                </a:ln>
                <a:solidFill>
                  <a:srgbClr val="99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Народные игры и забавы на итоговом мероприятии  «Праздник русской березки»</a:t>
            </a:r>
            <a:endParaRPr lang="ru-RU" sz="3500" b="1" dirty="0">
              <a:ln w="9525">
                <a:noFill/>
                <a:prstDash val="solid"/>
              </a:ln>
              <a:solidFill>
                <a:srgbClr val="99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532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" t="86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50809">
            <a:off x="7285175" y="1100431"/>
            <a:ext cx="4873948" cy="3654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2151">
            <a:off x="555586" y="351273"/>
            <a:ext cx="3645158" cy="4860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2" t="10562" b="7013"/>
          <a:stretch/>
        </p:blipFill>
        <p:spPr>
          <a:xfrm rot="5400000">
            <a:off x="3583867" y="840656"/>
            <a:ext cx="5153574" cy="3625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687080" y="5590909"/>
            <a:ext cx="105202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9525">
                  <a:noFill/>
                  <a:prstDash val="solid"/>
                </a:ln>
                <a:solidFill>
                  <a:srgbClr val="99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Играем и пляшем  на празднике нашем</a:t>
            </a:r>
            <a:endParaRPr lang="ru-RU" b="1" dirty="0" smtClean="0">
              <a:ln w="9525">
                <a:noFill/>
                <a:prstDash val="solid"/>
              </a:ln>
              <a:solidFill>
                <a:srgbClr val="99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ru-RU" sz="2400" b="1" dirty="0" smtClean="0">
                <a:ln w="9525">
                  <a:noFill/>
                  <a:prstDash val="solid"/>
                </a:ln>
                <a:solidFill>
                  <a:srgbClr val="99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(«Праздник </a:t>
            </a:r>
            <a:r>
              <a:rPr lang="ru-RU" sz="2400" b="1" dirty="0">
                <a:ln w="9525">
                  <a:noFill/>
                  <a:prstDash val="solid"/>
                </a:ln>
                <a:solidFill>
                  <a:srgbClr val="99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русской березки</a:t>
            </a:r>
            <a:r>
              <a:rPr lang="ru-RU" sz="2400" b="1" dirty="0" smtClean="0">
                <a:ln w="9525">
                  <a:noFill/>
                  <a:prstDash val="solid"/>
                </a:ln>
                <a:solidFill>
                  <a:srgbClr val="99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»)</a:t>
            </a:r>
            <a:endParaRPr lang="ru-RU" sz="2400" b="1" dirty="0">
              <a:ln w="9525">
                <a:noFill/>
                <a:prstDash val="solid"/>
              </a:ln>
              <a:solidFill>
                <a:srgbClr val="99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798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" t="86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905164" y="5931477"/>
            <a:ext cx="112868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9525">
                  <a:noFill/>
                  <a:prstDash val="solid"/>
                </a:ln>
                <a:solidFill>
                  <a:srgbClr val="99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Уголок по проекту «Наши друзья – </a:t>
            </a:r>
            <a:r>
              <a:rPr lang="ru-RU" sz="3600" b="1" dirty="0" smtClean="0">
                <a:ln w="9525">
                  <a:noFill/>
                  <a:prstDash val="solid"/>
                </a:ln>
                <a:solidFill>
                  <a:srgbClr val="99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деревья</a:t>
            </a:r>
            <a:r>
              <a:rPr lang="ru-RU" sz="3200" b="1" dirty="0" smtClean="0">
                <a:ln w="9525">
                  <a:noFill/>
                  <a:prstDash val="solid"/>
                </a:ln>
                <a:solidFill>
                  <a:srgbClr val="99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</a:t>
            </a:r>
            <a:endParaRPr lang="ru-RU" sz="2400" b="1" dirty="0">
              <a:ln w="9525">
                <a:noFill/>
                <a:prstDash val="solid"/>
              </a:ln>
              <a:solidFill>
                <a:srgbClr val="99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5" b="9427"/>
          <a:stretch/>
        </p:blipFill>
        <p:spPr>
          <a:xfrm rot="10800000">
            <a:off x="1112982" y="213589"/>
            <a:ext cx="9966036" cy="5717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578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" t="86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63272" y="1625599"/>
            <a:ext cx="711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b="1" dirty="0" smtClean="0">
                <a:ln w="9525">
                  <a:noFill/>
                  <a:prstDash val="solid"/>
                </a:ln>
                <a:solidFill>
                  <a:srgbClr val="99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СПАСИБО  ЗА ВНИМАНИЕ !</a:t>
            </a:r>
            <a:endParaRPr lang="ru-RU" sz="8000" b="1" dirty="0">
              <a:ln w="9525">
                <a:noFill/>
                <a:prstDash val="solid"/>
              </a:ln>
              <a:solidFill>
                <a:srgbClr val="99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008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" t="86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8937" y="203200"/>
            <a:ext cx="5359400" cy="5634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>
                <a:solidFill>
                  <a:srgbClr val="800000"/>
                </a:solidFill>
                <a:latin typeface="Bahnschrift SemiLight SemiConde" panose="020B0502040204020203" pitchFamily="34" charset="0"/>
              </a:rPr>
              <a:t>Актуальность.</a:t>
            </a:r>
            <a:endParaRPr lang="ru-RU" sz="4800" dirty="0">
              <a:solidFill>
                <a:srgbClr val="8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413164" y="628074"/>
            <a:ext cx="10492509" cy="6091382"/>
          </a:xfrm>
        </p:spPr>
        <p:txBody>
          <a:bodyPr anchor="t">
            <a:normAutofit fontScale="25000" lnSpcReduction="20000"/>
          </a:bodyPr>
          <a:lstStyle/>
          <a:p>
            <a:pPr marL="0" indent="0">
              <a:buNone/>
            </a:pPr>
            <a:r>
              <a:rPr lang="ru-RU" b="1" dirty="0" smtClean="0">
                <a:latin typeface="Bahnschrift SemiLight SemiConde" panose="020B0502040204020203" pitchFamily="34" charset="0"/>
              </a:rPr>
              <a:t>             </a:t>
            </a:r>
          </a:p>
          <a:p>
            <a:pPr marL="0" indent="0">
              <a:buNone/>
            </a:pPr>
            <a:r>
              <a:rPr lang="ru-RU" sz="11200" b="1" dirty="0">
                <a:solidFill>
                  <a:srgbClr val="800000"/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11200" b="1" dirty="0" smtClean="0">
                <a:solidFill>
                  <a:srgbClr val="800000"/>
                </a:solidFill>
                <a:latin typeface="Bahnschrift SemiLight SemiConde" panose="020B0502040204020203" pitchFamily="34" charset="0"/>
              </a:rPr>
              <a:t>          Природа</a:t>
            </a:r>
            <a:r>
              <a:rPr lang="ru-RU" sz="11200" dirty="0" smtClean="0">
                <a:solidFill>
                  <a:srgbClr val="800000"/>
                </a:solidFill>
                <a:latin typeface="Bahnschrift SemiLight SemiConde" panose="020B0502040204020203" pitchFamily="34" charset="0"/>
              </a:rPr>
              <a:t> </a:t>
            </a:r>
            <a:r>
              <a:rPr lang="ru-RU" sz="8800" dirty="0">
                <a:latin typeface="Bahnschrift SemiLight SemiConde" panose="020B0502040204020203" pitchFamily="34" charset="0"/>
              </a:rPr>
              <a:t>– неиссякаемый источник духовного обогащения. С любви к природе начинается любовь к родному краю. Природа обладает большими познавательными возможностями: она даёт возможность безмерно расширять кругозор ребенка, формировать умение сравнивать, сопоставлять, анализировать, выявлять закономерности, делать выводы.  При общении с  природой  у ребенка накапливаются яркие эмоциональные впечатления, которые надолго, а порой и на всю жизнь остаются в памяти.</a:t>
            </a:r>
            <a:br>
              <a:rPr lang="ru-RU" sz="8800" dirty="0">
                <a:latin typeface="Bahnschrift SemiLight SemiConde" panose="020B0502040204020203" pitchFamily="34" charset="0"/>
              </a:rPr>
            </a:br>
            <a:r>
              <a:rPr lang="ru-RU" sz="8800" dirty="0">
                <a:latin typeface="Bahnschrift SemiLight SemiConde" panose="020B0502040204020203" pitchFamily="34" charset="0"/>
              </a:rPr>
              <a:t>              В настоящее время дети, имеют весьма ограниченные возможности для общения с природой. А отсутствие необходимых знаний зачастую объясняет небрежное, порой жестокое отношение к природе.  </a:t>
            </a:r>
            <a:br>
              <a:rPr lang="ru-RU" sz="8800" dirty="0">
                <a:latin typeface="Bahnschrift SemiLight SemiConde" panose="020B0502040204020203" pitchFamily="34" charset="0"/>
              </a:rPr>
            </a:br>
            <a:r>
              <a:rPr lang="ru-RU" sz="8800" dirty="0">
                <a:latin typeface="Bahnschrift SemiLight SemiConde" panose="020B0502040204020203" pitchFamily="34" charset="0"/>
              </a:rPr>
              <a:t>               Как помочь детям научиться сочувствовать окружающей живой природе и заботиться о природных объектах? Как научить детей ценить мир и справедливость? Как развивать любовь к природе и стремление защищать ее?</a:t>
            </a:r>
            <a:br>
              <a:rPr lang="ru-RU" sz="8800" dirty="0">
                <a:latin typeface="Bahnschrift SemiLight SemiConde" panose="020B0502040204020203" pitchFamily="34" charset="0"/>
              </a:rPr>
            </a:br>
            <a:r>
              <a:rPr lang="ru-RU" sz="8800" dirty="0">
                <a:latin typeface="Bahnschrift SemiLight SemiConde" panose="020B0502040204020203" pitchFamily="34" charset="0"/>
              </a:rPr>
              <a:t>           </a:t>
            </a:r>
            <a:r>
              <a:rPr lang="ru-RU" sz="8800" dirty="0" smtClean="0">
                <a:latin typeface="Bahnschrift SemiLight SemiConde" panose="020B0502040204020203" pitchFamily="34" charset="0"/>
              </a:rPr>
              <a:t>     Воспитание </a:t>
            </a:r>
            <a:r>
              <a:rPr lang="ru-RU" sz="8800" dirty="0">
                <a:latin typeface="Bahnschrift SemiLight SemiConde" panose="020B0502040204020203" pitchFamily="34" charset="0"/>
              </a:rPr>
              <a:t>бережного и заботливого отношения к природе возможно тогда, когда дети будут располагать хотя бы элементарными знаниями о ней, научатся наблюдать природу, видеть её красоту. </a:t>
            </a:r>
            <a:br>
              <a:rPr lang="ru-RU" sz="8800" dirty="0">
                <a:latin typeface="Bahnschrift SemiLight SemiConde" panose="020B0502040204020203" pitchFamily="34" charset="0"/>
              </a:rPr>
            </a:br>
            <a:r>
              <a:rPr lang="ru-RU" sz="8800" dirty="0">
                <a:latin typeface="Bahnschrift SemiLight SemiConde" panose="020B0502040204020203" pitchFamily="34" charset="0"/>
              </a:rPr>
              <a:t>          </a:t>
            </a:r>
            <a:r>
              <a:rPr lang="ru-RU" sz="8800" dirty="0" smtClean="0">
                <a:latin typeface="Bahnschrift SemiLight SemiConde" panose="020B0502040204020203" pitchFamily="34" charset="0"/>
              </a:rPr>
              <a:t>       </a:t>
            </a:r>
            <a:r>
              <a:rPr lang="ru-RU" sz="8800" dirty="0">
                <a:latin typeface="Bahnschrift SemiLight SemiConde" panose="020B0502040204020203" pitchFamily="34" charset="0"/>
              </a:rPr>
              <a:t>Деревья прекрасные объекты для наблюдений. Они  окружают нас постоянно, но дети, как правило, почти не обращают на них внимания, воспринимая дерево как обычное явление. А ведь разнообразные деревья – это не только красота, но и часть живой природы, которую надо беречь и охранять, и, конечно же, знать. Знать его внешний вид, особенности строения, целебные свойства растений, как ухаживать.</a:t>
            </a:r>
            <a:br>
              <a:rPr lang="ru-RU" sz="8800" dirty="0">
                <a:latin typeface="Bahnschrift SemiLight SemiConde" panose="020B0502040204020203" pitchFamily="34" charset="0"/>
              </a:rPr>
            </a:br>
            <a:r>
              <a:rPr lang="ru-RU" sz="8800" dirty="0">
                <a:latin typeface="Bahnschrift SemiLight SemiConde" panose="020B0502040204020203" pitchFamily="34" charset="0"/>
              </a:rPr>
              <a:t>      </a:t>
            </a:r>
            <a:r>
              <a:rPr lang="ru-RU" sz="8800" dirty="0" smtClean="0">
                <a:latin typeface="Bahnschrift SemiLight SemiConde" panose="020B0502040204020203" pitchFamily="34" charset="0"/>
              </a:rPr>
              <a:t>       Участие </a:t>
            </a:r>
            <a:r>
              <a:rPr lang="ru-RU" sz="8800" dirty="0">
                <a:latin typeface="Bahnschrift SemiLight SemiConde" panose="020B0502040204020203" pitchFamily="34" charset="0"/>
              </a:rPr>
              <a:t>детей в проекте позволит максимально обогатить знания и представления о деревьях, развить познавательный интерес к тайнам живой природы, сформировать навыки поисковой деятельности</a:t>
            </a:r>
            <a:r>
              <a:rPr lang="ru-RU" sz="8800" dirty="0" smtClean="0">
                <a:latin typeface="Bahnschrift SemiLight SemiConde" panose="020B0502040204020203" pitchFamily="34" charset="0"/>
              </a:rPr>
              <a:t>.</a:t>
            </a:r>
            <a:endParaRPr lang="ru-RU" sz="8800" dirty="0"/>
          </a:p>
        </p:txBody>
      </p:sp>
    </p:spTree>
    <p:extLst>
      <p:ext uri="{BB962C8B-B14F-4D97-AF65-F5344CB8AC3E}">
        <p14:creationId xmlns:p14="http://schemas.microsoft.com/office/powerpoint/2010/main" val="409428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" t="86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98764"/>
            <a:ext cx="10515600" cy="73891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Bahnschrift SemiLight SemiConde" panose="020B0502040204020203" pitchFamily="34" charset="0"/>
              </a:rPr>
              <a:t/>
            </a:r>
            <a:br>
              <a:rPr lang="ru-RU" b="1" dirty="0" smtClean="0">
                <a:latin typeface="Bahnschrift SemiLight SemiConde" panose="020B0502040204020203" pitchFamily="34" charset="0"/>
              </a:rPr>
            </a:br>
            <a:r>
              <a:rPr lang="ru-RU" b="1" dirty="0" smtClean="0">
                <a:solidFill>
                  <a:srgbClr val="800000"/>
                </a:solidFill>
                <a:latin typeface="Bahnschrift SemiLight SemiConde" panose="020B0502040204020203" pitchFamily="34" charset="0"/>
              </a:rPr>
              <a:t>Проблема </a:t>
            </a:r>
            <a:r>
              <a:rPr lang="ru-RU" b="1" dirty="0">
                <a:solidFill>
                  <a:srgbClr val="800000"/>
                </a:solidFill>
                <a:latin typeface="Bahnschrift SemiLight SemiConde" panose="020B0502040204020203" pitchFamily="34" charset="0"/>
              </a:rPr>
              <a:t>значимая для детей, </a:t>
            </a:r>
            <a:r>
              <a:rPr lang="ru-RU" b="1" dirty="0" smtClean="0">
                <a:solidFill>
                  <a:srgbClr val="800000"/>
                </a:solidFill>
                <a:latin typeface="Bahnschrift SemiLight SemiConde" panose="020B0502040204020203" pitchFamily="34" charset="0"/>
              </a:rPr>
              <a:t/>
            </a:r>
            <a:br>
              <a:rPr lang="ru-RU" b="1" dirty="0" smtClean="0">
                <a:solidFill>
                  <a:srgbClr val="800000"/>
                </a:solidFill>
                <a:latin typeface="Bahnschrift SemiLight SemiConde" panose="020B0502040204020203" pitchFamily="34" charset="0"/>
              </a:rPr>
            </a:br>
            <a:r>
              <a:rPr lang="ru-RU" b="1" dirty="0" smtClean="0">
                <a:solidFill>
                  <a:srgbClr val="800000"/>
                </a:solidFill>
                <a:latin typeface="Bahnschrift SemiLight SemiConde" panose="020B0502040204020203" pitchFamily="34" charset="0"/>
              </a:rPr>
              <a:t>на </a:t>
            </a:r>
            <a:r>
              <a:rPr lang="ru-RU" b="1" dirty="0">
                <a:solidFill>
                  <a:srgbClr val="800000"/>
                </a:solidFill>
                <a:latin typeface="Bahnschrift SemiLight SemiConde" panose="020B0502040204020203" pitchFamily="34" charset="0"/>
              </a:rPr>
              <a:t>решение которой направлен проект</a:t>
            </a:r>
            <a:r>
              <a:rPr lang="ru-RU" b="1" dirty="0" smtClean="0">
                <a:solidFill>
                  <a:srgbClr val="800000"/>
                </a:solidFill>
                <a:latin typeface="Bahnschrift SemiLight SemiConde" panose="020B0502040204020203" pitchFamily="34" charset="0"/>
              </a:rPr>
              <a:t>:</a:t>
            </a:r>
            <a:r>
              <a:rPr lang="ru-RU" sz="5300" dirty="0">
                <a:solidFill>
                  <a:srgbClr val="800000"/>
                </a:solidFill>
                <a:latin typeface="Bahnschrift SemiLight SemiConde" panose="020B0502040204020203" pitchFamily="34" charset="0"/>
              </a:rPr>
              <a:t/>
            </a:r>
            <a:br>
              <a:rPr lang="ru-RU" sz="5300" dirty="0">
                <a:solidFill>
                  <a:srgbClr val="800000"/>
                </a:solidFill>
                <a:latin typeface="Bahnschrift SemiLight SemiConde" panose="020B0502040204020203" pitchFamily="34" charset="0"/>
              </a:rPr>
            </a:br>
            <a:endParaRPr lang="ru-RU" sz="5300" dirty="0">
              <a:solidFill>
                <a:srgbClr val="8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30400" y="1237674"/>
            <a:ext cx="9642764" cy="5620326"/>
          </a:xfrm>
        </p:spPr>
        <p:txBody>
          <a:bodyPr anchor="ctr"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dirty="0" smtClean="0">
                <a:latin typeface="Bahnschrift SemiLight SemiConde" panose="020B0502040204020203" pitchFamily="34" charset="0"/>
              </a:rPr>
              <a:t>          </a:t>
            </a:r>
            <a:r>
              <a:rPr lang="ru-RU" sz="2400" dirty="0" smtClean="0">
                <a:latin typeface="Bahnschrift SemiLight SemiConde" panose="020B0502040204020203" pitchFamily="34" charset="0"/>
              </a:rPr>
              <a:t>Дети </a:t>
            </a:r>
            <a:r>
              <a:rPr lang="ru-RU" sz="2400" dirty="0">
                <a:latin typeface="Bahnschrift SemiLight SemiConde" panose="020B0502040204020203" pitchFamily="34" charset="0"/>
              </a:rPr>
              <a:t>с нарушением зрения имеют недостаточно представления о предметах и явлениях окружающей действительности. Из-за нарушения зрения они плохо видят и выделяют конкретные признаки и свойства предметов: их форму, цвет, величину и пространственное расположение. Патология органа зрения искажает восприятие объекта, затрудняет создание целостного образа, изменяет его качественную характеристику. Образ становится фрагментарным. В связи с этим важно научить детей, пользуясь неполноценным зрением, правильно зрительно выделять важные существенные признаки и свойства </a:t>
            </a:r>
            <a:r>
              <a:rPr lang="ru-RU" sz="2400" dirty="0" smtClean="0">
                <a:latin typeface="Bahnschrift SemiLight SemiConde" panose="020B0502040204020203" pitchFamily="34" charset="0"/>
              </a:rPr>
              <a:t>наблюдаемых предметов </a:t>
            </a:r>
            <a:r>
              <a:rPr lang="ru-RU" sz="2400" dirty="0">
                <a:latin typeface="Bahnschrift SemiLight SemiConde" panose="020B0502040204020203" pitchFamily="34" charset="0"/>
              </a:rPr>
              <a:t>(</a:t>
            </a:r>
            <a:r>
              <a:rPr lang="ru-RU" sz="2400" dirty="0" smtClean="0">
                <a:latin typeface="Bahnschrift SemiLight SemiConde" panose="020B0502040204020203" pitchFamily="34" charset="0"/>
              </a:rPr>
              <a:t>деревьев).</a:t>
            </a:r>
            <a:r>
              <a:rPr lang="ru-RU" sz="2400" dirty="0">
                <a:latin typeface="Bahnschrift SemiLight SemiConde" panose="020B0502040204020203" pitchFamily="34" charset="0"/>
              </a:rPr>
              <a:t/>
            </a:r>
            <a:br>
              <a:rPr lang="ru-RU" sz="2400" dirty="0">
                <a:latin typeface="Bahnschrift SemiLight SemiConde" panose="020B0502040204020203" pitchFamily="34" charset="0"/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4735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" t="86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17818" y="480290"/>
            <a:ext cx="4627419" cy="33251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Bahnschrift SemiLight SemiConde" panose="020B0502040204020203" pitchFamily="34" charset="0"/>
              </a:rPr>
              <a:t/>
            </a:r>
            <a:br>
              <a:rPr lang="ru-RU" b="1" dirty="0" smtClean="0">
                <a:solidFill>
                  <a:srgbClr val="800000"/>
                </a:solidFill>
                <a:latin typeface="Bahnschrift SemiLight SemiConde" panose="020B0502040204020203" pitchFamily="34" charset="0"/>
              </a:rPr>
            </a:br>
            <a:r>
              <a:rPr lang="ru-RU" sz="4000" b="1" dirty="0" smtClean="0">
                <a:solidFill>
                  <a:srgbClr val="800000"/>
                </a:solidFill>
                <a:latin typeface="Bahnschrift SemiLight SemiConde" panose="020B0502040204020203" pitchFamily="34" charset="0"/>
              </a:rPr>
              <a:t>Задачи </a:t>
            </a:r>
            <a:r>
              <a:rPr lang="ru-RU" sz="4000" b="1" dirty="0">
                <a:solidFill>
                  <a:srgbClr val="800000"/>
                </a:solidFill>
                <a:latin typeface="Bahnschrift SemiLight SemiConde" panose="020B0502040204020203" pitchFamily="34" charset="0"/>
              </a:rPr>
              <a:t>проекта.</a:t>
            </a:r>
            <a:r>
              <a:rPr lang="ru-RU" sz="4000" dirty="0">
                <a:solidFill>
                  <a:srgbClr val="800000"/>
                </a:solidFill>
                <a:latin typeface="Bahnschrift SemiLight SemiConde" panose="020B0502040204020203" pitchFamily="34" charset="0"/>
              </a:rPr>
              <a:t/>
            </a:r>
            <a:br>
              <a:rPr lang="ru-RU" sz="4000" dirty="0">
                <a:solidFill>
                  <a:srgbClr val="800000"/>
                </a:solidFill>
                <a:latin typeface="Bahnschrift SemiLight SemiConde" panose="020B0502040204020203" pitchFamily="34" charset="0"/>
              </a:rPr>
            </a:br>
            <a:r>
              <a:rPr lang="ru-RU" dirty="0">
                <a:solidFill>
                  <a:srgbClr val="800000"/>
                </a:solidFill>
              </a:rPr>
              <a:t> </a:t>
            </a:r>
            <a:br>
              <a:rPr lang="ru-RU" dirty="0">
                <a:solidFill>
                  <a:srgbClr val="800000"/>
                </a:solidFill>
              </a:rPr>
            </a:b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2800" y="648854"/>
            <a:ext cx="11222183" cy="6209146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ru-RU" sz="6000" b="1" i="1" dirty="0">
                <a:solidFill>
                  <a:srgbClr val="800000"/>
                </a:solidFill>
                <a:latin typeface="Bahnschrift SemiLight SemiConde" panose="020B0502040204020203" pitchFamily="34" charset="0"/>
              </a:rPr>
              <a:t>Образовательные: </a:t>
            </a:r>
            <a:endParaRPr lang="ru-RU" sz="3500" dirty="0">
              <a:latin typeface="Bahnschrift SemiLight SemiConde" panose="020B0502040204020203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6200" dirty="0" smtClean="0">
                <a:latin typeface="Bahnschrift SemiLight SemiConde" panose="020B0502040204020203" pitchFamily="34" charset="0"/>
              </a:rPr>
              <a:t>Способствовать </a:t>
            </a:r>
            <a:r>
              <a:rPr lang="ru-RU" sz="6200" dirty="0">
                <a:latin typeface="Bahnschrift SemiLight SemiConde" panose="020B0502040204020203" pitchFamily="34" charset="0"/>
              </a:rPr>
              <a:t>формированию представлений детей о растительном мире – деревьях</a:t>
            </a:r>
            <a:r>
              <a:rPr lang="ru-RU" sz="6200" dirty="0" smtClean="0">
                <a:latin typeface="Bahnschrift SemiLight SemiConde" panose="020B0502040204020203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5500" dirty="0" smtClean="0">
                <a:latin typeface="Bahnschrift SemiLight SemiConde" panose="020B0502040204020203" pitchFamily="34" charset="0"/>
              </a:rPr>
              <a:t>    </a:t>
            </a:r>
            <a:r>
              <a:rPr lang="ru-RU" sz="6200" dirty="0" smtClean="0">
                <a:latin typeface="Bahnschrift SemiLight SemiConde" panose="020B0502040204020203" pitchFamily="34" charset="0"/>
              </a:rPr>
              <a:t>Формировать </a:t>
            </a:r>
            <a:r>
              <a:rPr lang="ru-RU" sz="6200" dirty="0">
                <a:latin typeface="Bahnschrift SemiLight SemiConde" panose="020B0502040204020203" pitchFamily="34" charset="0"/>
              </a:rPr>
              <a:t>элементарные экологические представления.</a:t>
            </a:r>
            <a:r>
              <a:rPr lang="ru-RU" sz="5500" dirty="0">
                <a:latin typeface="Bahnschrift SemiLight SemiConde" panose="020B0502040204020203" pitchFamily="34" charset="0"/>
              </a:rPr>
              <a:t> </a:t>
            </a:r>
            <a:endParaRPr lang="ru-RU" sz="5500" dirty="0" smtClean="0">
              <a:latin typeface="Bahnschrift SemiLight SemiConde" panose="020B0502040204020203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5500" dirty="0" smtClean="0">
                <a:latin typeface="Bahnschrift SemiLight SemiConde" panose="020B0502040204020203" pitchFamily="34" charset="0"/>
              </a:rPr>
              <a:t>    </a:t>
            </a:r>
            <a:r>
              <a:rPr lang="ru-RU" sz="6200" dirty="0" smtClean="0">
                <a:latin typeface="Bahnschrift SemiLight SemiConde" panose="020B0502040204020203" pitchFamily="34" charset="0"/>
              </a:rPr>
              <a:t>Формировать </a:t>
            </a:r>
            <a:r>
              <a:rPr lang="ru-RU" sz="6200" dirty="0">
                <a:latin typeface="Bahnschrift SemiLight SemiConde" panose="020B0502040204020203" pitchFamily="34" charset="0"/>
              </a:rPr>
              <a:t>умение вести наблюдения за живой природой. </a:t>
            </a:r>
            <a:endParaRPr lang="ru-RU" sz="6200" dirty="0" smtClean="0">
              <a:latin typeface="Bahnschrift SemiLight SemiConde" panose="020B0502040204020203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5500" dirty="0" smtClean="0">
                <a:latin typeface="Bahnschrift SemiLight SemiConde" panose="020B0502040204020203" pitchFamily="34" charset="0"/>
              </a:rPr>
              <a:t>     </a:t>
            </a:r>
            <a:r>
              <a:rPr lang="ru-RU" sz="6200" dirty="0" smtClean="0">
                <a:latin typeface="Bahnschrift SemiLight SemiConde" panose="020B0502040204020203" pitchFamily="34" charset="0"/>
              </a:rPr>
              <a:t>Формировать </a:t>
            </a:r>
            <a:r>
              <a:rPr lang="ru-RU" sz="6200" dirty="0">
                <a:latin typeface="Bahnschrift SemiLight SemiConde" panose="020B0502040204020203" pitchFamily="34" charset="0"/>
              </a:rPr>
              <a:t>эмоционально – радостное ощущение от активного участия в совместной, коллективной работе. </a:t>
            </a:r>
            <a:endParaRPr lang="ru-RU" sz="6200" dirty="0" smtClean="0">
              <a:latin typeface="Bahnschrift SemiLight SemiConde" panose="020B0502040204020203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5500" dirty="0" smtClean="0">
                <a:latin typeface="Bahnschrift SemiLight SemiConde" panose="020B0502040204020203" pitchFamily="34" charset="0"/>
              </a:rPr>
              <a:t> Формировать </a:t>
            </a:r>
            <a:r>
              <a:rPr lang="ru-RU" sz="5500" dirty="0">
                <a:latin typeface="Bahnschrift SemiLight SemiConde" panose="020B0502040204020203" pitchFamily="34" charset="0"/>
              </a:rPr>
              <a:t>навыки ориентировки в пространстве.</a:t>
            </a:r>
            <a:br>
              <a:rPr lang="ru-RU" sz="5500" dirty="0">
                <a:latin typeface="Bahnschrift SemiLight SemiConde" panose="020B0502040204020203" pitchFamily="34" charset="0"/>
              </a:rPr>
            </a:br>
            <a:endParaRPr lang="ru-RU" sz="1200" dirty="0" smtClean="0">
              <a:latin typeface="Bahnschrift SemiLight SemiConde" panose="020B0502040204020203" pitchFamily="34" charset="0"/>
            </a:endParaRPr>
          </a:p>
          <a:p>
            <a:pPr marL="0" indent="0">
              <a:buNone/>
            </a:pPr>
            <a:r>
              <a:rPr lang="ru-RU" sz="6200" b="1" i="1" dirty="0" smtClean="0">
                <a:solidFill>
                  <a:srgbClr val="800000"/>
                </a:solidFill>
                <a:latin typeface="Bahnschrift SemiLight SemiConde" panose="020B0502040204020203" pitchFamily="34" charset="0"/>
              </a:rPr>
              <a:t>Развивающие</a:t>
            </a:r>
            <a:r>
              <a:rPr lang="ru-RU" sz="6200" b="1" i="1" dirty="0">
                <a:solidFill>
                  <a:srgbClr val="800000"/>
                </a:solidFill>
                <a:latin typeface="Bahnschrift SemiLight SemiConde" panose="020B0502040204020203" pitchFamily="34" charset="0"/>
              </a:rPr>
              <a:t>:</a:t>
            </a:r>
            <a:r>
              <a:rPr lang="ru-RU" sz="6200" i="1" dirty="0">
                <a:solidFill>
                  <a:srgbClr val="800000"/>
                </a:solidFill>
                <a:latin typeface="Bahnschrift SemiLight SemiConde" panose="020B0502040204020203" pitchFamily="34" charset="0"/>
              </a:rPr>
              <a:t> </a:t>
            </a:r>
            <a:r>
              <a:rPr lang="ru-RU" sz="5500" dirty="0">
                <a:solidFill>
                  <a:srgbClr val="800000"/>
                </a:solidFill>
                <a:latin typeface="Bahnschrift SemiLight SemiConde" panose="020B0502040204020203" pitchFamily="34" charset="0"/>
              </a:rPr>
              <a:t> 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6200" dirty="0">
                <a:latin typeface="Bahnschrift SemiLight SemiConde" panose="020B0502040204020203" pitchFamily="34" charset="0"/>
              </a:rPr>
              <a:t>Развивать стремление общаться со сверстниками в процессе деятельности. </a:t>
            </a:r>
            <a:endParaRPr lang="ru-RU" sz="6200" dirty="0" smtClean="0">
              <a:latin typeface="Bahnschrift SemiLight SemiConde" panose="020B0502040204020203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6200" dirty="0" smtClean="0">
                <a:latin typeface="Bahnschrift SemiLight SemiConde" panose="020B0502040204020203" pitchFamily="34" charset="0"/>
              </a:rPr>
              <a:t>Расширять </a:t>
            </a:r>
            <a:r>
              <a:rPr lang="ru-RU" sz="6200" dirty="0">
                <a:latin typeface="Bahnschrift SemiLight SemiConde" panose="020B0502040204020203" pitchFamily="34" charset="0"/>
              </a:rPr>
              <a:t>знания детей о деревьях, учить устанавливать простейшие связи между объектами природы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6200" dirty="0">
                <a:latin typeface="Bahnschrift SemiLight SemiConde" panose="020B0502040204020203" pitchFamily="34" charset="0"/>
              </a:rPr>
              <a:t>Развивать познавательную активность, мышление, воображение, коммуникативные навыки, продуктивную деятельность, творческие способности, воспитание творческой инициативы, бережного отношения к окружающей </a:t>
            </a:r>
            <a:r>
              <a:rPr lang="ru-RU" sz="6200" dirty="0" smtClean="0">
                <a:latin typeface="Bahnschrift SemiLight SemiConde" panose="020B0502040204020203" pitchFamily="34" charset="0"/>
              </a:rPr>
              <a:t>среде.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6200" dirty="0" smtClean="0">
                <a:latin typeface="Bahnschrift SemiLight SemiConde" panose="020B0502040204020203" pitchFamily="34" charset="0"/>
              </a:rPr>
              <a:t>Расширять </a:t>
            </a:r>
            <a:r>
              <a:rPr lang="ru-RU" sz="6200" dirty="0">
                <a:latin typeface="Bahnschrift SemiLight SemiConde" panose="020B0502040204020203" pitchFamily="34" charset="0"/>
              </a:rPr>
              <a:t>представления о правилах безопасного поведения на природе.  </a:t>
            </a:r>
            <a:endParaRPr lang="ru-RU" sz="900" b="1" i="1" dirty="0" smtClean="0">
              <a:solidFill>
                <a:srgbClr val="800000"/>
              </a:solidFill>
              <a:latin typeface="Bahnschrift SemiLight SemiConde" panose="020B0502040204020203" pitchFamily="34" charset="0"/>
            </a:endParaRPr>
          </a:p>
          <a:p>
            <a:pPr marL="0" indent="0">
              <a:buNone/>
            </a:pPr>
            <a:r>
              <a:rPr lang="ru-RU" sz="6200" b="1" i="1" dirty="0" smtClean="0">
                <a:solidFill>
                  <a:srgbClr val="800000"/>
                </a:solidFill>
                <a:latin typeface="Bahnschrift SemiLight SemiConde" panose="020B0502040204020203" pitchFamily="34" charset="0"/>
              </a:rPr>
              <a:t>Воспитательные:</a:t>
            </a:r>
            <a:endParaRPr lang="ru-RU" sz="6200" dirty="0">
              <a:solidFill>
                <a:srgbClr val="800000"/>
              </a:solidFill>
              <a:latin typeface="Bahnschrift SemiLight SemiConde" panose="020B0502040204020203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6200" dirty="0">
                <a:latin typeface="Bahnschrift SemiLight SemiConde" panose="020B0502040204020203" pitchFamily="34" charset="0"/>
              </a:rPr>
              <a:t>Воспитывать бережное отношение к природе. </a:t>
            </a:r>
            <a:endParaRPr lang="ru-RU" sz="6200" dirty="0" smtClean="0">
              <a:latin typeface="Bahnschrift SemiLight SemiConde" panose="020B0502040204020203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6200" dirty="0" smtClean="0">
                <a:latin typeface="Bahnschrift SemiLight SemiConde" panose="020B0502040204020203" pitchFamily="34" charset="0"/>
              </a:rPr>
              <a:t>Воспитывать </a:t>
            </a:r>
            <a:r>
              <a:rPr lang="ru-RU" sz="6200" dirty="0">
                <a:latin typeface="Bahnschrift SemiLight SemiConde" panose="020B0502040204020203" pitchFamily="34" charset="0"/>
              </a:rPr>
              <a:t>у детей любознательность, эмоциональный отклик, интерес и эстетическое отношение к растительному </a:t>
            </a:r>
            <a:r>
              <a:rPr lang="ru-RU" sz="6200" dirty="0" smtClean="0">
                <a:latin typeface="Bahnschrift SemiLight SemiConde" panose="020B0502040204020203" pitchFamily="34" charset="0"/>
              </a:rPr>
              <a:t>миру.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6200" dirty="0" smtClean="0">
                <a:latin typeface="Bahnschrift SemiLight SemiConde" panose="020B0502040204020203" pitchFamily="34" charset="0"/>
              </a:rPr>
              <a:t>Воспитывать </a:t>
            </a:r>
            <a:r>
              <a:rPr lang="ru-RU" sz="6200" dirty="0">
                <a:latin typeface="Bahnschrift SemiLight SemiConde" panose="020B0502040204020203" pitchFamily="34" charset="0"/>
              </a:rPr>
              <a:t>нравственные и духовные качества ребенка во время его общения с природой</a:t>
            </a:r>
            <a:r>
              <a:rPr lang="ru-RU" sz="6200" dirty="0" smtClean="0">
                <a:latin typeface="Bahnschrift SemiLight SemiConde" panose="020B0502040204020203" pitchFamily="34" charset="0"/>
              </a:rPr>
              <a:t>.</a:t>
            </a:r>
            <a:endParaRPr lang="ru-RU" sz="6200" dirty="0">
              <a:latin typeface="Bahnschrift SemiLight SemiCond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0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" t="8642"/>
          <a:stretch/>
        </p:blipFill>
        <p:spPr>
          <a:xfrm>
            <a:off x="0" y="-83127"/>
            <a:ext cx="12192000" cy="685800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1" r="3620"/>
          <a:stretch/>
        </p:blipFill>
        <p:spPr>
          <a:xfrm rot="20851803">
            <a:off x="640106" y="212884"/>
            <a:ext cx="4107470" cy="4965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" r="15554" b="6015"/>
          <a:stretch/>
        </p:blipFill>
        <p:spPr>
          <a:xfrm rot="6526635">
            <a:off x="6947698" y="874887"/>
            <a:ext cx="4897366" cy="4012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85078" y="5563437"/>
            <a:ext cx="116590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9525">
                  <a:noFill/>
                  <a:prstDash val="solid"/>
                </a:ln>
                <a:solidFill>
                  <a:srgbClr val="99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Накопление информации о деревьях ближайшего окружения из детской энциклопедии и иллюстраций</a:t>
            </a:r>
            <a:endParaRPr lang="ru-RU" sz="3200" b="1" dirty="0">
              <a:ln w="9525">
                <a:noFill/>
                <a:prstDash val="solid"/>
              </a:ln>
              <a:solidFill>
                <a:srgbClr val="99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951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" t="86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2854">
            <a:off x="8239964" y="623435"/>
            <a:ext cx="3519751" cy="4692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8005">
            <a:off x="4133850" y="353449"/>
            <a:ext cx="3924300" cy="523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721904" y="5733054"/>
            <a:ext cx="98773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9525">
                  <a:noFill/>
                  <a:prstDash val="solid"/>
                </a:ln>
                <a:solidFill>
                  <a:srgbClr val="99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Наблюдение за деревьями на участках детского сада           (вяз, рябина, клен)</a:t>
            </a:r>
            <a:endParaRPr lang="ru-RU" sz="3200" b="1" dirty="0">
              <a:ln w="9525">
                <a:noFill/>
                <a:prstDash val="solid"/>
              </a:ln>
              <a:solidFill>
                <a:srgbClr val="99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7" name="Объект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6506">
            <a:off x="354726" y="305411"/>
            <a:ext cx="3754599" cy="5006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221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" t="86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5" r="55668" b="9393"/>
          <a:stretch/>
        </p:blipFill>
        <p:spPr>
          <a:xfrm rot="4507801">
            <a:off x="7749004" y="2147599"/>
            <a:ext cx="3500128" cy="4643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2866">
            <a:off x="4524040" y="351051"/>
            <a:ext cx="3546357" cy="4727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9186">
            <a:off x="601763" y="276137"/>
            <a:ext cx="3758802" cy="5011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265382" y="5939304"/>
            <a:ext cx="63269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9525">
                  <a:noFill/>
                  <a:prstDash val="solid"/>
                </a:ln>
                <a:solidFill>
                  <a:srgbClr val="99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«Люблю берёзку русскую . . .»</a:t>
            </a:r>
            <a:endParaRPr lang="ru-RU" sz="3600" b="1" dirty="0">
              <a:ln w="9525">
                <a:noFill/>
                <a:prstDash val="solid"/>
              </a:ln>
              <a:solidFill>
                <a:srgbClr val="99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20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" t="86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3345" y="5493291"/>
            <a:ext cx="115731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9525">
                  <a:noFill/>
                  <a:prstDash val="solid"/>
                </a:ln>
                <a:solidFill>
                  <a:srgbClr val="99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Индивидуальная работа учителя -  дефектолога </a:t>
            </a:r>
          </a:p>
          <a:p>
            <a:pPr algn="ctr"/>
            <a:r>
              <a:rPr lang="ru-RU" sz="3200" b="1" dirty="0" smtClean="0">
                <a:ln w="9525">
                  <a:noFill/>
                  <a:prstDash val="solid"/>
                </a:ln>
                <a:solidFill>
                  <a:srgbClr val="99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по теме проекта </a:t>
            </a:r>
            <a:endParaRPr lang="ru-RU" sz="3200" b="1" dirty="0">
              <a:ln w="9525">
                <a:noFill/>
                <a:prstDash val="solid"/>
              </a:ln>
              <a:solidFill>
                <a:srgbClr val="99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3" t="24220" r="24651" b="3053"/>
          <a:stretch/>
        </p:blipFill>
        <p:spPr>
          <a:xfrm rot="4724959">
            <a:off x="46642" y="626582"/>
            <a:ext cx="4904117" cy="4119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3" r="5989" b="11434"/>
          <a:stretch/>
        </p:blipFill>
        <p:spPr>
          <a:xfrm rot="6099811">
            <a:off x="6439983" y="734981"/>
            <a:ext cx="4805966" cy="4056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230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" t="86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3"/>
          <a:stretch/>
        </p:blipFill>
        <p:spPr>
          <a:xfrm rot="805521">
            <a:off x="6992750" y="454962"/>
            <a:ext cx="4506206" cy="4988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6213">
            <a:off x="612675" y="339319"/>
            <a:ext cx="4099131" cy="5349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091726" y="5672421"/>
            <a:ext cx="104740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9525">
                  <a:noFill/>
                  <a:prstDash val="solid"/>
                </a:ln>
                <a:solidFill>
                  <a:srgbClr val="99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Работа с пособиями:  </a:t>
            </a:r>
            <a:r>
              <a:rPr lang="ru-RU" sz="3200" b="1" dirty="0" err="1" smtClean="0">
                <a:ln w="9525">
                  <a:noFill/>
                  <a:prstDash val="solid"/>
                </a:ln>
                <a:solidFill>
                  <a:srgbClr val="99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лепбук</a:t>
            </a:r>
            <a:r>
              <a:rPr lang="ru-RU" sz="3200" b="1" dirty="0" smtClean="0">
                <a:ln w="9525">
                  <a:noFill/>
                  <a:prstDash val="solid"/>
                </a:ln>
                <a:solidFill>
                  <a:srgbClr val="99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3200" b="1" dirty="0">
                <a:ln w="9525">
                  <a:noFill/>
                  <a:prstDash val="solid"/>
                </a:ln>
                <a:solidFill>
                  <a:srgbClr val="99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«Деревья</a:t>
            </a:r>
            <a:r>
              <a:rPr lang="ru-RU" sz="3200" b="1" dirty="0" smtClean="0">
                <a:ln w="9525">
                  <a:noFill/>
                  <a:prstDash val="solid"/>
                </a:ln>
                <a:solidFill>
                  <a:srgbClr val="99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»,</a:t>
            </a:r>
            <a:endParaRPr lang="ru-RU" sz="3200" b="1" dirty="0">
              <a:ln w="9525">
                <a:noFill/>
                <a:prstDash val="solid"/>
              </a:ln>
              <a:solidFill>
                <a:srgbClr val="99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ru-RU" sz="3200" b="1" dirty="0" smtClean="0">
                <a:ln w="9525">
                  <a:noFill/>
                  <a:prstDash val="solid"/>
                </a:ln>
                <a:solidFill>
                  <a:srgbClr val="99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«Дидактическое дерево»</a:t>
            </a:r>
            <a:endParaRPr lang="ru-RU" sz="3200" b="1" dirty="0">
              <a:ln w="9525">
                <a:noFill/>
                <a:prstDash val="solid"/>
              </a:ln>
              <a:solidFill>
                <a:srgbClr val="99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84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5319</TotalTime>
  <Words>267</Words>
  <Application>Microsoft Office PowerPoint</Application>
  <PresentationFormat>Широкоэкранный</PresentationFormat>
  <Paragraphs>39</Paragraphs>
  <Slides>14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Bahnschrift SemiLight SemiConde</vt:lpstr>
      <vt:lpstr>Calibri</vt:lpstr>
      <vt:lpstr>Calibri Light</vt:lpstr>
      <vt:lpstr>Wingdings</vt:lpstr>
      <vt:lpstr>Тема Office</vt:lpstr>
      <vt:lpstr>Презентация PowerPoint</vt:lpstr>
      <vt:lpstr>Актуальность.</vt:lpstr>
      <vt:lpstr> Проблема значимая для детей,  на решение которой направлен проект: </vt:lpstr>
      <vt:lpstr> Задачи проекта.  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Танюша</dc:creator>
  <cp:lastModifiedBy>Танюша</cp:lastModifiedBy>
  <cp:revision>29</cp:revision>
  <dcterms:created xsi:type="dcterms:W3CDTF">2022-06-14T10:33:58Z</dcterms:created>
  <dcterms:modified xsi:type="dcterms:W3CDTF">2022-06-27T16:37:36Z</dcterms:modified>
</cp:coreProperties>
</file>