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7" r:id="rId14"/>
    <p:sldId id="269" r:id="rId15"/>
    <p:sldId id="27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DB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6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452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5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300" y="2877891"/>
            <a:ext cx="10572750" cy="127500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ru-RU" sz="7200" dirty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>Проект</a:t>
            </a:r>
            <a:r>
              <a:rPr lang="ru-RU" sz="3200" dirty="0" smtClean="0">
                <a:solidFill>
                  <a:schemeClr val="bg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«ОС</a:t>
            </a:r>
            <a:r>
              <a:rPr lang="ru-RU" sz="7200" dirty="0" smtClean="0">
                <a:solidFill>
                  <a:srgbClr val="FF66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ЕН</a:t>
            </a:r>
            <a:r>
              <a:rPr lang="ru-RU" sz="7200" dirty="0" smtClean="0">
                <a:solidFill>
                  <a:srgbClr val="FFFF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НИ</a:t>
            </a:r>
            <a:r>
              <a:rPr lang="ru-RU" sz="7200" dirty="0" smtClean="0">
                <a:solidFill>
                  <a:srgbClr val="92D05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Й</a:t>
            </a:r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92D05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У</a:t>
            </a:r>
            <a:r>
              <a:rPr lang="ru-RU" sz="7200" dirty="0" smtClean="0">
                <a:solidFill>
                  <a:srgbClr val="00B0F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РО</a:t>
            </a:r>
            <a:r>
              <a:rPr lang="ru-RU" sz="7200" dirty="0" smtClean="0">
                <a:solidFill>
                  <a:srgbClr val="7030A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ЖА</a:t>
            </a:r>
            <a:r>
              <a:rPr lang="ru-RU" sz="7200" dirty="0" smtClean="0">
                <a:solidFill>
                  <a:srgbClr val="00206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Й.</a:t>
            </a:r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solidFill>
                  <a:srgbClr val="FF66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в</a:t>
            </a:r>
            <a:r>
              <a:rPr lang="ru-RU" sz="7200" dirty="0" smtClean="0">
                <a:solidFill>
                  <a:srgbClr val="FFFF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solidFill>
                  <a:srgbClr val="92D05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щ</a:t>
            </a:r>
            <a:r>
              <a:rPr lang="ru-RU" sz="7200" dirty="0" smtClean="0">
                <a:solidFill>
                  <a:srgbClr val="00B0F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7030A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ф</a:t>
            </a:r>
            <a:r>
              <a:rPr lang="ru-RU" sz="7200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р</a:t>
            </a:r>
            <a:r>
              <a:rPr lang="ru-RU" sz="7200" dirty="0" smtClean="0">
                <a:solidFill>
                  <a:srgbClr val="FF66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у</a:t>
            </a:r>
            <a:r>
              <a:rPr lang="ru-RU" sz="7200" dirty="0" smtClean="0">
                <a:solidFill>
                  <a:srgbClr val="FFFF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solidFill>
                  <a:srgbClr val="00B0F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т</a:t>
            </a:r>
            <a:r>
              <a:rPr lang="ru-RU" sz="7200" dirty="0" smtClean="0">
                <a:solidFill>
                  <a:srgbClr val="92D05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ы</a:t>
            </a:r>
            <a:r>
              <a:rPr lang="ru-RU" sz="7200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»</a:t>
            </a:r>
            <a:r>
              <a:rPr lang="ru-RU" sz="7200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316" y="3174643"/>
            <a:ext cx="9568765" cy="3683357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lvl="0" algn="r">
              <a:buClr>
                <a:srgbClr val="90C226"/>
              </a:buClr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МБДОУ </a:t>
            </a:r>
            <a:r>
              <a:rPr lang="ru-RU" sz="2400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«Детский </a:t>
            </a:r>
            <a:r>
              <a:rPr lang="ru-RU" sz="24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сад» </a:t>
            </a:r>
          </a:p>
          <a:p>
            <a:pPr lvl="0" algn="r">
              <a:buClr>
                <a:srgbClr val="90C226"/>
              </a:buClr>
            </a:pPr>
            <a:r>
              <a:rPr lang="ru-RU" sz="28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младше-средняя </a:t>
            </a:r>
            <a:r>
              <a:rPr lang="ru-RU" sz="24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группа                                                              </a:t>
            </a:r>
            <a:endParaRPr lang="ru-RU" sz="2800" dirty="0" smtClean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воспитатель Васильева Н.В.</a:t>
            </a:r>
            <a:endParaRPr lang="ru-RU" sz="2800" dirty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89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3817" y="813072"/>
            <a:ext cx="4765183" cy="5390882"/>
          </a:xfrm>
        </p:spPr>
        <p:txBody>
          <a:bodyPr>
            <a:normAutofit/>
          </a:bodyPr>
          <a:lstStyle/>
          <a:p>
            <a:pPr algn="ctr"/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algn="ctr"/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algn="ctr"/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13716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Закрепляем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полученные </a:t>
            </a: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знания</a:t>
            </a:r>
          </a:p>
          <a:p>
            <a:pPr marL="13716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в продуктивной деятельности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5123" name="Picture 3" descr="C:\Users\Антон\Desktop\a24176b2-1cbd-40da-9e52-5265969cf1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1640"/>
            <a:ext cx="5257800" cy="62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34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8849" y="381000"/>
            <a:ext cx="5886451" cy="5600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Игра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«Чудесный мешочек» развивает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у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детей умение узнавать и называть </a:t>
            </a: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обследуемы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предметы на ощупь.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20" y="247649"/>
            <a:ext cx="5140880" cy="62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7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799" y="269920"/>
            <a:ext cx="5756051" cy="5616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Упражнение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«Разбери урожай» способствует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закреплению </a:t>
            </a: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знаний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у детей об овощах и фруктах </a:t>
            </a: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и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умению их классифицировать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878"/>
            <a:ext cx="5410200" cy="59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6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32" y="5438640"/>
            <a:ext cx="11487955" cy="1036749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                       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11200" i="1" dirty="0">
                <a:solidFill>
                  <a:schemeClr val="bg1"/>
                </a:solidFill>
                <a:latin typeface="Segoe Script" panose="030B0504020000000003" pitchFamily="66" charset="0"/>
              </a:rPr>
              <a:t>Лепка помогает развивать силу </a:t>
            </a:r>
            <a:endParaRPr lang="ru-RU" sz="11200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112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мелкой </a:t>
            </a:r>
            <a:r>
              <a:rPr lang="ru-RU" sz="11200" i="1" dirty="0">
                <a:solidFill>
                  <a:schemeClr val="bg1"/>
                </a:solidFill>
                <a:latin typeface="Segoe Script" panose="030B0504020000000003" pitchFamily="66" charset="0"/>
              </a:rPr>
              <a:t>мускулатуры</a:t>
            </a:r>
            <a:r>
              <a:rPr lang="ru-RU" sz="112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, подвижность </a:t>
            </a:r>
            <a:r>
              <a:rPr lang="ru-RU" sz="11200" i="1" dirty="0">
                <a:solidFill>
                  <a:schemeClr val="bg1"/>
                </a:solidFill>
                <a:latin typeface="Segoe Script" panose="030B0504020000000003" pitchFamily="66" charset="0"/>
              </a:rPr>
              <a:t>кистей и </a:t>
            </a:r>
            <a:endParaRPr lang="ru-RU" sz="11200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sz="112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пальцев </a:t>
            </a:r>
            <a:r>
              <a:rPr lang="ru-RU" sz="11200" i="1" dirty="0">
                <a:solidFill>
                  <a:schemeClr val="bg1"/>
                </a:solidFill>
                <a:latin typeface="Segoe Script" panose="030B0504020000000003" pitchFamily="66" charset="0"/>
              </a:rPr>
              <a:t>рук детей.</a:t>
            </a:r>
            <a:r>
              <a:rPr lang="ru-RU" sz="11200" dirty="0" smtClean="0">
                <a:latin typeface="Constantia" panose="02030602050306030303" pitchFamily="18" charset="0"/>
              </a:rPr>
              <a:t> </a:t>
            </a:r>
            <a:endParaRPr lang="ru-RU" sz="11200" dirty="0"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336" y="304800"/>
            <a:ext cx="7007714" cy="523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8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901" y="171450"/>
            <a:ext cx="5657850" cy="56416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Constantia" panose="02030602050306030303" pitchFamily="18" charset="0"/>
              </a:rPr>
              <a:t>       </a:t>
            </a:r>
          </a:p>
          <a:p>
            <a:pPr marL="0" indent="0" algn="ctr">
              <a:buNone/>
            </a:pPr>
            <a:endParaRPr lang="ru-RU" b="1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Constantia" panose="02030602050306030303" pitchFamily="18" charset="0"/>
              </a:rPr>
              <a:t> 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Посещение огорода в детском саду способствует развитию наблюдательности у </a:t>
            </a: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детей,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развивает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умение радоваться участию в выращивании растений .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51" y="171450"/>
            <a:ext cx="4638200" cy="62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8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1" y="285750"/>
            <a:ext cx="5550526" cy="6220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 </a:t>
            </a:r>
          </a:p>
          <a:p>
            <a:pPr algn="ctr">
              <a:buNone/>
            </a:pPr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Итоговое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мероприятие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в форме музыкального развлечения по теме проекта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1026" name="Picture 2" descr="C:\Users\Антон\Desktop\0afefb59-a785-46e3-912f-d8a2887a1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93" y="285750"/>
            <a:ext cx="6020208" cy="62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0" y="1219200"/>
            <a:ext cx="8172450" cy="1329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СПА</a:t>
            </a:r>
            <a:r>
              <a:rPr lang="ru-RU" sz="8000" b="1" i="1" dirty="0" smtClean="0">
                <a:solidFill>
                  <a:srgbClr val="FF6600"/>
                </a:solidFill>
                <a:latin typeface="Segoe Script" panose="030B0504020000000003" pitchFamily="66" charset="0"/>
              </a:rPr>
              <a:t>СИБ</a:t>
            </a:r>
            <a:r>
              <a:rPr lang="ru-RU" sz="8000" b="1" i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О</a:t>
            </a:r>
            <a:r>
              <a:rPr lang="ru-RU" sz="80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8000" b="1" i="1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ЗА</a:t>
            </a:r>
            <a:r>
              <a:rPr lang="ru-RU" sz="80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8000" b="1" i="1" dirty="0" smtClean="0">
                <a:solidFill>
                  <a:srgbClr val="00B050"/>
                </a:solidFill>
                <a:latin typeface="Segoe Script" panose="030B0504020000000003" pitchFamily="66" charset="0"/>
              </a:rPr>
              <a:t>ВНИ</a:t>
            </a:r>
            <a:r>
              <a:rPr lang="ru-RU" sz="8000" b="1" i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МАН</a:t>
            </a:r>
            <a:r>
              <a:rPr lang="ru-RU" sz="8000" b="1" i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ИЕ!</a:t>
            </a:r>
            <a:endParaRPr lang="ru-RU" sz="8000" b="1" i="1" dirty="0">
              <a:solidFill>
                <a:srgbClr val="7030A0"/>
              </a:solidFill>
              <a:latin typeface="Segoe Script" panose="030B0504020000000003" pitchFamily="66" charset="0"/>
            </a:endParaRPr>
          </a:p>
        </p:txBody>
      </p:sp>
      <p:pic>
        <p:nvPicPr>
          <p:cNvPr id="4098" name="Picture 2" descr="C:\Users\Антон\Desktop\0e8f7a5f-5032-42c4-aa19-c46eeb99db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204787"/>
            <a:ext cx="4229100" cy="63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91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7425"/>
            <a:ext cx="10488650" cy="658110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chemeClr val="bg1"/>
                </a:solidFill>
                <a:latin typeface="Segoe Script" panose="030B0504020000000003" pitchFamily="66" charset="0"/>
              </a:rPr>
              <a:t>Природа дарит нам много красивого, вкусного, полезного. Особенно щедра на подарки осень. Сколько вкусных фруктов и овощей созревает у людей в огородах, сколько ярких цветов расцветает в садах. Каждый человек должен любить и беречь природу. А прививать любовь к ней нужно с раннего детства. В огородах и садах полным ходом идет сбор урожая овощей и фруктов. Именно поэтому мы с ребятами и родителями взялись реализовать данный проект; узнаем много нового и интересного о родной природе. Дети закрепят названия овощей и фруктов, где они растут, познакомятся с профессиями садовода и овощевода, узнают, что можно приготовить из овощей, фруктов. </a:t>
            </a:r>
            <a:endParaRPr lang="ru-RU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09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Проблема</a:t>
            </a:r>
            <a:endParaRPr lang="ru-RU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Проблема, значимая для детей, на решение которой направлен проект:</a:t>
            </a:r>
          </a:p>
          <a:p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-Недостаточная осведомленность воспитанников о дарах осени: овощах и фруктах.</a:t>
            </a:r>
          </a:p>
          <a:p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-Недостаточное умение грамматически правильно, последовательно строить свои высказывания; речевые возможности. Активизировать в речи детей названия овощей и фруктов </a:t>
            </a:r>
          </a:p>
          <a:p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-Недостаточная включенность родителей в </a:t>
            </a:r>
            <a:r>
              <a:rPr lang="ru-RU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воспитательно</a:t>
            </a:r>
            <a:r>
              <a:rPr lang="ru-RU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-образовательный </a:t>
            </a:r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процесс ДОУ.</a:t>
            </a:r>
          </a:p>
          <a:p>
            <a:r>
              <a:rPr lang="ru-RU" dirty="0">
                <a:solidFill>
                  <a:schemeClr val="bg1"/>
                </a:solidFill>
                <a:latin typeface="Segoe Script" panose="030B0504020000000003" pitchFamily="66" charset="0"/>
              </a:rPr>
              <a:t>-Недостаточное представление детей о многообразии и пользе овощей и фруктов, которые созревают в осенний период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742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668"/>
            <a:ext cx="10828866" cy="6413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Цель проекта</a:t>
            </a:r>
          </a:p>
          <a:p>
            <a:pPr marL="0" indent="0" algn="ctr">
              <a:buNone/>
            </a:pPr>
            <a:endParaRPr lang="ru-RU" sz="1050" i="1" dirty="0" smtClean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    </a:t>
            </a:r>
            <a:r>
              <a:rPr lang="ru-RU" sz="3200" dirty="0">
                <a:solidFill>
                  <a:schemeClr val="bg1"/>
                </a:solidFill>
                <a:latin typeface="Segoe Script" panose="030B0504020000000003" pitchFamily="66" charset="0"/>
              </a:rPr>
              <a:t>Создать условия для развития у детей познавательных и творческих способностей в процессе решения проблемных смоделированных ситуаций, в процессе поисковой деятельности.</a:t>
            </a:r>
            <a:endParaRPr lang="ru-RU" sz="2400" i="1" dirty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6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46"/>
            <a:ext cx="10847916" cy="6542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Задачи:</a:t>
            </a:r>
          </a:p>
          <a:p>
            <a:pPr fontAlgn="t"/>
            <a:r>
              <a:rPr lang="ru-RU" sz="26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Развивать поисковую деятельность детей: способность к определению задач на основе поставленной проблемы; умение планировать этапы своих действий, аргументировать свой выбор.</a:t>
            </a:r>
          </a:p>
          <a:p>
            <a:pPr fontAlgn="t"/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Обобщать и расширять представления детей о многообразии и пользе овощей и фруктов, которые созревают в осенний период.</a:t>
            </a:r>
          </a:p>
          <a:p>
            <a:pPr fontAlgn="t"/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Формировать представления о тесной взаимосвязи человека и природы.</a:t>
            </a:r>
          </a:p>
          <a:p>
            <a:pPr fontAlgn="t"/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Развивать умение понимать содержание произведений, внимательно слушать сказки, рассказы, стихотворения о природе.</a:t>
            </a:r>
          </a:p>
          <a:p>
            <a:pPr marL="585216" lvl="1" indent="0" fontAlgn="t">
              <a:buNone/>
            </a:pPr>
            <a:r>
              <a:rPr lang="ru-RU" sz="22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200" dirty="0">
                <a:solidFill>
                  <a:schemeClr val="bg1"/>
                </a:solidFill>
                <a:latin typeface="Segoe Script" panose="030B0504020000000003" pitchFamily="66" charset="0"/>
              </a:rPr>
              <a:t>Развивать умение составлять пересказ по схемам.</a:t>
            </a:r>
          </a:p>
          <a:p>
            <a:pPr fontAlgn="t"/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Обогащать словарный запас.</a:t>
            </a:r>
          </a:p>
          <a:p>
            <a:pPr marL="585216" lvl="1" indent="0" fontAlgn="t">
              <a:buNone/>
            </a:pPr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-Развивать 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память, внимание, мышление.</a:t>
            </a:r>
          </a:p>
          <a:p>
            <a:pPr fontAlgn="t"/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-</a:t>
            </a:r>
            <a:r>
              <a:rPr lang="ru-RU" sz="2600" dirty="0">
                <a:solidFill>
                  <a:schemeClr val="bg1"/>
                </a:solidFill>
                <a:latin typeface="Segoe Script" panose="030B0504020000000003" pitchFamily="66" charset="0"/>
              </a:rPr>
              <a:t>Воспитывать бережное отношение к природе, воспитывать эстетические чувства</a:t>
            </a:r>
            <a:r>
              <a:rPr lang="ru-RU" sz="2600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34050" y="361950"/>
            <a:ext cx="6151808" cy="59626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Дидактическое </a:t>
            </a:r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упражнение</a:t>
            </a: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«Положи </a:t>
            </a:r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в </a:t>
            </a: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корзинку»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даёт </a:t>
            </a:r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возможность  внимательно слушать загадку об овощах</a:t>
            </a: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, находить отгадку, называть </a:t>
            </a:r>
            <a:r>
              <a:rPr lang="ru-RU" sz="3200" i="1" dirty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и показывать и размещать на панно </a:t>
            </a:r>
            <a:r>
              <a:rPr lang="ru-RU" sz="3200" i="1" dirty="0" smtClean="0">
                <a:solidFill>
                  <a:schemeClr val="bg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«Корзинка»</a:t>
            </a:r>
            <a:endParaRPr lang="ru-RU" sz="3200" i="1" dirty="0">
              <a:solidFill>
                <a:schemeClr val="bg1"/>
              </a:solidFill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481" y="361950"/>
            <a:ext cx="4604957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242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050" y="285750"/>
            <a:ext cx="6606056" cy="6457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   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	В процессе дидактических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игр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учим составлять целое </a:t>
            </a:r>
            <a:endParaRPr lang="ru-RU" i="1" dirty="0" smtClean="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из </a:t>
            </a:r>
            <a:r>
              <a:rPr lang="ru-RU" i="1" dirty="0">
                <a:solidFill>
                  <a:schemeClr val="bg1"/>
                </a:solidFill>
                <a:latin typeface="Segoe Script" panose="030B0504020000000003" pitchFamily="66" charset="0"/>
              </a:rPr>
              <a:t>частей.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31" y="285750"/>
            <a:ext cx="482731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5576552"/>
            <a:ext cx="11541079" cy="1281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onstantia" panose="02030602050306030303" pitchFamily="18" charset="0"/>
              </a:rPr>
              <a:t>     </a:t>
            </a: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Обучаем способам обследовательских действий овощей зрительно-осязательным способом с помощью одной, двух рук и отдельными пальцами.</a:t>
            </a:r>
            <a:endParaRPr lang="ru-RU" sz="2800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09550"/>
            <a:ext cx="6772274" cy="51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0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7" y="5537914"/>
            <a:ext cx="11539470" cy="13200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>
                <a:latin typeface="Constantia" panose="02030602050306030303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Через  дидактические игры «Угадай на вкус», «Узнай по запаху» обучаем детей сенсорному обследованию объектов с привлечением сохранных анализаторов</a:t>
            </a:r>
            <a:r>
              <a:rPr lang="ru-RU" sz="2800" i="1" dirty="0">
                <a:solidFill>
                  <a:schemeClr val="bg1"/>
                </a:solidFill>
                <a:latin typeface="Segoe Script" panose="030B0504020000000003" pitchFamily="66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Антон\Desktop\2397ed3e-db56-43ca-b3b3-4ad51e9a26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91672"/>
            <a:ext cx="7038974" cy="5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3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597</TotalTime>
  <Words>500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Проект  «ОСЕННИЙ УРОЖАЙ. Овощи и фрукты» </vt:lpstr>
      <vt:lpstr>Слайд 2</vt:lpstr>
      <vt:lpstr>Проблема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61</cp:revision>
  <dcterms:created xsi:type="dcterms:W3CDTF">2017-10-11T13:25:10Z</dcterms:created>
  <dcterms:modified xsi:type="dcterms:W3CDTF">2022-10-23T11:39:02Z</dcterms:modified>
</cp:coreProperties>
</file>