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6" r:id="rId1"/>
  </p:sldMasterIdLst>
  <p:sldIdLst>
    <p:sldId id="256" r:id="rId2"/>
    <p:sldId id="257" r:id="rId3"/>
    <p:sldId id="279" r:id="rId4"/>
    <p:sldId id="258" r:id="rId5"/>
    <p:sldId id="259" r:id="rId6"/>
    <p:sldId id="261" r:id="rId7"/>
    <p:sldId id="262" r:id="rId8"/>
    <p:sldId id="268" r:id="rId9"/>
    <p:sldId id="263" r:id="rId10"/>
    <p:sldId id="264" r:id="rId11"/>
    <p:sldId id="269" r:id="rId12"/>
    <p:sldId id="278" r:id="rId13"/>
    <p:sldId id="27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6600"/>
    <a:srgbClr val="CCDBA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76" autoAdjust="0"/>
    <p:restoredTop sz="82421" autoAdjust="0"/>
  </p:normalViewPr>
  <p:slideViewPr>
    <p:cSldViewPr snapToGrid="0">
      <p:cViewPr>
        <p:scale>
          <a:sx n="50" d="100"/>
          <a:sy n="50" d="100"/>
        </p:scale>
        <p:origin x="-1440" y="-2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11/18/2022</a:t>
            </a:fld>
            <a:endParaRPr lang="en-US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11/18/2022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11/18/2022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11/18/2022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11/18/2022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11/18/2022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11/18/2022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11/18/2022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11/18/2022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11/18/2022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11/18/2022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/>
            </a:gs>
            <a:gs pos="65000">
              <a:schemeClr val="accent3">
                <a:lumMod val="40000"/>
                <a:lumOff val="60000"/>
              </a:schemeClr>
            </a:gs>
            <a:gs pos="100000">
              <a:schemeClr val="accent1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11/18/2022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3657" y="1847850"/>
            <a:ext cx="10972800" cy="1828800"/>
          </a:xfrm>
        </p:spPr>
        <p:txBody>
          <a:bodyPr>
            <a:normAutofit fontScale="90000"/>
          </a:bodyPr>
          <a:lstStyle/>
          <a:p>
            <a:r>
              <a:rPr lang="ru-RU" sz="7200" dirty="0" smtClean="0">
                <a:solidFill>
                  <a:srgbClr val="FF0000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Проект</a:t>
            </a:r>
            <a:r>
              <a:rPr lang="en-US" sz="7200" dirty="0" smtClean="0">
                <a:solidFill>
                  <a:srgbClr val="FF0000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 </a:t>
            </a:r>
            <a:r>
              <a:rPr lang="ru-RU" sz="7200" dirty="0" smtClean="0">
                <a:latin typeface="Segoe Script" panose="030B0504020000000003" pitchFamily="66" charset="0"/>
                <a:cs typeface="Times New Roman" panose="02020603050405020304" pitchFamily="18" charset="0"/>
              </a:rPr>
              <a:t/>
            </a:r>
            <a:br>
              <a:rPr lang="ru-RU" sz="7200" dirty="0" smtClean="0">
                <a:latin typeface="Segoe Script" panose="030B0504020000000003" pitchFamily="66" charset="0"/>
                <a:cs typeface="Times New Roman" panose="02020603050405020304" pitchFamily="18" charset="0"/>
              </a:rPr>
            </a:br>
            <a:r>
              <a:rPr lang="ru-RU" sz="7200" dirty="0" smtClean="0">
                <a:solidFill>
                  <a:srgbClr val="FFC000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«Золотая  осень» </a:t>
            </a:r>
            <a:endParaRPr lang="ru-RU" sz="7200" dirty="0">
              <a:solidFill>
                <a:srgbClr val="FFC000"/>
              </a:solidFill>
              <a:latin typeface="Segoe Script" panose="030B0504020000000003" pitchFamily="66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48000" y="3541248"/>
            <a:ext cx="8534400" cy="1752600"/>
          </a:xfrm>
        </p:spPr>
        <p:txBody>
          <a:bodyPr>
            <a:noAutofit/>
          </a:bodyPr>
          <a:lstStyle/>
          <a:p>
            <a:pPr algn="r"/>
            <a:r>
              <a:rPr lang="ru-RU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 </a:t>
            </a: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  <a:latin typeface="Segoe Script" panose="030B0504020000000003" pitchFamily="66" charset="0"/>
              <a:cs typeface="Times New Roman" panose="02020603050405020304" pitchFamily="18" charset="0"/>
            </a:endParaRPr>
          </a:p>
          <a:p>
            <a:pPr algn="r"/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  <a:latin typeface="Segoe Script" panose="030B0504020000000003" pitchFamily="66" charset="0"/>
              <a:cs typeface="Times New Roman" panose="02020603050405020304" pitchFamily="18" charset="0"/>
            </a:endParaRPr>
          </a:p>
          <a:p>
            <a:pPr lvl="0" algn="r">
              <a:buClr>
                <a:srgbClr val="90C226"/>
              </a:buClr>
            </a:pP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                                                                      </a:t>
            </a:r>
            <a:r>
              <a:rPr lang="ru-RU" sz="2400" dirty="0" smtClean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МБДОУ </a:t>
            </a:r>
            <a:r>
              <a:rPr lang="ru-RU" sz="2400" dirty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«Детский </a:t>
            </a:r>
            <a:r>
              <a:rPr lang="ru-RU" sz="2400" dirty="0" smtClean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сад» </a:t>
            </a:r>
          </a:p>
          <a:p>
            <a:pPr lvl="0" algn="r">
              <a:buClr>
                <a:srgbClr val="90C226"/>
              </a:buClr>
            </a:pPr>
            <a:r>
              <a:rPr lang="ru-RU" sz="2800" dirty="0" smtClean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младше-средняя </a:t>
            </a:r>
            <a:r>
              <a:rPr lang="ru-RU" sz="2400" dirty="0" smtClean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группа                                                              </a:t>
            </a:r>
            <a:endParaRPr lang="ru-RU" sz="2800" dirty="0" smtClean="0">
              <a:solidFill>
                <a:schemeClr val="bg1"/>
              </a:solidFill>
              <a:latin typeface="Segoe Script" panose="030B0504020000000003" pitchFamily="66" charset="0"/>
              <a:cs typeface="Times New Roman" panose="02020603050405020304" pitchFamily="18" charset="0"/>
            </a:endParaRPr>
          </a:p>
          <a:p>
            <a:pPr algn="r"/>
            <a:r>
              <a:rPr lang="ru-RU" sz="2800" dirty="0" smtClean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воспитатель Васильева Н.В.</a:t>
            </a:r>
            <a:endParaRPr lang="ru-RU" sz="2800" dirty="0">
              <a:solidFill>
                <a:schemeClr val="bg1"/>
              </a:solidFill>
              <a:latin typeface="Segoe Script" panose="030B0504020000000003" pitchFamily="66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0891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38849" y="1504950"/>
            <a:ext cx="5886451" cy="44767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Во время прогулке наблюдаем  с детьми за осенними изменениями в природе ,поведением птиц,</a:t>
            </a:r>
            <a:r>
              <a:rPr lang="en-US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 </a:t>
            </a:r>
            <a:r>
              <a:rPr lang="ru-RU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насекомых</a:t>
            </a:r>
          </a:p>
        </p:txBody>
      </p:sp>
      <p:pic>
        <p:nvPicPr>
          <p:cNvPr id="4" name="Рисунок 3" descr="C:\Users\Наталья\Downloads\1667328216040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2451" y="476250"/>
            <a:ext cx="5524500" cy="5786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807673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76900" y="171450"/>
            <a:ext cx="5924549" cy="564167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800" b="1" i="1" dirty="0" smtClean="0">
              <a:solidFill>
                <a:schemeClr val="bg1"/>
              </a:solidFill>
              <a:latin typeface="Segoe Script" panose="030B0504020000000003" pitchFamily="66" charset="0"/>
            </a:endParaRPr>
          </a:p>
          <a:p>
            <a:pPr marL="0" indent="0" algn="ctr">
              <a:buNone/>
            </a:pPr>
            <a:endParaRPr lang="en-US" b="1" i="1" dirty="0">
              <a:solidFill>
                <a:schemeClr val="bg1"/>
              </a:solidFill>
              <a:latin typeface="Segoe Script" panose="030B0504020000000003" pitchFamily="66" charset="0"/>
            </a:endParaRPr>
          </a:p>
          <a:p>
            <a:pPr marL="0" indent="0" algn="ctr">
              <a:buNone/>
            </a:pPr>
            <a:endParaRPr lang="en-US" sz="2800" b="1" i="1" dirty="0" smtClean="0">
              <a:solidFill>
                <a:schemeClr val="bg1"/>
              </a:solidFill>
              <a:latin typeface="Segoe Script" panose="030B0504020000000003" pitchFamily="66" charset="0"/>
            </a:endParaRPr>
          </a:p>
          <a:p>
            <a:pPr marL="0" indent="0" algn="ctr">
              <a:buNone/>
            </a:pPr>
            <a:r>
              <a:rPr lang="en-US" sz="2800" b="1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T</a:t>
            </a:r>
            <a:r>
              <a:rPr lang="ru-RU" sz="2800" b="1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руд в природе,  является  одним  из методов ознакомления дошкольников с природой.</a:t>
            </a:r>
          </a:p>
        </p:txBody>
      </p:sp>
      <p:pic>
        <p:nvPicPr>
          <p:cNvPr id="5" name="Рисунок 4" descr="C:\Users\Наталья\Downloads\1667328788590.jpe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5300" y="361951"/>
            <a:ext cx="4381500" cy="5429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428888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1" y="285750"/>
            <a:ext cx="5550526" cy="622014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  </a:t>
            </a:r>
          </a:p>
          <a:p>
            <a:pPr algn="ctr">
              <a:buNone/>
            </a:pPr>
            <a:endParaRPr lang="ru-RU" i="1" dirty="0">
              <a:solidFill>
                <a:schemeClr val="bg1"/>
              </a:solidFill>
              <a:latin typeface="Segoe Script" panose="030B0504020000000003" pitchFamily="66" charset="0"/>
            </a:endParaRPr>
          </a:p>
          <a:p>
            <a:pPr algn="ctr">
              <a:buNone/>
            </a:pPr>
            <a:r>
              <a:rPr lang="ru-RU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Итоговое </a:t>
            </a:r>
          </a:p>
          <a:p>
            <a:pPr algn="ctr">
              <a:buNone/>
            </a:pPr>
            <a:r>
              <a:rPr lang="ru-RU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мероприятие </a:t>
            </a:r>
            <a:r>
              <a:rPr lang="ru-RU" i="1" dirty="0">
                <a:solidFill>
                  <a:schemeClr val="bg1"/>
                </a:solidFill>
                <a:latin typeface="Segoe Script" panose="030B0504020000000003" pitchFamily="66" charset="0"/>
              </a:rPr>
              <a:t>в форме </a:t>
            </a:r>
            <a:r>
              <a:rPr lang="ru-RU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 викторины по </a:t>
            </a:r>
            <a:r>
              <a:rPr lang="ru-RU" i="1" dirty="0">
                <a:solidFill>
                  <a:schemeClr val="bg1"/>
                </a:solidFill>
                <a:latin typeface="Segoe Script" panose="030B0504020000000003" pitchFamily="66" charset="0"/>
              </a:rPr>
              <a:t>теме </a:t>
            </a:r>
            <a:r>
              <a:rPr lang="ru-RU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проекта помол</a:t>
            </a:r>
            <a:r>
              <a:rPr lang="en-US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k</a:t>
            </a:r>
            <a:r>
              <a:rPr lang="ru-RU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о</a:t>
            </a:r>
          </a:p>
          <a:p>
            <a:pPr algn="ctr">
              <a:buNone/>
            </a:pPr>
            <a:r>
              <a:rPr lang="ru-RU" i="1" dirty="0">
                <a:solidFill>
                  <a:schemeClr val="bg1"/>
                </a:solidFill>
                <a:latin typeface="Segoe Script" panose="030B0504020000000003" pitchFamily="66" charset="0"/>
              </a:rPr>
              <a:t>систематизировать  представления детей  </a:t>
            </a:r>
            <a:endParaRPr lang="en-US" i="1" dirty="0" smtClean="0">
              <a:solidFill>
                <a:schemeClr val="bg1"/>
              </a:solidFill>
              <a:latin typeface="Segoe Script" panose="030B0504020000000003" pitchFamily="66" charset="0"/>
            </a:endParaRPr>
          </a:p>
          <a:p>
            <a:pPr algn="ctr">
              <a:buNone/>
            </a:pPr>
            <a:r>
              <a:rPr lang="ru-RU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о характерных признаках  осени</a:t>
            </a:r>
            <a:r>
              <a:rPr lang="en-US" i="1" dirty="0">
                <a:solidFill>
                  <a:schemeClr val="bg1"/>
                </a:solidFill>
                <a:latin typeface="Segoe Script" panose="030B0504020000000003" pitchFamily="66" charset="0"/>
              </a:rPr>
              <a:t>.</a:t>
            </a:r>
            <a:endParaRPr lang="ru-RU" i="1" dirty="0">
              <a:solidFill>
                <a:schemeClr val="bg1"/>
              </a:solidFill>
              <a:latin typeface="Segoe Script" panose="030B0504020000000003" pitchFamily="66" charset="0"/>
            </a:endParaRPr>
          </a:p>
          <a:p>
            <a:pPr algn="ctr">
              <a:buNone/>
            </a:pPr>
            <a:endParaRPr lang="ru-RU" sz="2800" i="1" dirty="0">
              <a:solidFill>
                <a:schemeClr val="bg1"/>
              </a:solidFill>
              <a:latin typeface="Segoe Script" panose="030B0504020000000003" pitchFamily="66" charset="0"/>
            </a:endParaRPr>
          </a:p>
        </p:txBody>
      </p:sp>
      <p:pic>
        <p:nvPicPr>
          <p:cNvPr id="4" name="Рисунок 3" descr="C:\Users\Наталья\Downloads\1667328850769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419100"/>
            <a:ext cx="5753100" cy="5962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19550" y="1219200"/>
            <a:ext cx="8172450" cy="132947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8000" b="1" i="1" dirty="0" smtClean="0">
                <a:solidFill>
                  <a:srgbClr val="FF0000"/>
                </a:solidFill>
                <a:latin typeface="Segoe Script" panose="030B0504020000000003" pitchFamily="66" charset="0"/>
              </a:rPr>
              <a:t>СПА</a:t>
            </a:r>
            <a:r>
              <a:rPr lang="ru-RU" sz="8000" b="1" i="1" dirty="0" smtClean="0">
                <a:solidFill>
                  <a:srgbClr val="FF6600"/>
                </a:solidFill>
                <a:latin typeface="Segoe Script" panose="030B0504020000000003" pitchFamily="66" charset="0"/>
              </a:rPr>
              <a:t>СИБ</a:t>
            </a:r>
            <a:r>
              <a:rPr lang="ru-RU" sz="8000" b="1" i="1" dirty="0" smtClean="0">
                <a:solidFill>
                  <a:srgbClr val="FFFF00"/>
                </a:solidFill>
                <a:latin typeface="Segoe Script" panose="030B0504020000000003" pitchFamily="66" charset="0"/>
              </a:rPr>
              <a:t>О</a:t>
            </a:r>
            <a:r>
              <a:rPr lang="ru-RU" sz="8000" b="1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 </a:t>
            </a:r>
            <a:r>
              <a:rPr lang="ru-RU" sz="8000" b="1" i="1" dirty="0" smtClean="0">
                <a:solidFill>
                  <a:srgbClr val="FFFF00"/>
                </a:solidFill>
                <a:latin typeface="Segoe Script" panose="030B0504020000000003" pitchFamily="66" charset="0"/>
              </a:rPr>
              <a:t>ЗА</a:t>
            </a:r>
            <a:r>
              <a:rPr lang="ru-RU" sz="8000" b="1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 </a:t>
            </a:r>
            <a:r>
              <a:rPr lang="ru-RU" sz="8000" b="1" i="1" dirty="0" smtClean="0">
                <a:solidFill>
                  <a:srgbClr val="00B050"/>
                </a:solidFill>
                <a:latin typeface="Segoe Script" panose="030B0504020000000003" pitchFamily="66" charset="0"/>
              </a:rPr>
              <a:t>ВНИ</a:t>
            </a:r>
            <a:r>
              <a:rPr lang="ru-RU" sz="8000" b="1" i="1" dirty="0" smtClean="0">
                <a:solidFill>
                  <a:srgbClr val="0070C0"/>
                </a:solidFill>
                <a:latin typeface="Segoe Script" panose="030B0504020000000003" pitchFamily="66" charset="0"/>
              </a:rPr>
              <a:t>МАН</a:t>
            </a:r>
            <a:r>
              <a:rPr lang="ru-RU" sz="8000" b="1" i="1" dirty="0" smtClean="0">
                <a:solidFill>
                  <a:srgbClr val="7030A0"/>
                </a:solidFill>
                <a:latin typeface="Segoe Script" panose="030B0504020000000003" pitchFamily="66" charset="0"/>
              </a:rPr>
              <a:t>ИЕ!</a:t>
            </a:r>
            <a:endParaRPr lang="ru-RU" sz="8000" b="1" i="1" dirty="0">
              <a:solidFill>
                <a:srgbClr val="7030A0"/>
              </a:solidFill>
              <a:latin typeface="Segoe Script" panose="030B0504020000000003" pitchFamily="66" charset="0"/>
            </a:endParaRPr>
          </a:p>
        </p:txBody>
      </p:sp>
      <p:pic>
        <p:nvPicPr>
          <p:cNvPr id="5" name="Рисунок 4" descr="C:\Users\Наталья\Downloads\1667327293107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2450" y="523875"/>
            <a:ext cx="4086383" cy="5810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7819141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9232" y="529375"/>
            <a:ext cx="10905067" cy="5680925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3200" dirty="0" smtClean="0">
                <a:latin typeface="Segoe Script" panose="030B0504020000000003" pitchFamily="66" charset="0"/>
                <a:cs typeface="Times New Roman" panose="02020603050405020304" pitchFamily="18" charset="0"/>
              </a:rPr>
              <a:t>    </a:t>
            </a:r>
            <a:r>
              <a:rPr lang="ru-RU" b="1" dirty="0" smtClean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Актуальность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dirty="0">
              <a:solidFill>
                <a:schemeClr val="bg1"/>
              </a:solidFill>
              <a:latin typeface="Segoe Script" panose="030B0504020000000003" pitchFamily="66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  </a:t>
            </a:r>
            <a:r>
              <a:rPr lang="ru-RU" sz="2400" dirty="0" smtClean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    </a:t>
            </a:r>
            <a:r>
              <a:rPr lang="ru-RU" sz="2400" i="1" dirty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Часто взрослые забывают понаблюдать с ребенком, полюбоваться красотой мира природы, не поддерживают детскую любознательность. Именно 4-5 лет – самое благоприятное время для накопления представлений об окружающем мире. Необходимо не только показать детям, какой прекрасный мир их окружает, но и объяснить, почему нужно беречь и любить природу.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bg1"/>
              </a:solidFill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3096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Проблема</a:t>
            </a:r>
            <a:endParaRPr lang="ru-RU" dirty="0">
              <a:solidFill>
                <a:schemeClr val="bg1"/>
              </a:solidFill>
              <a:latin typeface="Segoe Script" panose="030B0504020000000003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085850"/>
            <a:ext cx="10972800" cy="5223510"/>
          </a:xfrm>
        </p:spPr>
        <p:txBody>
          <a:bodyPr>
            <a:normAutofit fontScale="70000" lnSpcReduction="20000"/>
          </a:bodyPr>
          <a:lstStyle/>
          <a:p>
            <a:endParaRPr lang="ru-RU" dirty="0">
              <a:solidFill>
                <a:schemeClr val="bg1"/>
              </a:solidFill>
              <a:latin typeface="Segoe Script" panose="030B0504020000000003" pitchFamily="66" charset="0"/>
            </a:endParaRPr>
          </a:p>
          <a:p>
            <a:pPr marL="137160" indent="0" algn="just">
              <a:lnSpc>
                <a:spcPct val="120000"/>
              </a:lnSpc>
              <a:buNone/>
            </a:pPr>
            <a:r>
              <a:rPr lang="en-US" dirty="0" smtClean="0">
                <a:solidFill>
                  <a:srgbClr val="002060"/>
                </a:solidFill>
                <a:latin typeface="Segoe Script" panose="030B0504020000000003" pitchFamily="66" charset="0"/>
              </a:rPr>
              <a:t>	</a:t>
            </a:r>
            <a:r>
              <a:rPr lang="ru-RU" dirty="0" smtClean="0">
                <a:solidFill>
                  <a:srgbClr val="002060"/>
                </a:solidFill>
                <a:latin typeface="Segoe Script" panose="030B0504020000000003" pitchFamily="66" charset="0"/>
              </a:rPr>
              <a:t>У </a:t>
            </a:r>
            <a:r>
              <a:rPr lang="ru-RU" dirty="0">
                <a:solidFill>
                  <a:srgbClr val="002060"/>
                </a:solidFill>
                <a:latin typeface="Segoe Script" panose="030B0504020000000003" pitchFamily="66" charset="0"/>
              </a:rPr>
              <a:t>детей среднего возраста слишком маленький жизненный опыт и знания о природе. Они не знакомы с происхождением тех или иных явлений, процессов в природе, не могут ответить на интересующие их вопросы: «Зачем опадает листва? », «Куда прячутся насекомые? » и т. д. Дети только начинают познавать мир, явления природы. В этот период их жизни необходимо систематически передавать детям в увлекательной форме разнообразную информацию о времени года — осень, явлениях природы происходящих осенью, создавать опору для наблюдений: собирать природный материал для развития творчества, иллюстрации.</a:t>
            </a:r>
          </a:p>
          <a:p>
            <a:pPr marL="137160" indent="0" algn="just">
              <a:lnSpc>
                <a:spcPct val="120000"/>
              </a:lnSpc>
              <a:buNone/>
            </a:pPr>
            <a:r>
              <a:rPr lang="en-US" dirty="0" smtClean="0">
                <a:solidFill>
                  <a:srgbClr val="002060"/>
                </a:solidFill>
                <a:latin typeface="Segoe Script" panose="030B0504020000000003" pitchFamily="66" charset="0"/>
              </a:rPr>
              <a:t>	</a:t>
            </a:r>
            <a:r>
              <a:rPr lang="ru-RU" dirty="0" smtClean="0">
                <a:solidFill>
                  <a:srgbClr val="002060"/>
                </a:solidFill>
                <a:latin typeface="Segoe Script" panose="030B0504020000000003" pitchFamily="66" charset="0"/>
              </a:rPr>
              <a:t>Участие </a:t>
            </a:r>
            <a:r>
              <a:rPr lang="ru-RU" dirty="0">
                <a:solidFill>
                  <a:srgbClr val="002060"/>
                </a:solidFill>
                <a:latin typeface="Segoe Script" panose="030B0504020000000003" pitchFamily="66" charset="0"/>
              </a:rPr>
              <a:t>детей в этом проекте позволит ознакомить их с представлением об осени — как времени года, её характерных признаках, развить творческие способности, поисковую деятельность, связную речь.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47427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1668"/>
            <a:ext cx="10828866" cy="64136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600" b="1" i="1" dirty="0" smtClean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Цель проекта</a:t>
            </a:r>
          </a:p>
          <a:p>
            <a:pPr marL="0" indent="0" algn="ctr">
              <a:buNone/>
            </a:pPr>
            <a:endParaRPr lang="ru-RU" sz="1050" i="1" dirty="0" smtClean="0">
              <a:solidFill>
                <a:schemeClr val="bg1"/>
              </a:solidFill>
              <a:latin typeface="Segoe Script" panose="030B0504020000000003" pitchFamily="66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200" i="1" dirty="0" smtClean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ru-RU" sz="3200" i="1" dirty="0" smtClean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Расширять и систематизировать знание детей об осени, как о времени года    </a:t>
            </a:r>
            <a:endParaRPr lang="ru-RU" sz="2400" i="1" dirty="0">
              <a:solidFill>
                <a:schemeClr val="bg1"/>
              </a:solidFill>
              <a:latin typeface="Segoe Script" panose="030B0504020000000003" pitchFamily="66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6663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8284" y="173596"/>
            <a:ext cx="10847916" cy="65424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600" b="1" i="1" dirty="0" smtClean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Задачи:</a:t>
            </a:r>
          </a:p>
          <a:p>
            <a:pPr marL="0" indent="0" algn="ctr">
              <a:buNone/>
            </a:pPr>
            <a:r>
              <a:rPr lang="ru-RU" sz="2600" i="1" dirty="0" smtClean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-</a:t>
            </a:r>
            <a:r>
              <a:rPr lang="ru-RU" sz="2600" i="1" dirty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продолжить знакомить детей с понятием «время года – осень», с сезонными изменениями в природе происходящими осенью;</a:t>
            </a:r>
          </a:p>
          <a:p>
            <a:pPr marL="0" indent="0" algn="ctr">
              <a:buNone/>
            </a:pPr>
            <a:r>
              <a:rPr lang="ru-RU" sz="2600" i="1" dirty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- расширить представление </a:t>
            </a:r>
            <a:r>
              <a:rPr lang="ru-RU" sz="2600" i="1" dirty="0" smtClean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о растениях </a:t>
            </a:r>
            <a:r>
              <a:rPr lang="ru-RU" sz="2600" i="1" dirty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нас окружающих;</a:t>
            </a:r>
          </a:p>
          <a:p>
            <a:pPr marL="0" indent="0" algn="ctr">
              <a:buNone/>
            </a:pPr>
            <a:r>
              <a:rPr lang="ru-RU" sz="2600" i="1" dirty="0" smtClean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- </a:t>
            </a:r>
            <a:r>
              <a:rPr lang="ru-RU" sz="2600" i="1" dirty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формировать у детей умение вести наблюдения за объектами живой и неживой природы.</a:t>
            </a:r>
          </a:p>
          <a:p>
            <a:pPr marL="0" indent="0" algn="ctr">
              <a:buNone/>
            </a:pPr>
            <a:r>
              <a:rPr lang="ru-RU" sz="2600" i="1" dirty="0" smtClean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- </a:t>
            </a:r>
            <a:r>
              <a:rPr lang="ru-RU" sz="2600" i="1" dirty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развивать интерес у детей к наблюдениям, умение замечать изменения, происходящие в природе;</a:t>
            </a:r>
          </a:p>
          <a:p>
            <a:pPr marL="0" indent="0" algn="ctr">
              <a:buNone/>
            </a:pPr>
            <a:r>
              <a:rPr lang="ru-RU" sz="2600" i="1" dirty="0" smtClean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- </a:t>
            </a:r>
            <a:r>
              <a:rPr lang="ru-RU" sz="2600" i="1" dirty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воспитывать у детей эмоциональное, положительное отношение к природе, умение видеть прекрасное в разное время года;</a:t>
            </a:r>
          </a:p>
          <a:p>
            <a:pPr marL="0" indent="0" algn="ctr">
              <a:buNone/>
            </a:pPr>
            <a:r>
              <a:rPr lang="ru-RU" sz="2600" i="1" dirty="0" smtClean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- </a:t>
            </a:r>
            <a:r>
              <a:rPr lang="ru-RU" sz="2600" i="1" dirty="0">
                <a:solidFill>
                  <a:schemeClr val="bg1"/>
                </a:solidFill>
                <a:latin typeface="Segoe Script" panose="030B0504020000000003" pitchFamily="66" charset="0"/>
                <a:cs typeface="Times New Roman" panose="02020603050405020304" pitchFamily="18" charset="0"/>
              </a:rPr>
              <a:t>воспитывать бережное отношение к природе.</a:t>
            </a:r>
          </a:p>
          <a:p>
            <a:pPr marL="0" indent="0" algn="ctr">
              <a:buNone/>
            </a:pPr>
            <a:endParaRPr lang="ru-RU" sz="3200" i="1" dirty="0" smtClean="0">
              <a:solidFill>
                <a:schemeClr val="bg1"/>
              </a:solidFill>
              <a:latin typeface="Segoe Script" panose="030B0504020000000003" pitchFamily="66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9762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53050" y="285750"/>
            <a:ext cx="6606056" cy="64579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    </a:t>
            </a:r>
          </a:p>
          <a:p>
            <a:pPr marL="0" indent="0">
              <a:buNone/>
            </a:pPr>
            <a:endParaRPr lang="ru-RU" i="1" dirty="0">
              <a:solidFill>
                <a:schemeClr val="bg1"/>
              </a:solidFill>
              <a:latin typeface="Segoe Script" panose="030B0504020000000003" pitchFamily="66" charset="0"/>
            </a:endParaRPr>
          </a:p>
          <a:p>
            <a:pPr marL="0" indent="0">
              <a:buNone/>
            </a:pPr>
            <a:endParaRPr lang="ru-RU" sz="2800" i="1" dirty="0" smtClean="0">
              <a:solidFill>
                <a:schemeClr val="bg1"/>
              </a:solidFill>
              <a:latin typeface="Segoe Script" panose="030B0504020000000003" pitchFamily="66" charset="0"/>
            </a:endParaRPr>
          </a:p>
          <a:p>
            <a:pPr marL="0" indent="0">
              <a:buNone/>
            </a:pPr>
            <a:endParaRPr lang="ru-RU" i="1" dirty="0">
              <a:solidFill>
                <a:schemeClr val="bg1"/>
              </a:solidFill>
              <a:latin typeface="Segoe Script" panose="030B0504020000000003" pitchFamily="66" charset="0"/>
            </a:endParaRPr>
          </a:p>
          <a:p>
            <a:pPr marL="0" indent="0" algn="just">
              <a:buNone/>
            </a:pPr>
            <a:r>
              <a:rPr lang="ru-RU" sz="2800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	В процессе дидактических</a:t>
            </a:r>
          </a:p>
          <a:p>
            <a:pPr marL="0" indent="0" algn="just">
              <a:buNone/>
            </a:pPr>
            <a:r>
              <a:rPr lang="ru-RU" sz="2800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 игр </a:t>
            </a:r>
            <a:r>
              <a:rPr lang="ru-RU" i="1" dirty="0">
                <a:solidFill>
                  <a:schemeClr val="bg1"/>
                </a:solidFill>
                <a:latin typeface="Segoe Script" panose="030B0504020000000003" pitchFamily="66" charset="0"/>
              </a:rPr>
              <a:t>учим составлять целое </a:t>
            </a:r>
            <a:endParaRPr lang="ru-RU" i="1" dirty="0" smtClean="0">
              <a:solidFill>
                <a:schemeClr val="bg1"/>
              </a:solidFill>
              <a:latin typeface="Segoe Script" panose="030B0504020000000003" pitchFamily="66" charset="0"/>
            </a:endParaRPr>
          </a:p>
          <a:p>
            <a:pPr marL="0" indent="0" algn="just">
              <a:buNone/>
            </a:pPr>
            <a:r>
              <a:rPr lang="ru-RU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из частей,</a:t>
            </a:r>
            <a:r>
              <a:rPr lang="en-US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 </a:t>
            </a:r>
            <a:r>
              <a:rPr lang="ru-RU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закреплять знания о врем</a:t>
            </a:r>
            <a:r>
              <a:rPr lang="en-US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t</a:t>
            </a:r>
            <a:r>
              <a:rPr lang="ru-RU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нах года</a:t>
            </a:r>
            <a:endParaRPr lang="ru-RU" sz="2800" i="1" dirty="0">
              <a:solidFill>
                <a:schemeClr val="bg1"/>
              </a:solidFill>
              <a:latin typeface="Segoe Script" panose="030B0504020000000003" pitchFamily="66" charset="0"/>
            </a:endParaRPr>
          </a:p>
        </p:txBody>
      </p:sp>
      <p:pic>
        <p:nvPicPr>
          <p:cNvPr id="4" name="Рисунок 3" descr="C:\Users\Наталья\Downloads\1667326607842 (1)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85850" y="304800"/>
            <a:ext cx="4210050" cy="6267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7180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1820" y="5124450"/>
            <a:ext cx="11541079" cy="14668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 smtClean="0">
                <a:latin typeface="Constantia" panose="02030602050306030303" pitchFamily="18" charset="0"/>
              </a:rPr>
              <a:t>    </a:t>
            </a:r>
            <a:r>
              <a:rPr lang="ru-RU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 Занятия по ознакомлению с окружающим  помогают </a:t>
            </a:r>
            <a:r>
              <a:rPr lang="en-US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 </a:t>
            </a:r>
            <a:r>
              <a:rPr lang="ru-RU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познакомить  детей </a:t>
            </a:r>
            <a:r>
              <a:rPr lang="en-US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c</a:t>
            </a:r>
            <a:r>
              <a:rPr lang="ru-RU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 характерными  </a:t>
            </a:r>
            <a:endParaRPr lang="en-US" i="1" dirty="0" smtClean="0">
              <a:solidFill>
                <a:schemeClr val="bg1"/>
              </a:solidFill>
              <a:latin typeface="Segoe Script" panose="030B0504020000000003" pitchFamily="66" charset="0"/>
            </a:endParaRPr>
          </a:p>
          <a:p>
            <a:pPr marL="0" indent="0" algn="ctr">
              <a:buNone/>
            </a:pPr>
            <a:r>
              <a:rPr lang="ru-RU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для осени  изменениями.</a:t>
            </a:r>
            <a:endParaRPr lang="ru-RU" sz="2800" i="1" dirty="0">
              <a:solidFill>
                <a:schemeClr val="bg1"/>
              </a:solidFill>
              <a:latin typeface="Segoe Script" panose="030B0504020000000003" pitchFamily="66" charset="0"/>
            </a:endParaRPr>
          </a:p>
        </p:txBody>
      </p:sp>
      <p:pic>
        <p:nvPicPr>
          <p:cNvPr id="5" name="Рисунок 4" descr="C:\Users\Наталья\Downloads\1667326688613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43199" y="247650"/>
            <a:ext cx="7124701" cy="4876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9670496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0457" y="5537914"/>
            <a:ext cx="11539470" cy="132008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ru-RU" sz="2800" dirty="0" smtClean="0">
                <a:latin typeface="Constantia" panose="02030602050306030303" pitchFamily="18" charset="0"/>
              </a:rPr>
              <a:t> </a:t>
            </a:r>
            <a:endParaRPr lang="ru-RU" sz="2800" dirty="0">
              <a:latin typeface="Constantia" panose="02030602050306030303" pitchFamily="18" charset="0"/>
            </a:endParaRPr>
          </a:p>
        </p:txBody>
      </p:sp>
      <p:pic>
        <p:nvPicPr>
          <p:cNvPr id="4" name="Рисунок 3" descr="C:\Users\Наталья\Downloads\1667331297300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1" y="285750"/>
            <a:ext cx="5848349" cy="60579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6591300" y="308104"/>
            <a:ext cx="5048250" cy="586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</a:pPr>
            <a:r>
              <a:rPr lang="ru-RU" sz="2800" i="1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Через дидактические игры «С </a:t>
            </a:r>
            <a:r>
              <a:rPr lang="ru-RU" sz="2800" i="1" dirty="0">
                <a:solidFill>
                  <a:prstClr val="black"/>
                </a:solidFill>
                <a:latin typeface="Segoe Script" panose="030B0504020000000003" pitchFamily="66" charset="0"/>
              </a:rPr>
              <a:t>какого дерева лист », </a:t>
            </a:r>
          </a:p>
          <a:p>
            <a:pPr lvl="0" algn="ctr" defTabSz="914400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</a:pPr>
            <a:r>
              <a:rPr lang="ru-RU" sz="2800" i="1" dirty="0">
                <a:solidFill>
                  <a:prstClr val="black"/>
                </a:solidFill>
                <a:latin typeface="Segoe Script" panose="030B0504020000000003" pitchFamily="66" charset="0"/>
              </a:rPr>
              <a:t>« Найди листочек» формируем представления детей о </a:t>
            </a:r>
          </a:p>
          <a:p>
            <a:pPr lvl="0" algn="ctr" defTabSz="914400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</a:pPr>
            <a:r>
              <a:rPr lang="ru-RU" sz="2800" i="1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названиях </a:t>
            </a:r>
            <a:r>
              <a:rPr lang="ru-RU" sz="2800" i="1" dirty="0">
                <a:solidFill>
                  <a:prstClr val="black"/>
                </a:solidFill>
                <a:latin typeface="Segoe Script" panose="030B0504020000000003" pitchFamily="66" charset="0"/>
              </a:rPr>
              <a:t>деревьев, умении находить </a:t>
            </a:r>
            <a:r>
              <a:rPr lang="ru-RU" sz="2800" i="1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листочки </a:t>
            </a:r>
            <a:r>
              <a:rPr lang="ru-RU" sz="2800" i="1" dirty="0">
                <a:solidFill>
                  <a:prstClr val="black"/>
                </a:solidFill>
                <a:latin typeface="Segoe Script" panose="030B0504020000000003" pitchFamily="66" charset="0"/>
              </a:rPr>
              <a:t>по размеру и использовать в своей речи прилагательные </a:t>
            </a:r>
            <a:r>
              <a:rPr lang="ru-RU" sz="2800" i="1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«</a:t>
            </a:r>
            <a:r>
              <a:rPr lang="ru-RU" sz="2800" i="1" dirty="0">
                <a:solidFill>
                  <a:prstClr val="black"/>
                </a:solidFill>
                <a:latin typeface="Segoe Script" panose="030B0504020000000003" pitchFamily="66" charset="0"/>
              </a:rPr>
              <a:t>большой « </a:t>
            </a:r>
            <a:r>
              <a:rPr lang="ru-RU" sz="2800" i="1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»маленький»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473029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29150" y="317772"/>
            <a:ext cx="6953250" cy="2006328"/>
          </a:xfrm>
        </p:spPr>
        <p:txBody>
          <a:bodyPr>
            <a:normAutofit/>
          </a:bodyPr>
          <a:lstStyle/>
          <a:p>
            <a:pPr algn="ctr"/>
            <a:endParaRPr lang="ru-RU" i="1" dirty="0" smtClean="0">
              <a:solidFill>
                <a:schemeClr val="bg1"/>
              </a:solidFill>
              <a:latin typeface="Segoe Script" panose="030B0504020000000003" pitchFamily="66" charset="0"/>
            </a:endParaRPr>
          </a:p>
          <a:p>
            <a:pPr marL="137160" indent="0" algn="ctr">
              <a:buNone/>
            </a:pPr>
            <a:r>
              <a:rPr lang="ru-RU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Закрепляем </a:t>
            </a:r>
            <a:r>
              <a:rPr lang="ru-RU" i="1" dirty="0">
                <a:solidFill>
                  <a:schemeClr val="bg1"/>
                </a:solidFill>
                <a:latin typeface="Segoe Script" panose="030B0504020000000003" pitchFamily="66" charset="0"/>
              </a:rPr>
              <a:t>полученные </a:t>
            </a:r>
            <a:r>
              <a:rPr lang="ru-RU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знания</a:t>
            </a:r>
          </a:p>
          <a:p>
            <a:pPr marL="137160" indent="0" algn="ctr">
              <a:buNone/>
            </a:pPr>
            <a:r>
              <a:rPr lang="ru-RU" i="1" dirty="0" smtClean="0">
                <a:solidFill>
                  <a:schemeClr val="bg1"/>
                </a:solidFill>
                <a:latin typeface="Segoe Script" panose="030B0504020000000003" pitchFamily="66" charset="0"/>
              </a:rPr>
              <a:t> </a:t>
            </a:r>
            <a:r>
              <a:rPr lang="ru-RU" i="1" dirty="0">
                <a:solidFill>
                  <a:schemeClr val="bg1"/>
                </a:solidFill>
                <a:latin typeface="Segoe Script" panose="030B0504020000000003" pitchFamily="66" charset="0"/>
              </a:rPr>
              <a:t>в продуктивной деятельности</a:t>
            </a:r>
            <a:endParaRPr lang="ru-RU" sz="2800" i="1" dirty="0">
              <a:solidFill>
                <a:schemeClr val="bg1"/>
              </a:solidFill>
              <a:latin typeface="Segoe Script" panose="030B0504020000000003" pitchFamily="66" charset="0"/>
            </a:endParaRPr>
          </a:p>
        </p:txBody>
      </p:sp>
      <p:pic>
        <p:nvPicPr>
          <p:cNvPr id="4" name="Рисунок 3" descr="C:\Users\Наталья\Downloads\1667328057386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6887" y="781049"/>
            <a:ext cx="3941764" cy="4762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Users\Наталья\Downloads\1667328112674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5848350" y="2269411"/>
            <a:ext cx="4076700" cy="39673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513344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>
        <p14:prism/>
      </p:transition>
    </mc:Choice>
    <mc:Fallback>
      <p:transition spd="slow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731</TotalTime>
  <Words>291</Words>
  <Application>Microsoft Office PowerPoint</Application>
  <PresentationFormat>Произвольный</PresentationFormat>
  <Paragraphs>55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Апекс</vt:lpstr>
      <vt:lpstr>Проект  «Золотая  осень» </vt:lpstr>
      <vt:lpstr>Слайд 2</vt:lpstr>
      <vt:lpstr>Проблема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 Windows</cp:lastModifiedBy>
  <cp:revision>78</cp:revision>
  <dcterms:created xsi:type="dcterms:W3CDTF">2017-10-11T13:25:10Z</dcterms:created>
  <dcterms:modified xsi:type="dcterms:W3CDTF">2022-11-18T13:09:02Z</dcterms:modified>
</cp:coreProperties>
</file>