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6" r:id="rId6"/>
    <p:sldId id="262" r:id="rId7"/>
    <p:sldId id="257" r:id="rId8"/>
    <p:sldId id="267" r:id="rId9"/>
    <p:sldId id="260" r:id="rId10"/>
    <p:sldId id="265" r:id="rId11"/>
    <p:sldId id="261" r:id="rId12"/>
    <p:sldId id="264"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D1E967D-3F0D-4A0D-B501-C9700F69AD09}"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5B3B6-772B-49BD-B3A8-29CECD4FD6C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1E967D-3F0D-4A0D-B501-C9700F69AD09}"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5B3B6-772B-49BD-B3A8-29CECD4FD6C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1E967D-3F0D-4A0D-B501-C9700F69AD09}"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5B3B6-772B-49BD-B3A8-29CECD4FD6C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1E967D-3F0D-4A0D-B501-C9700F69AD09}"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5B3B6-772B-49BD-B3A8-29CECD4FD6C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1E967D-3F0D-4A0D-B501-C9700F69AD09}" type="datetimeFigureOut">
              <a:rPr lang="ru-RU" smtClean="0"/>
              <a:pPr/>
              <a:t>27.01.2023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85B3B6-772B-49BD-B3A8-29CECD4FD6C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1E967D-3F0D-4A0D-B501-C9700F69AD09}" type="datetimeFigureOut">
              <a:rPr lang="ru-RU" smtClean="0"/>
              <a:pPr/>
              <a:t>27.01.2023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5B3B6-772B-49BD-B3A8-29CECD4FD6C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D1E967D-3F0D-4A0D-B501-C9700F69AD09}" type="datetimeFigureOut">
              <a:rPr lang="ru-RU" smtClean="0"/>
              <a:pPr/>
              <a:t>27.01.2023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85B3B6-772B-49BD-B3A8-29CECD4FD6C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1E967D-3F0D-4A0D-B501-C9700F69AD09}" type="datetimeFigureOut">
              <a:rPr lang="ru-RU" smtClean="0"/>
              <a:pPr/>
              <a:t>27.01.2023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85B3B6-772B-49BD-B3A8-29CECD4FD6C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1E967D-3F0D-4A0D-B501-C9700F69AD09}" type="datetimeFigureOut">
              <a:rPr lang="ru-RU" smtClean="0"/>
              <a:pPr/>
              <a:t>27.01.2023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85B3B6-772B-49BD-B3A8-29CECD4FD6C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1E967D-3F0D-4A0D-B501-C9700F69AD09}" type="datetimeFigureOut">
              <a:rPr lang="ru-RU" smtClean="0"/>
              <a:pPr/>
              <a:t>27.01.2023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5B3B6-772B-49BD-B3A8-29CECD4FD6C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1E967D-3F0D-4A0D-B501-C9700F69AD09}" type="datetimeFigureOut">
              <a:rPr lang="ru-RU" smtClean="0"/>
              <a:pPr/>
              <a:t>27.01.2023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85B3B6-772B-49BD-B3A8-29CECD4FD6C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E967D-3F0D-4A0D-B501-C9700F69AD09}" type="datetimeFigureOut">
              <a:rPr lang="ru-RU" smtClean="0"/>
              <a:pPr/>
              <a:t>27.01.2023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5B3B6-772B-49BD-B3A8-29CECD4FD6C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14357"/>
            <a:ext cx="7772400" cy="2886094"/>
          </a:xfrm>
        </p:spPr>
        <p:txBody>
          <a:bodyPr>
            <a:normAutofit/>
          </a:bodyPr>
          <a:lstStyle/>
          <a:p>
            <a:r>
              <a:rPr lang="ru-RU" dirty="0" smtClean="0"/>
              <a:t>Презентация  познавательно - творческого проекта</a:t>
            </a:r>
            <a:br>
              <a:rPr lang="ru-RU" dirty="0" smtClean="0"/>
            </a:br>
            <a:r>
              <a:rPr lang="ru-RU" dirty="0" smtClean="0"/>
              <a:t> «Покормите птиц зимой»</a:t>
            </a:r>
            <a:endParaRPr lang="ru-RU" dirty="0"/>
          </a:p>
        </p:txBody>
      </p:sp>
      <p:sp>
        <p:nvSpPr>
          <p:cNvPr id="3" name="Подзаголовок 2"/>
          <p:cNvSpPr>
            <a:spLocks noGrp="1"/>
          </p:cNvSpPr>
          <p:nvPr>
            <p:ph type="subTitle" idx="1"/>
          </p:nvPr>
        </p:nvSpPr>
        <p:spPr>
          <a:xfrm>
            <a:off x="6000760" y="4929198"/>
            <a:ext cx="2486020" cy="1566858"/>
          </a:xfrm>
        </p:spPr>
        <p:txBody>
          <a:bodyPr>
            <a:normAutofit fontScale="92500" lnSpcReduction="20000"/>
          </a:bodyPr>
          <a:lstStyle/>
          <a:p>
            <a:r>
              <a:rPr lang="ru-RU" sz="2000" dirty="0" smtClean="0">
                <a:solidFill>
                  <a:schemeClr val="tx1"/>
                </a:solidFill>
                <a:latin typeface="Georgia" pitchFamily="18" charset="0"/>
              </a:rPr>
              <a:t>Составили воспитатели:</a:t>
            </a:r>
          </a:p>
          <a:p>
            <a:r>
              <a:rPr lang="ru-RU" sz="2000" dirty="0" err="1" smtClean="0">
                <a:solidFill>
                  <a:schemeClr val="tx1"/>
                </a:solidFill>
                <a:latin typeface="Georgia" pitchFamily="18" charset="0"/>
              </a:rPr>
              <a:t>Барканова</a:t>
            </a:r>
            <a:r>
              <a:rPr lang="ru-RU" sz="2000" dirty="0" smtClean="0">
                <a:solidFill>
                  <a:schemeClr val="tx1"/>
                </a:solidFill>
                <a:latin typeface="Georgia" pitchFamily="18" charset="0"/>
              </a:rPr>
              <a:t> Т.В</a:t>
            </a:r>
          </a:p>
          <a:p>
            <a:r>
              <a:rPr lang="ru-RU" sz="2000" dirty="0" smtClean="0">
                <a:solidFill>
                  <a:schemeClr val="tx1"/>
                </a:solidFill>
                <a:latin typeface="Georgia" pitchFamily="18" charset="0"/>
              </a:rPr>
              <a:t>Кудрявцева И.В.</a:t>
            </a:r>
          </a:p>
          <a:p>
            <a:r>
              <a:rPr lang="ru-RU" sz="2000" dirty="0" err="1" smtClean="0">
                <a:solidFill>
                  <a:schemeClr val="tx1"/>
                </a:solidFill>
                <a:latin typeface="Georgia" pitchFamily="18" charset="0"/>
              </a:rPr>
              <a:t>Ким.Т.А</a:t>
            </a:r>
            <a:endParaRPr lang="ru-RU" sz="2000" dirty="0">
              <a:solidFill>
                <a:schemeClr val="tx1"/>
              </a:solidFill>
              <a:latin typeface="Georgia" pitchFamily="18" charset="0"/>
            </a:endParaRPr>
          </a:p>
        </p:txBody>
      </p:sp>
      <p:pic>
        <p:nvPicPr>
          <p:cNvPr id="9220" name="Picture 4" descr="https://avatars.mds.yandex.net/i?id=d84596477cd0e2e636676d28d0e49ae0f85eeb48-4688175-images-thumbs&amp;n=13"/>
          <p:cNvPicPr>
            <a:picLocks noChangeAspect="1" noChangeArrowheads="1"/>
          </p:cNvPicPr>
          <p:nvPr/>
        </p:nvPicPr>
        <p:blipFill>
          <a:blip r:embed="rId2"/>
          <a:srcRect/>
          <a:stretch>
            <a:fillRect/>
          </a:stretch>
        </p:blipFill>
        <p:spPr bwMode="auto">
          <a:xfrm>
            <a:off x="1785918" y="3429000"/>
            <a:ext cx="4067175" cy="30480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ownloads\IMG-20221223-WA0001.jpg"/>
          <p:cNvPicPr>
            <a:picLocks noChangeAspect="1" noChangeArrowheads="1"/>
          </p:cNvPicPr>
          <p:nvPr/>
        </p:nvPicPr>
        <p:blipFill>
          <a:blip r:embed="rId2"/>
          <a:srcRect t="18443"/>
          <a:stretch>
            <a:fillRect/>
          </a:stretch>
        </p:blipFill>
        <p:spPr bwMode="auto">
          <a:xfrm>
            <a:off x="2357422" y="214291"/>
            <a:ext cx="4664291" cy="5072098"/>
          </a:xfrm>
          <a:prstGeom prst="rect">
            <a:avLst/>
          </a:prstGeom>
          <a:ln>
            <a:noFill/>
          </a:ln>
          <a:effectLst>
            <a:softEdge rad="112500"/>
          </a:effectLst>
        </p:spPr>
      </p:pic>
      <p:sp>
        <p:nvSpPr>
          <p:cNvPr id="3" name="Прямоугольник 2"/>
          <p:cNvSpPr/>
          <p:nvPr/>
        </p:nvSpPr>
        <p:spPr>
          <a:xfrm>
            <a:off x="214282" y="5214950"/>
            <a:ext cx="8929718" cy="1384995"/>
          </a:xfrm>
          <a:prstGeom prst="rect">
            <a:avLst/>
          </a:prstGeom>
        </p:spPr>
        <p:txBody>
          <a:bodyPr wrap="square">
            <a:spAutoFit/>
          </a:bodyPr>
          <a:lstStyle/>
          <a:p>
            <a:pPr algn="ctr"/>
            <a:r>
              <a:rPr lang="ru-RU" sz="2800" b="1" dirty="0" smtClean="0">
                <a:latin typeface="Constantia" pitchFamily="18" charset="0"/>
              </a:rPr>
              <a:t>Раздача родителям буклетов </a:t>
            </a:r>
          </a:p>
          <a:p>
            <a:pPr algn="ctr"/>
            <a:r>
              <a:rPr lang="ru-RU" sz="2800" b="1" dirty="0" smtClean="0">
                <a:latin typeface="Constantia" pitchFamily="18" charset="0"/>
              </a:rPr>
              <a:t>«Трудно птицам зимовать, надо птицам помогать»</a:t>
            </a:r>
            <a:endParaRPr lang="ru-RU" sz="2800" b="1" dirty="0">
              <a:latin typeface="Constant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Users\user\Downloads\20221221_124926.jpg"/>
          <p:cNvPicPr>
            <a:picLocks noChangeAspect="1" noChangeArrowheads="1"/>
          </p:cNvPicPr>
          <p:nvPr/>
        </p:nvPicPr>
        <p:blipFill>
          <a:blip r:embed="rId2" cstate="print">
            <a:lum contrast="30000"/>
          </a:blip>
          <a:srcRect t="42857" b="11905"/>
          <a:stretch>
            <a:fillRect/>
          </a:stretch>
        </p:blipFill>
        <p:spPr bwMode="auto">
          <a:xfrm>
            <a:off x="3857620" y="3857628"/>
            <a:ext cx="5000660" cy="1696653"/>
          </a:xfrm>
          <a:prstGeom prst="rect">
            <a:avLst/>
          </a:prstGeom>
          <a:ln>
            <a:noFill/>
          </a:ln>
          <a:effectLst>
            <a:softEdge rad="112500"/>
          </a:effectLst>
        </p:spPr>
      </p:pic>
      <p:pic>
        <p:nvPicPr>
          <p:cNvPr id="4" name="Picture 2" descr="C:\Users\user\Downloads\20221221_105954.jpg"/>
          <p:cNvPicPr>
            <a:picLocks noChangeAspect="1" noChangeArrowheads="1"/>
          </p:cNvPicPr>
          <p:nvPr/>
        </p:nvPicPr>
        <p:blipFill>
          <a:blip r:embed="rId3" cstate="print">
            <a:lum contrast="20000"/>
          </a:blip>
          <a:srcRect t="23333" b="6525"/>
          <a:stretch>
            <a:fillRect/>
          </a:stretch>
        </p:blipFill>
        <p:spPr bwMode="auto">
          <a:xfrm>
            <a:off x="357157" y="285728"/>
            <a:ext cx="6027581" cy="3571900"/>
          </a:xfrm>
          <a:prstGeom prst="rect">
            <a:avLst/>
          </a:prstGeom>
          <a:ln>
            <a:noFill/>
          </a:ln>
          <a:effectLst>
            <a:softEdge rad="112500"/>
          </a:effectLst>
        </p:spPr>
      </p:pic>
      <p:sp>
        <p:nvSpPr>
          <p:cNvPr id="5" name="Прямоугольник 4"/>
          <p:cNvSpPr/>
          <p:nvPr/>
        </p:nvSpPr>
        <p:spPr>
          <a:xfrm>
            <a:off x="285720" y="5500702"/>
            <a:ext cx="8501122" cy="954107"/>
          </a:xfrm>
          <a:prstGeom prst="rect">
            <a:avLst/>
          </a:prstGeom>
        </p:spPr>
        <p:txBody>
          <a:bodyPr wrap="square">
            <a:spAutoFit/>
          </a:bodyPr>
          <a:lstStyle/>
          <a:p>
            <a:pPr algn="ctr"/>
            <a:r>
              <a:rPr lang="ru-RU" sz="2800" b="1" dirty="0" smtClean="0">
                <a:latin typeface="Constantia" pitchFamily="18" charset="0"/>
              </a:rPr>
              <a:t>Продуктивная деятельность.</a:t>
            </a:r>
          </a:p>
          <a:p>
            <a:pPr algn="ctr"/>
            <a:r>
              <a:rPr lang="ru-RU" sz="2800" b="1" dirty="0" smtClean="0">
                <a:latin typeface="Constantia" pitchFamily="18" charset="0"/>
              </a:rPr>
              <a:t>«Зимующие птицы»</a:t>
            </a:r>
            <a:endParaRPr lang="ru-RU" sz="2800" b="1" dirty="0">
              <a:latin typeface="Constant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20230117_164524.jpg"/>
          <p:cNvPicPr>
            <a:picLocks noChangeAspect="1" noChangeArrowheads="1"/>
          </p:cNvPicPr>
          <p:nvPr/>
        </p:nvPicPr>
        <p:blipFill>
          <a:blip r:embed="rId2">
            <a:lum contrast="30000"/>
          </a:blip>
          <a:srcRect/>
          <a:stretch>
            <a:fillRect/>
          </a:stretch>
        </p:blipFill>
        <p:spPr bwMode="auto">
          <a:xfrm>
            <a:off x="928662" y="357165"/>
            <a:ext cx="7572428" cy="5384837"/>
          </a:xfrm>
          <a:prstGeom prst="rect">
            <a:avLst/>
          </a:prstGeom>
          <a:ln>
            <a:noFill/>
          </a:ln>
          <a:effectLst>
            <a:softEdge rad="112500"/>
          </a:effectLst>
        </p:spPr>
      </p:pic>
      <p:sp>
        <p:nvSpPr>
          <p:cNvPr id="3" name="Прямоугольник 2"/>
          <p:cNvSpPr/>
          <p:nvPr/>
        </p:nvSpPr>
        <p:spPr>
          <a:xfrm>
            <a:off x="2214546" y="5715016"/>
            <a:ext cx="5106141" cy="646331"/>
          </a:xfrm>
          <a:prstGeom prst="rect">
            <a:avLst/>
          </a:prstGeom>
        </p:spPr>
        <p:txBody>
          <a:bodyPr wrap="none">
            <a:spAutoFit/>
          </a:bodyPr>
          <a:lstStyle/>
          <a:p>
            <a:pPr algn="ctr"/>
            <a:r>
              <a:rPr lang="ru-RU" sz="3600" b="1" dirty="0" smtClean="0">
                <a:latin typeface="Constantia" pitchFamily="18" charset="0"/>
              </a:rPr>
              <a:t>Коллективная </a:t>
            </a:r>
            <a:r>
              <a:rPr lang="ru-RU" sz="3600" b="1" dirty="0" smtClean="0">
                <a:latin typeface="Constantia" pitchFamily="18" charset="0"/>
              </a:rPr>
              <a:t>работа</a:t>
            </a:r>
            <a:endParaRPr lang="ru-RU" sz="3600" b="1" dirty="0">
              <a:latin typeface="Constant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28" y="3000372"/>
            <a:ext cx="6643935" cy="769441"/>
          </a:xfrm>
          <a:prstGeom prst="rect">
            <a:avLst/>
          </a:prstGeom>
        </p:spPr>
        <p:txBody>
          <a:bodyPr wrap="none">
            <a:spAutoFit/>
          </a:bodyPr>
          <a:lstStyle/>
          <a:p>
            <a:pPr algn="ctr"/>
            <a:r>
              <a:rPr lang="ru-RU" sz="4400" b="1" dirty="0" smtClean="0">
                <a:latin typeface="Constantia" pitchFamily="18" charset="0"/>
              </a:rPr>
              <a:t>Спасибо за внимание!!!</a:t>
            </a:r>
            <a:endParaRPr lang="ru-RU"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Актуальность</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Зима - суровое время года, а для птиц самая тяжелая пора. Холод  птицам не страшен, потому что у птиц очень горячая кровь. Им страшен голод, ведь доступной пищи становится всё меньше, а потребность в ней возрастает. Некоторые птицы не могут пережить зиму и погибают.</a:t>
            </a:r>
            <a:r>
              <a:rPr kumimoji="0" lang="ru-RU"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Остальные в поисках пищи перелетают ближе к человеческому жилью, потому что помочь им  выжить могут только люди.  Регулярная ежедневная зимняя подкормка птиц может спасти довольно много птичьих жизней, кроме этого,  это один из самых важных способов  привлечения птиц  в наши сады. </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 нашей области обитает приблизительно 250 видов птиц, многие из них с наступлением холодов улетают в теплые края, однако около 50 видов остаются зимовать на родине. По наблюдениям учёных в Тверском крае зимой наиболее часто встречаются такие птицы как сизый голубь, воробей, сорока, синица, снегирь и во второй половине зимы – свиристель. Все они нуждаются в нашей заботе и помощи.</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Очень важно пробудить у детей интерес к птицам, как объектам живой природы, к наблюдению за их жизнью в зимнее время, научить детей самостоятельно устанавливать причинно-следственные связи в природе и обосновать необходимость подкормки птиц вплоть до весеннего оживления природы, способствовать формированию стойкого желания помогать птицам зимой.</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111111"/>
                </a:solidFill>
                <a:effectLst/>
                <a:latin typeface="Arial" pitchFamily="34" charset="0"/>
                <a:ea typeface="Calibri" pitchFamily="34" charset="0"/>
                <a:cs typeface="Arial" pitchFamily="34"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Проблема.</a:t>
            </a:r>
            <a:endParaRPr lang="ru-RU" dirty="0">
              <a:latin typeface="Times New Roman" pitchFamily="18" charset="0"/>
              <a:ea typeface="Calibri" pitchFamily="34" charset="0"/>
              <a:cs typeface="Times New Roman" pitchFamily="18" charset="0"/>
            </a:endParaRPr>
          </a:p>
          <a:p>
            <a:pPr marL="0" marR="0" lvl="0" indent="450850"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Calibri" pitchFamily="34" charset="0"/>
                <a:cs typeface="Times New Roman" pitchFamily="18" charset="0"/>
              </a:rPr>
              <a:t> В зимнее время многие птицы погибают, ведь им трудно добывать корм – насекомых, червячков нет, и семян тоже. Как и чем мы можем помочь им в это трудное время?</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Цель проекта.</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Расширять и совершенствовать представления  детей о  жизни зимующих птиц в суровое  время года,  способствовать формированию стойкого желания помогать птицам зимой.</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Задачи:</a:t>
            </a:r>
            <a:endParaRPr lang="ru-RU" dirty="0">
              <a:latin typeface="Times New Roman" pitchFamily="18" charset="0"/>
              <a:ea typeface="Calibri" pitchFamily="34" charset="0"/>
              <a:cs typeface="Times New Roman" pitchFamily="18"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Образовательные</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b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Расширять и систематизировать представления детей о зимующих птицах родного края (Тверской области).</a:t>
            </a:r>
            <a:b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Продолжать учить </a:t>
            </a:r>
            <a:r>
              <a:rPr kumimoji="0" lang="ru-RU"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самостоятельно устанавливать причинно-следственные связи в природе, обосновывая необходимость подкормки птиц  в суровое зимнее время.</a:t>
            </a:r>
            <a:b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Пополнять и активизировать словарь детей (кормушка, птичья столовая, корм, зимующие ).</a:t>
            </a:r>
            <a:b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Развивающие:</a:t>
            </a:r>
            <a:b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Развивать мышление, память, связную речь детей.</a:t>
            </a:r>
            <a:b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Развивать творческие способности в продуктивной деятельности.</a:t>
            </a:r>
            <a:b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Способствовать развитию познавательного интереса у детей к окружающему миру. Формировать локализацию зрения и прослеживающую функцию глаз.</a:t>
            </a:r>
            <a:b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Воспитательные:</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r>
            <a:b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Воспитывать заботливое отношение к птицам, желание помочь им в трудных зимних условиях.</a:t>
            </a:r>
            <a:b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Воспитывать дружеские отношения в детском коллективе.</a:t>
            </a: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r>
            <a:b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r>
            <a:br>
              <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user\Downloads\20221220_112635.jpg"/>
          <p:cNvPicPr>
            <a:picLocks noChangeAspect="1" noChangeArrowheads="1"/>
          </p:cNvPicPr>
          <p:nvPr/>
        </p:nvPicPr>
        <p:blipFill>
          <a:blip r:embed="rId2" cstate="print">
            <a:lum contrast="20000"/>
          </a:blip>
          <a:srcRect/>
          <a:stretch>
            <a:fillRect/>
          </a:stretch>
        </p:blipFill>
        <p:spPr bwMode="auto">
          <a:xfrm>
            <a:off x="4804173" y="285728"/>
            <a:ext cx="3911231" cy="5214974"/>
          </a:xfrm>
          <a:prstGeom prst="rect">
            <a:avLst/>
          </a:prstGeom>
          <a:ln>
            <a:noFill/>
          </a:ln>
          <a:effectLst>
            <a:softEdge rad="112500"/>
          </a:effectLst>
        </p:spPr>
      </p:pic>
      <p:pic>
        <p:nvPicPr>
          <p:cNvPr id="20483" name="Picture 3" descr="C:\Users\user\Downloads\20221214_113715.jpg"/>
          <p:cNvPicPr>
            <a:picLocks noChangeAspect="1" noChangeArrowheads="1"/>
          </p:cNvPicPr>
          <p:nvPr/>
        </p:nvPicPr>
        <p:blipFill>
          <a:blip r:embed="rId3" cstate="print">
            <a:lum contrast="40000"/>
          </a:blip>
          <a:srcRect/>
          <a:stretch>
            <a:fillRect/>
          </a:stretch>
        </p:blipFill>
        <p:spPr bwMode="auto">
          <a:xfrm>
            <a:off x="500034" y="285728"/>
            <a:ext cx="3929090" cy="5238787"/>
          </a:xfrm>
          <a:prstGeom prst="rect">
            <a:avLst/>
          </a:prstGeom>
          <a:ln>
            <a:noFill/>
          </a:ln>
          <a:effectLst>
            <a:softEdge rad="112500"/>
          </a:effectLst>
        </p:spPr>
      </p:pic>
      <p:sp>
        <p:nvSpPr>
          <p:cNvPr id="5" name="Прямоугольник 4"/>
          <p:cNvSpPr/>
          <p:nvPr/>
        </p:nvSpPr>
        <p:spPr>
          <a:xfrm>
            <a:off x="2285984" y="5500702"/>
            <a:ext cx="4572000" cy="1077218"/>
          </a:xfrm>
          <a:prstGeom prst="rect">
            <a:avLst/>
          </a:prstGeom>
        </p:spPr>
        <p:txBody>
          <a:bodyPr>
            <a:spAutoFit/>
          </a:bodyPr>
          <a:lstStyle/>
          <a:p>
            <a:pPr algn="ctr"/>
            <a:r>
              <a:rPr lang="ru-RU" sz="3200" b="1" dirty="0" smtClean="0">
                <a:latin typeface="Constantia" pitchFamily="18" charset="0"/>
              </a:rPr>
              <a:t>А вот и гостья  </a:t>
            </a:r>
          </a:p>
          <a:p>
            <a:pPr algn="ctr"/>
            <a:r>
              <a:rPr lang="ru-RU" sz="3200" b="1" dirty="0" smtClean="0">
                <a:latin typeface="Constantia" pitchFamily="18" charset="0"/>
              </a:rPr>
              <a:t>на нашей кормушке!</a:t>
            </a:r>
            <a:endParaRPr lang="ru-RU" sz="3200" b="1" dirty="0">
              <a:latin typeface="Constanti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20221209_111415 (1).jpg"/>
          <p:cNvPicPr>
            <a:picLocks noChangeAspect="1" noChangeArrowheads="1"/>
          </p:cNvPicPr>
          <p:nvPr/>
        </p:nvPicPr>
        <p:blipFill>
          <a:blip r:embed="rId2" cstate="print"/>
          <a:srcRect/>
          <a:stretch>
            <a:fillRect/>
          </a:stretch>
        </p:blipFill>
        <p:spPr bwMode="auto">
          <a:xfrm>
            <a:off x="285720" y="285728"/>
            <a:ext cx="2587158" cy="3449543"/>
          </a:xfrm>
          <a:prstGeom prst="rect">
            <a:avLst/>
          </a:prstGeom>
          <a:ln>
            <a:noFill/>
          </a:ln>
          <a:effectLst>
            <a:softEdge rad="112500"/>
          </a:effectLst>
        </p:spPr>
      </p:pic>
      <p:pic>
        <p:nvPicPr>
          <p:cNvPr id="1028" name="Picture 4" descr="C:\Users\user\Downloads\20221213_113717 (1).jpg"/>
          <p:cNvPicPr>
            <a:picLocks noChangeAspect="1" noChangeArrowheads="1"/>
          </p:cNvPicPr>
          <p:nvPr/>
        </p:nvPicPr>
        <p:blipFill>
          <a:blip r:embed="rId3" cstate="print"/>
          <a:srcRect/>
          <a:stretch>
            <a:fillRect/>
          </a:stretch>
        </p:blipFill>
        <p:spPr bwMode="auto">
          <a:xfrm>
            <a:off x="5500694" y="428604"/>
            <a:ext cx="2500330" cy="3333774"/>
          </a:xfrm>
          <a:prstGeom prst="rect">
            <a:avLst/>
          </a:prstGeom>
          <a:ln>
            <a:noFill/>
          </a:ln>
          <a:effectLst>
            <a:softEdge rad="112500"/>
          </a:effectLst>
        </p:spPr>
      </p:pic>
      <p:pic>
        <p:nvPicPr>
          <p:cNvPr id="6" name="Picture 3" descr="C:\Users\user\Downloads\20221213_113407 (1).jpg"/>
          <p:cNvPicPr>
            <a:picLocks noChangeAspect="1" noChangeArrowheads="1"/>
          </p:cNvPicPr>
          <p:nvPr/>
        </p:nvPicPr>
        <p:blipFill>
          <a:blip r:embed="rId4" cstate="print"/>
          <a:srcRect/>
          <a:stretch>
            <a:fillRect/>
          </a:stretch>
        </p:blipFill>
        <p:spPr bwMode="auto">
          <a:xfrm>
            <a:off x="2867795" y="846201"/>
            <a:ext cx="2524582" cy="3366108"/>
          </a:xfrm>
          <a:prstGeom prst="rect">
            <a:avLst/>
          </a:prstGeom>
          <a:ln>
            <a:noFill/>
          </a:ln>
          <a:effectLst>
            <a:softEdge rad="112500"/>
          </a:effectLst>
        </p:spPr>
      </p:pic>
      <p:sp>
        <p:nvSpPr>
          <p:cNvPr id="7" name="Прямоугольник 6"/>
          <p:cNvSpPr/>
          <p:nvPr/>
        </p:nvSpPr>
        <p:spPr>
          <a:xfrm>
            <a:off x="1214414" y="4714884"/>
            <a:ext cx="6072198" cy="954107"/>
          </a:xfrm>
          <a:prstGeom prst="rect">
            <a:avLst/>
          </a:prstGeom>
        </p:spPr>
        <p:txBody>
          <a:bodyPr wrap="square">
            <a:spAutoFit/>
          </a:bodyPr>
          <a:lstStyle/>
          <a:p>
            <a:pPr algn="ctr"/>
            <a:r>
              <a:rPr lang="ru-RU" sz="2800" b="1" dirty="0" smtClean="0">
                <a:latin typeface="Cambria" pitchFamily="18" charset="0"/>
              </a:rPr>
              <a:t>Изготовление </a:t>
            </a:r>
            <a:r>
              <a:rPr lang="ru-RU" sz="2800" b="1" dirty="0" smtClean="0">
                <a:latin typeface="Cambria" pitchFamily="18" charset="0"/>
              </a:rPr>
              <a:t>съедобных </a:t>
            </a:r>
            <a:r>
              <a:rPr lang="ru-RU" sz="2800" b="1" dirty="0" smtClean="0">
                <a:latin typeface="Cambria" pitchFamily="18" charset="0"/>
              </a:rPr>
              <a:t>кормушек для пернатых друзей.</a:t>
            </a:r>
            <a:endParaRPr lang="ru-RU" sz="2800" b="1" dirty="0">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ownloads\20221222_091137 (1).jpg"/>
          <p:cNvPicPr>
            <a:picLocks noChangeAspect="1" noChangeArrowheads="1"/>
          </p:cNvPicPr>
          <p:nvPr/>
        </p:nvPicPr>
        <p:blipFill>
          <a:blip r:embed="rId2" cstate="print">
            <a:lum contrast="30000"/>
          </a:blip>
          <a:srcRect t="31780" b="8474"/>
          <a:stretch>
            <a:fillRect/>
          </a:stretch>
        </p:blipFill>
        <p:spPr bwMode="auto">
          <a:xfrm>
            <a:off x="1428728" y="357165"/>
            <a:ext cx="6357982" cy="5064855"/>
          </a:xfrm>
          <a:prstGeom prst="rect">
            <a:avLst/>
          </a:prstGeom>
          <a:ln>
            <a:noFill/>
          </a:ln>
          <a:effectLst>
            <a:softEdge rad="112500"/>
          </a:effectLst>
        </p:spPr>
      </p:pic>
      <p:sp>
        <p:nvSpPr>
          <p:cNvPr id="3" name="Прямоугольник 2"/>
          <p:cNvSpPr/>
          <p:nvPr/>
        </p:nvSpPr>
        <p:spPr>
          <a:xfrm>
            <a:off x="928662" y="5572140"/>
            <a:ext cx="7215222" cy="954107"/>
          </a:xfrm>
          <a:prstGeom prst="rect">
            <a:avLst/>
          </a:prstGeom>
        </p:spPr>
        <p:txBody>
          <a:bodyPr wrap="square">
            <a:spAutoFit/>
          </a:bodyPr>
          <a:lstStyle/>
          <a:p>
            <a:pPr algn="ctr"/>
            <a:r>
              <a:rPr lang="ru-RU" sz="2800" b="1" dirty="0" smtClean="0">
                <a:latin typeface="Constantia" pitchFamily="18" charset="0"/>
              </a:rPr>
              <a:t>Работа с макетом</a:t>
            </a:r>
          </a:p>
          <a:p>
            <a:pPr algn="ctr"/>
            <a:r>
              <a:rPr lang="ru-RU" sz="2800" b="1" dirty="0" smtClean="0">
                <a:latin typeface="Constantia" pitchFamily="18" charset="0"/>
              </a:rPr>
              <a:t> «Птичья </a:t>
            </a:r>
            <a:r>
              <a:rPr lang="ru-RU" sz="2800" b="1" dirty="0" smtClean="0">
                <a:latin typeface="Constantia" pitchFamily="18" charset="0"/>
              </a:rPr>
              <a:t>столовая»</a:t>
            </a:r>
            <a:endParaRPr lang="ru-RU" sz="2800" b="1" dirty="0">
              <a:latin typeface="Constant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20221212_170321 (1).jpg"/>
          <p:cNvPicPr>
            <a:picLocks noChangeAspect="1" noChangeArrowheads="1"/>
          </p:cNvPicPr>
          <p:nvPr/>
        </p:nvPicPr>
        <p:blipFill>
          <a:blip r:embed="rId2" cstate="print">
            <a:lum contrast="20000"/>
          </a:blip>
          <a:srcRect t="3790"/>
          <a:stretch>
            <a:fillRect/>
          </a:stretch>
        </p:blipFill>
        <p:spPr bwMode="auto">
          <a:xfrm>
            <a:off x="214282" y="285728"/>
            <a:ext cx="4623634" cy="4429156"/>
          </a:xfrm>
          <a:prstGeom prst="rect">
            <a:avLst/>
          </a:prstGeom>
          <a:ln>
            <a:noFill/>
          </a:ln>
          <a:effectLst>
            <a:softEdge rad="112500"/>
          </a:effectLst>
        </p:spPr>
      </p:pic>
      <p:sp>
        <p:nvSpPr>
          <p:cNvPr id="1028" name="AutoShape 4" descr="https://mail.yandex.ru/message_part/Screenshot_20230118_135827_Yandex+Mail.jpg?_uid=131874321&amp;name=Screenshot_20230118_135827_Yandex+Mail.jpg&amp;hid=1.2&amp;ids=181551359978380476&amp;no_disposition=y&amp;exif_rotate=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9" name="Picture 5" descr="C:\Users\user\Downloads\Screenshot_20230118_135827_Yandex Mail.jpg"/>
          <p:cNvPicPr>
            <a:picLocks noChangeAspect="1" noChangeArrowheads="1"/>
          </p:cNvPicPr>
          <p:nvPr/>
        </p:nvPicPr>
        <p:blipFill>
          <a:blip r:embed="rId3"/>
          <a:srcRect/>
          <a:stretch>
            <a:fillRect/>
          </a:stretch>
        </p:blipFill>
        <p:spPr bwMode="auto">
          <a:xfrm>
            <a:off x="5072066" y="857232"/>
            <a:ext cx="3677478" cy="5277098"/>
          </a:xfrm>
          <a:prstGeom prst="rect">
            <a:avLst/>
          </a:prstGeom>
          <a:ln>
            <a:noFill/>
          </a:ln>
          <a:effectLst>
            <a:softEdge rad="112500"/>
          </a:effectLst>
        </p:spPr>
      </p:pic>
      <p:sp>
        <p:nvSpPr>
          <p:cNvPr id="6" name="Прямоугольник 5"/>
          <p:cNvSpPr/>
          <p:nvPr/>
        </p:nvSpPr>
        <p:spPr>
          <a:xfrm>
            <a:off x="428596" y="5286388"/>
            <a:ext cx="4572000" cy="584775"/>
          </a:xfrm>
          <a:prstGeom prst="rect">
            <a:avLst/>
          </a:prstGeom>
        </p:spPr>
        <p:txBody>
          <a:bodyPr>
            <a:spAutoFit/>
          </a:bodyPr>
          <a:lstStyle/>
          <a:p>
            <a:pPr algn="ctr"/>
            <a:r>
              <a:rPr lang="ru-RU" sz="3200" b="1" dirty="0" smtClean="0">
                <a:latin typeface="Constantia" pitchFamily="18" charset="0"/>
              </a:rPr>
              <a:t>Наш  победитель!</a:t>
            </a:r>
            <a:endParaRPr lang="ru-RU" sz="3200" b="1" dirty="0">
              <a:latin typeface="Constant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user\Downloads\20221214_113245.jpg"/>
          <p:cNvPicPr>
            <a:picLocks noChangeAspect="1" noChangeArrowheads="1"/>
          </p:cNvPicPr>
          <p:nvPr/>
        </p:nvPicPr>
        <p:blipFill>
          <a:blip r:embed="rId2" cstate="print"/>
          <a:srcRect/>
          <a:stretch>
            <a:fillRect/>
          </a:stretch>
        </p:blipFill>
        <p:spPr bwMode="auto">
          <a:xfrm>
            <a:off x="500033" y="571480"/>
            <a:ext cx="3589761" cy="4786346"/>
          </a:xfrm>
          <a:prstGeom prst="rect">
            <a:avLst/>
          </a:prstGeom>
          <a:ln>
            <a:noFill/>
          </a:ln>
          <a:effectLst>
            <a:softEdge rad="112500"/>
          </a:effectLst>
        </p:spPr>
      </p:pic>
      <p:pic>
        <p:nvPicPr>
          <p:cNvPr id="1026" name="Picture 2" descr="C:\Users\user\Downloads\Screenshot_20230124_171741_Yandex Mail.jpg"/>
          <p:cNvPicPr>
            <a:picLocks noChangeAspect="1" noChangeArrowheads="1"/>
          </p:cNvPicPr>
          <p:nvPr/>
        </p:nvPicPr>
        <p:blipFill>
          <a:blip r:embed="rId3"/>
          <a:srcRect/>
          <a:stretch>
            <a:fillRect/>
          </a:stretch>
        </p:blipFill>
        <p:spPr bwMode="auto">
          <a:xfrm>
            <a:off x="4857752" y="552610"/>
            <a:ext cx="3571900" cy="4726669"/>
          </a:xfrm>
          <a:prstGeom prst="rect">
            <a:avLst/>
          </a:prstGeom>
          <a:ln>
            <a:noFill/>
          </a:ln>
          <a:effectLst>
            <a:softEdge rad="112500"/>
          </a:effectLst>
        </p:spPr>
      </p:pic>
      <p:sp>
        <p:nvSpPr>
          <p:cNvPr id="4" name="Прямоугольник 3"/>
          <p:cNvSpPr/>
          <p:nvPr/>
        </p:nvSpPr>
        <p:spPr>
          <a:xfrm>
            <a:off x="428596" y="5286388"/>
            <a:ext cx="4572000" cy="584775"/>
          </a:xfrm>
          <a:prstGeom prst="rect">
            <a:avLst/>
          </a:prstGeom>
        </p:spPr>
        <p:txBody>
          <a:bodyPr>
            <a:spAutoFit/>
          </a:bodyPr>
          <a:lstStyle/>
          <a:p>
            <a:pPr algn="ctr"/>
            <a:r>
              <a:rPr lang="ru-RU" sz="3200" b="1" dirty="0" smtClean="0">
                <a:latin typeface="Constantia" pitchFamily="18" charset="0"/>
              </a:rPr>
              <a:t>Наш    призер!</a:t>
            </a:r>
            <a:endParaRPr lang="ru-RU" sz="3200" b="1" dirty="0">
              <a:latin typeface="Constant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ownloads\IMG-20221223-WA0000.jpg"/>
          <p:cNvPicPr>
            <a:picLocks noChangeAspect="1" noChangeArrowheads="1"/>
          </p:cNvPicPr>
          <p:nvPr/>
        </p:nvPicPr>
        <p:blipFill>
          <a:blip r:embed="rId2"/>
          <a:srcRect t="9052" b="9483"/>
          <a:stretch>
            <a:fillRect/>
          </a:stretch>
        </p:blipFill>
        <p:spPr bwMode="auto">
          <a:xfrm>
            <a:off x="2428860" y="214290"/>
            <a:ext cx="4714908" cy="5121365"/>
          </a:xfrm>
          <a:prstGeom prst="rect">
            <a:avLst/>
          </a:prstGeom>
          <a:ln>
            <a:noFill/>
          </a:ln>
          <a:effectLst>
            <a:softEdge rad="112500"/>
          </a:effectLst>
        </p:spPr>
      </p:pic>
      <p:sp>
        <p:nvSpPr>
          <p:cNvPr id="4" name="Прямоугольник 3"/>
          <p:cNvSpPr/>
          <p:nvPr/>
        </p:nvSpPr>
        <p:spPr>
          <a:xfrm>
            <a:off x="928662" y="5500702"/>
            <a:ext cx="7215238" cy="954107"/>
          </a:xfrm>
          <a:prstGeom prst="rect">
            <a:avLst/>
          </a:prstGeom>
        </p:spPr>
        <p:txBody>
          <a:bodyPr wrap="square">
            <a:spAutoFit/>
          </a:bodyPr>
          <a:lstStyle/>
          <a:p>
            <a:pPr algn="ctr"/>
            <a:r>
              <a:rPr lang="ru-RU" sz="2800" b="1" dirty="0" smtClean="0">
                <a:latin typeface="Constantia" pitchFamily="18" charset="0"/>
              </a:rPr>
              <a:t>Использование интерактивной</a:t>
            </a:r>
          </a:p>
          <a:p>
            <a:pPr algn="ctr"/>
            <a:r>
              <a:rPr lang="ru-RU" sz="2800" b="1" dirty="0" smtClean="0">
                <a:latin typeface="Constantia" pitchFamily="18" charset="0"/>
              </a:rPr>
              <a:t> песочницы в работе над проектом.</a:t>
            </a:r>
            <a:endParaRPr lang="ru-RU" sz="2800" b="1" dirty="0">
              <a:latin typeface="Constant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368</Words>
  <Application>Microsoft Office PowerPoint</Application>
  <PresentationFormat>Экран (4:3)</PresentationFormat>
  <Paragraphs>31</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познавательно - творческого проекта  «Покормите птиц зимой»</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Пользователь Windows</cp:lastModifiedBy>
  <cp:revision>25</cp:revision>
  <dcterms:created xsi:type="dcterms:W3CDTF">2022-12-27T06:54:51Z</dcterms:created>
  <dcterms:modified xsi:type="dcterms:W3CDTF">2023-01-27T12:20:37Z</dcterms:modified>
</cp:coreProperties>
</file>