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5" r:id="rId9"/>
    <p:sldId id="266" r:id="rId10"/>
    <p:sldId id="282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80" r:id="rId20"/>
    <p:sldId id="278" r:id="rId21"/>
    <p:sldId id="279" r:id="rId22"/>
    <p:sldId id="276" r:id="rId23"/>
    <p:sldId id="281" r:id="rId24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CA7F2A-6FE8-48D5-B20E-F073392EAC39}" type="datetimeFigureOut">
              <a:rPr lang="ru-RU" smtClean="0"/>
              <a:pPr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F1CAC0-018B-4D34-9BB0-647BAF87D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07920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РАЗВИТИЯ</a:t>
            </a:r>
            <a:b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 детского сада №1 </a:t>
            </a:r>
            <a:b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с.Городня</a:t>
            </a:r>
            <a:b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2025 г.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IMG_1458.JPG"/>
          <p:cNvPicPr>
            <a:picLocks noChangeAspect="1"/>
          </p:cNvPicPr>
          <p:nvPr/>
        </p:nvPicPr>
        <p:blipFill>
          <a:blip r:embed="rId2" cstate="print"/>
          <a:srcRect b="15555"/>
          <a:stretch>
            <a:fillRect/>
          </a:stretch>
        </p:blipFill>
        <p:spPr>
          <a:xfrm>
            <a:off x="2987824" y="4005064"/>
            <a:ext cx="3941630" cy="2638646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ChangeArrowheads="1"/>
          </p:cNvSpPr>
          <p:nvPr/>
        </p:nvSpPr>
        <p:spPr bwMode="gray">
          <a:xfrm rot="3419336">
            <a:off x="941171" y="2315513"/>
            <a:ext cx="1744663" cy="1828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gray">
          <a:xfrm rot="3419336">
            <a:off x="3055145" y="4195259"/>
            <a:ext cx="2462207" cy="211079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gray">
          <a:xfrm rot="3419336">
            <a:off x="5794375" y="2351088"/>
            <a:ext cx="1768475" cy="19081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black">
          <a:xfrm>
            <a:off x="3059113" y="3789363"/>
            <a:ext cx="504825" cy="792162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black">
          <a:xfrm flipV="1">
            <a:off x="4932363" y="3933825"/>
            <a:ext cx="1152525" cy="70167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18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05725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70C0"/>
                </a:solidFill>
              </a:rPr>
              <a:t>Формы самоуправления</a:t>
            </a:r>
            <a:endParaRPr lang="en-US" alt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15368" name="Text Box 19"/>
          <p:cNvSpPr txBox="1">
            <a:spLocks noChangeArrowheads="1"/>
          </p:cNvSpPr>
          <p:nvPr/>
        </p:nvSpPr>
        <p:spPr bwMode="gray">
          <a:xfrm>
            <a:off x="571473" y="2571744"/>
            <a:ext cx="27146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rgbClr val="C00000"/>
                </a:solidFill>
                <a:cs typeface="Arial" panose="020B0604020202020204" pitchFamily="34" charset="0"/>
              </a:rPr>
              <a:t>Заведующий</a:t>
            </a:r>
          </a:p>
          <a:p>
            <a:pPr algn="ctr"/>
            <a:endParaRPr lang="ru-RU" altLang="ru-RU" sz="18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altLang="ru-RU" sz="1800" dirty="0" smtClean="0">
                <a:solidFill>
                  <a:srgbClr val="C00000"/>
                </a:solidFill>
                <a:cs typeface="Arial" panose="020B0604020202020204" pitchFamily="34" charset="0"/>
              </a:rPr>
              <a:t>Педагогический совет</a:t>
            </a:r>
            <a:endParaRPr lang="ru-RU" altLang="ru-RU" sz="1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endParaRPr lang="ru-RU" altLang="ru-RU" sz="18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endParaRPr lang="en-US" altLang="ru-RU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gray">
          <a:xfrm>
            <a:off x="5715000" y="2571744"/>
            <a:ext cx="22748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Управляющий </a:t>
            </a:r>
            <a:r>
              <a:rPr lang="ru-RU" altLang="ru-RU" sz="1800" dirty="0" smtClean="0">
                <a:solidFill>
                  <a:srgbClr val="C00000"/>
                </a:solidFill>
                <a:cs typeface="Arial" panose="020B0604020202020204" pitchFamily="34" charset="0"/>
              </a:rPr>
              <a:t>совет</a:t>
            </a:r>
          </a:p>
          <a:p>
            <a:pPr algn="ctr"/>
            <a:endParaRPr lang="ru-RU" altLang="ru-RU" sz="18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altLang="ru-RU" sz="1800" dirty="0" smtClean="0">
                <a:solidFill>
                  <a:srgbClr val="C00000"/>
                </a:solidFill>
                <a:cs typeface="Arial" panose="020B0604020202020204" pitchFamily="34" charset="0"/>
              </a:rPr>
              <a:t>Общее собрание работников</a:t>
            </a:r>
            <a:endParaRPr lang="ru-RU" altLang="ru-RU" sz="1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endParaRPr lang="en-US" altLang="ru-RU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5370" name="Text Box 5"/>
          <p:cNvSpPr txBox="1">
            <a:spLocks noChangeArrowheads="1"/>
          </p:cNvSpPr>
          <p:nvPr/>
        </p:nvSpPr>
        <p:spPr bwMode="gray">
          <a:xfrm>
            <a:off x="3071802" y="4500570"/>
            <a:ext cx="264320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Родительские собрания</a:t>
            </a:r>
          </a:p>
          <a:p>
            <a:pPr algn="ctr"/>
            <a:r>
              <a:rPr lang="ru-RU" altLang="ru-RU" sz="1800" dirty="0">
                <a:solidFill>
                  <a:srgbClr val="C00000"/>
                </a:solidFill>
                <a:cs typeface="Arial" panose="020B0604020202020204" pitchFamily="34" charset="0"/>
              </a:rPr>
              <a:t>Родительские </a:t>
            </a:r>
            <a:r>
              <a:rPr lang="ru-RU" altLang="ru-RU" sz="1800" dirty="0" smtClean="0">
                <a:solidFill>
                  <a:srgbClr val="C00000"/>
                </a:solidFill>
                <a:cs typeface="Arial" panose="020B0604020202020204" pitchFamily="34" charset="0"/>
              </a:rPr>
              <a:t>комитеты</a:t>
            </a:r>
          </a:p>
          <a:p>
            <a:pPr algn="ctr"/>
            <a:endParaRPr lang="en-US" altLang="ru-RU" sz="1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5371" name="AutoShape 22"/>
          <p:cNvSpPr>
            <a:spLocks noChangeArrowheads="1"/>
          </p:cNvSpPr>
          <p:nvPr/>
        </p:nvSpPr>
        <p:spPr bwMode="auto">
          <a:xfrm rot="10800000">
            <a:off x="2411413" y="1052513"/>
            <a:ext cx="4752975" cy="2447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51159">
            <a:off x="404377" y="4441754"/>
            <a:ext cx="1922726" cy="242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2" name="Text Box 21"/>
          <p:cNvSpPr txBox="1">
            <a:spLocks noChangeArrowheads="1"/>
          </p:cNvSpPr>
          <p:nvPr/>
        </p:nvSpPr>
        <p:spPr bwMode="auto">
          <a:xfrm>
            <a:off x="3500430" y="1341438"/>
            <a:ext cx="257176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chemeClr val="bg1"/>
                </a:solidFill>
              </a:rPr>
              <a:t>Управление на основе сочетания принципов единоначалия и коллегиальности 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ru-RU" altLang="ru-RU" sz="12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6143636" y="4643446"/>
            <a:ext cx="300036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31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IMG_20200915_094930.jpg"/>
          <p:cNvPicPr>
            <a:picLocks noChangeAspect="1"/>
          </p:cNvPicPr>
          <p:nvPr/>
        </p:nvPicPr>
        <p:blipFill>
          <a:blip r:embed="rId2" cstate="print"/>
          <a:srcRect l="7476" t="21650" r="5901"/>
          <a:stretch>
            <a:fillRect/>
          </a:stretch>
        </p:blipFill>
        <p:spPr>
          <a:xfrm>
            <a:off x="6000760" y="4429131"/>
            <a:ext cx="2928958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67544" y="342042"/>
            <a:ext cx="828092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1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Программы развития ДОУ.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1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41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Результатом воспитания и образования дошкольника должны стать сформированные у ребёнка ключевые компетенции: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умение общаться с целью быть понятым.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–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умение жить и заниматься вместе с другими детьми, близкими.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владение умением систематизировать и «сворачивать» информацию, работать с разными видами информации.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Продуктивная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планировать, доводить начатое до конца, способствовать созданию собственного продукта (рисунка, поделки, постройки).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Нравственная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готовность, способность и потребность жить в обществе по общепринятым нормам и правилам.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Физическая –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готовность, способность и потребность в здоровом образе жизни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041" name="Picture 17" descr="C:\Users\ИДЕАПАД\Desktop\выпускники 2021\IMG_20200907_081830.jpg"/>
          <p:cNvPicPr>
            <a:picLocks noChangeAspect="1" noChangeArrowheads="1"/>
          </p:cNvPicPr>
          <p:nvPr/>
        </p:nvPicPr>
        <p:blipFill>
          <a:blip r:embed="rId3" cstate="print"/>
          <a:srcRect l="3526" t="20146" r="10078" b="30532"/>
          <a:stretch>
            <a:fillRect/>
          </a:stretch>
        </p:blipFill>
        <p:spPr bwMode="auto">
          <a:xfrm>
            <a:off x="214282" y="4286256"/>
            <a:ext cx="2857520" cy="23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G_20201124_111521.jpg"/>
          <p:cNvPicPr>
            <a:picLocks noChangeAspect="1"/>
          </p:cNvPicPr>
          <p:nvPr/>
        </p:nvPicPr>
        <p:blipFill>
          <a:blip r:embed="rId4" cstate="print"/>
          <a:srcRect t="23750"/>
          <a:stretch>
            <a:fillRect/>
          </a:stretch>
        </p:blipFill>
        <p:spPr>
          <a:xfrm>
            <a:off x="2915816" y="4429130"/>
            <a:ext cx="3084944" cy="228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1273"/>
            <a:ext cx="87484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принципы, которыми будем руководствоваться, выстраивая деятельность ДОУ: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0"/>
            <a:ext cx="842493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63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развивающего образования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использование новейших технологий и методик;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63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индивидуализации и дифференциации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учет индивидуальных предпочтений, склонностей, интересов и способностей детей и взрослых;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63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гумманизации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основывается на усилении внимания к личности каждого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воспитанника как высшей ценности общества, создании максимально благоприятных условий для развития его творческой индивидуальности;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63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увлекательности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одним из важнейших: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детям всё интересно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доступно 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проводится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игровой форме;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63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системности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взаимодействие всех направлений и звеньев 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достижение оптимального результата – развития личности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20210216_15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429000"/>
            <a:ext cx="285748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0903_095756.jpg"/>
          <p:cNvPicPr>
            <a:picLocks noChangeAspect="1"/>
          </p:cNvPicPr>
          <p:nvPr/>
        </p:nvPicPr>
        <p:blipFill>
          <a:blip r:embed="rId3" cstate="print"/>
          <a:srcRect t="32812"/>
          <a:stretch>
            <a:fillRect/>
          </a:stretch>
        </p:blipFill>
        <p:spPr>
          <a:xfrm>
            <a:off x="2500298" y="3357562"/>
            <a:ext cx="380391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01216_152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256"/>
            <a:ext cx="2807296" cy="221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67544" y="307395"/>
            <a:ext cx="82089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вариативности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разнообразие содержания,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 и методов с учетом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целей развития и  поддержки каждого ребенка педагогом;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иновационности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постоянный поиск и выбор идей,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оптимальных программ, технологий и форм работы;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активности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освоение ребенком программы через собственную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под руководством взрослого.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Будущего</a:t>
            </a:r>
            <a:r>
              <a:rPr kumimoji="0" lang="ru-RU" sz="16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ребенок реализует свое право на индивидуальное развитие в соответствии со своими потребностями, возможностями и способностями. Педагоги развивают свои профессиональные и личностные качества. Руководитель обеспечивает успех деятельности детей и педагогов. Коллектив работает в творческом поисковом режиме, основываясь на гуманных отношениях партнерского сотрудничества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0201217_111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357562"/>
            <a:ext cx="328614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01001_10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86256"/>
            <a:ext cx="3059832" cy="23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200831_164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00438"/>
            <a:ext cx="257176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_20200901_074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280729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17005"/>
            <a:ext cx="86044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3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0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структурной единицей в процессе развития ДОУ выступает взаимодействие участников образовательных отношений в системе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«педагог- ребенок- родитель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302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302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428736"/>
            <a:ext cx="3528392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30275" algn="l"/>
              </a:tabLs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формируют социальный заказ на уровне общественной потребности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2786050" y="2214554"/>
            <a:ext cx="3154102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30275" algn="l"/>
              </a:tabLs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выступают потребителями оказываемых услуг в ДОУ по обучению, воспитанию, развитию личности</a:t>
            </a:r>
            <a:endPara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72066" y="1214422"/>
            <a:ext cx="389242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30275" algn="l"/>
              </a:tabLs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непосредственными 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реализаторами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услуг на  уровне государства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643438" y="1071546"/>
            <a:ext cx="145726" cy="15001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130987">
            <a:off x="3244200" y="976582"/>
            <a:ext cx="299068" cy="97840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928291">
            <a:off x="4582751" y="1305500"/>
            <a:ext cx="862256" cy="419757"/>
          </a:xfrm>
          <a:prstGeom prst="rightArrow">
            <a:avLst>
              <a:gd name="adj1" fmla="val 24804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IMG_20201030_10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212976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ИДЕАПАД\Desktop\IMG-20210409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643446"/>
            <a:ext cx="2928958" cy="2000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434276"/>
            <a:ext cx="86409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направления реализации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учреждения рассчитана на период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2025г.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Стратегия определяет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совокупность реализации приоритетных направлений, ориентированных на развитие Учреждения.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1-й этап: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установочный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(подготовительный, 2021г.)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стартовых условий для реализации программы развития.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актуального состояния материально-технической базы, развивающей предметно-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пространственной среды, методического и дидактического обеспечения образовательного процесса.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профессиональных возможностей педагогического коллектива.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Анализ сотрудничества с семьёй, выявление образовательных запросов.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Разработка нормативно- правовой документации для успешной реализации мероприятий в соответствии с Программой развития.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Создание условий (кадровых, материально-технических и т.д.) для успешной реализации мероприятий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4221088"/>
            <a:ext cx="4104456" cy="2686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415986"/>
            <a:ext cx="860444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2-й этап: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деятельно-технологический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(практический,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2022–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г.)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обеспечение реализации Программы развития.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Улучшение оснащения и материально-технической базы 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ФГОС ДО.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физического и психического развития детей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коррекция.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работы по формированию культуры здорового и безопасного образа жизни воспитанников.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дошкольного образования.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инновационных программ и современных педагогических технологий.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системы мониторинга промежуточных и итоговых результатов освоения ООП детьми.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системы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взаимодействия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семьей по вопросам воспитания и развития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дошкольного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0372"/>
            <a:ext cx="2880320" cy="251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0911_10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3167336" cy="236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ИДЕАПАД\Desktop\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4680" y="4149081"/>
            <a:ext cx="3145512" cy="236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22149"/>
            <a:ext cx="8280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3-й этап: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итоговый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2025г.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эффективности проведенной работы на основе количественного и качественного анализа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190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анализа результатов реализации Программы развития, оценка эффективности.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190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аналитических материалов на педсовете , общем родительском собрании, размещение на официальном сайте.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190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проблемы для разработки новой Программы развития.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0915_095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334786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0911_102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356992"/>
            <a:ext cx="249974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ИДЕАПАД\Desktop\IMG-20210409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12976"/>
            <a:ext cx="288032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Shape 191"/>
          <p:cNvSpPr>
            <a:spLocks noChangeArrowheads="1"/>
          </p:cNvSpPr>
          <p:nvPr/>
        </p:nvSpPr>
        <p:spPr bwMode="auto">
          <a:xfrm>
            <a:off x="-365125" y="1001713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Shape 192"/>
          <p:cNvSpPr>
            <a:spLocks noChangeArrowheads="1"/>
          </p:cNvSpPr>
          <p:nvPr/>
        </p:nvSpPr>
        <p:spPr bwMode="auto">
          <a:xfrm>
            <a:off x="6572250" y="1001713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50141"/>
            <a:ext cx="8892480" cy="65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2888" tIns="520536" rIns="323748" bIns="50625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 Программы развития 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2025 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Программы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позволит повысить качество и обеспечить условия получения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услуг для всех категорий семей и воспитанников, независимо от социального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имущественного статуса, состояния здоровья в условиях инновационного режима развития.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воспитанников и родителей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 воспитаннику будут предоставлены условия для радостного и содержательного проживания дошкольного детства;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хорошее состояние здоровья детей будет способствовать повышению качества их образования;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Symbol" pitchFamily="18" charset="2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индивидуального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педагогического сопровождения для каждого воспитанника;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аждой семье будет предоставлена консультативная помощь в воспитании и развитии детей, право на участие в контроле работы детского сада.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C:\Users\ИДЕАПАД\Desktop\IMG_20200713_110309.jpg"/>
          <p:cNvPicPr/>
          <p:nvPr/>
        </p:nvPicPr>
        <p:blipFill>
          <a:blip r:embed="rId2" cstate="print"/>
          <a:srcRect l="10116" t="18927" r="13873" b="10095"/>
          <a:stretch>
            <a:fillRect/>
          </a:stretch>
        </p:blipFill>
        <p:spPr bwMode="auto">
          <a:xfrm>
            <a:off x="323528" y="4725144"/>
            <a:ext cx="2621185" cy="18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ИДЕАПАД\Desktop\IMG_20200810_080239.jpg"/>
          <p:cNvPicPr/>
          <p:nvPr/>
        </p:nvPicPr>
        <p:blipFill>
          <a:blip r:embed="rId3" cstate="print"/>
          <a:srcRect t="12296" r="9897" b="16010"/>
          <a:stretch>
            <a:fillRect/>
          </a:stretch>
        </p:blipFill>
        <p:spPr bwMode="auto">
          <a:xfrm>
            <a:off x="3196233" y="4725144"/>
            <a:ext cx="255679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ИДЕАПАД\Desktop\IMG_20200810_080142.jpg"/>
          <p:cNvPicPr/>
          <p:nvPr/>
        </p:nvPicPr>
        <p:blipFill>
          <a:blip r:embed="rId4" cstate="print"/>
          <a:srcRect l="15318" t="34199" r="19653" b="12121"/>
          <a:stretch>
            <a:fillRect/>
          </a:stretch>
        </p:blipFill>
        <p:spPr bwMode="auto">
          <a:xfrm>
            <a:off x="6004544" y="4725144"/>
            <a:ext cx="2455887" cy="190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504" y="147990"/>
            <a:ext cx="903649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900" algn="l"/>
              </a:tabLs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каждому педагогу будет предоставлена возможность для повышения профессионального мастерства;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дальнейшее развитие условий для успешного освоения педагогических технологий (использование новинок педагогической деятельности);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инновационной деятельности (обобщение опыта, участие в педагогических мероприятиях). 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Учреждения: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налажена система управления качеством образования дошкольников (планирование, контроль, анализ работы);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сотрудничества с другими социальными системами;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азвитие материально-технических условий пребывания детей в учреждении в соответствии с современными требованиями. 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99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Учебный год 2020-2021\Ко  Дню Матери\Ко  Дню Матери\Новая папка\IMG_20201125_10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789040"/>
            <a:ext cx="4096845" cy="2952328"/>
          </a:xfrm>
          <a:prstGeom prst="rect">
            <a:avLst/>
          </a:prstGeom>
          <a:noFill/>
        </p:spPr>
      </p:pic>
      <p:pic>
        <p:nvPicPr>
          <p:cNvPr id="6147" name="Picture 3" descr="D:\Учебный год 2020-2021\Ко  Дню Матери\Ко  Дню Матери\Новая папка\IMG_20201120_094447.jpg"/>
          <p:cNvPicPr>
            <a:picLocks noChangeAspect="1" noChangeArrowheads="1"/>
          </p:cNvPicPr>
          <p:nvPr/>
        </p:nvPicPr>
        <p:blipFill>
          <a:blip r:embed="rId3" cstate="print"/>
          <a:srcRect t="4371"/>
          <a:stretch>
            <a:fillRect/>
          </a:stretch>
        </p:blipFill>
        <p:spPr bwMode="auto">
          <a:xfrm>
            <a:off x="4636396" y="3789040"/>
            <a:ext cx="406794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lang="ru-RU" sz="27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effectLst/>
              </a:rPr>
            </a:br>
            <a:r>
              <a:rPr lang="ru-RU" sz="2700" b="1" dirty="0" smtClean="0">
                <a:solidFill>
                  <a:schemeClr val="bg1"/>
                </a:solidFill>
                <a:effectLst/>
              </a:rPr>
              <a:t> </a:t>
            </a:r>
            <a: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Программы развития МБДОУ детский сад №1с.Городня</a:t>
            </a:r>
            <a:b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2021- 2025 г.г.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1" y="1628800"/>
          <a:ext cx="8126852" cy="4818223"/>
        </p:xfrm>
        <a:graphic>
          <a:graphicData uri="http://schemas.openxmlformats.org/drawingml/2006/table">
            <a:tbl>
              <a:tblPr/>
              <a:tblGrid>
                <a:gridCol w="2457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461">
                <a:tc>
                  <a:txBody>
                    <a:bodyPr/>
                    <a:lstStyle/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Программа развития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МБДОУ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детский сад №1 с.Городня на 2021-2025г.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63">
                <a:tc>
                  <a:txBody>
                    <a:bodyPr/>
                    <a:lstStyle/>
                    <a:p>
                      <a:pPr marL="1397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Основания для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разработки программы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Определение перспективных направлений развития</a:t>
                      </a:r>
                    </a:p>
                    <a:p>
                      <a:pPr marL="2413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образовательного учреждения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30">
                <a:tc>
                  <a:txBody>
                    <a:bodyPr/>
                    <a:lstStyle/>
                    <a:p>
                      <a:pPr marL="1397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Авторы – разработчики: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Рабочая группа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046">
                <a:tc>
                  <a:txBody>
                    <a:bodyPr/>
                    <a:lstStyle/>
                    <a:p>
                      <a:pPr marL="1397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Основные исполнители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программы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 основных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397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мероприятий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Программы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Администрация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педагогический коллектив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794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родительская общественность</a:t>
                      </a:r>
                    </a:p>
                    <a:p>
                      <a:pPr marL="2794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794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794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794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3623">
                <a:tc>
                  <a:txBody>
                    <a:bodyPr/>
                    <a:lstStyle/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Назначение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программы</a:t>
                      </a:r>
                    </a:p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Определение перспективных направлений развития</a:t>
                      </a:r>
                    </a:p>
                    <a:p>
                      <a:pPr marL="2413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образовательного учреждения на основе анализа работы за</a:t>
                      </a:r>
                    </a:p>
                    <a:p>
                      <a:pPr marL="2413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предыдущий период.</a:t>
                      </a:r>
                    </a:p>
                    <a:p>
                      <a:pPr marL="2413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Отражение тенденций изменений, характеристика главных</a:t>
                      </a:r>
                    </a:p>
                    <a:p>
                      <a:pPr marL="2413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направлений обновления организации и содержания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образования.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413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правление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дошкольным учреждением на</a:t>
                      </a:r>
                    </a:p>
                    <a:p>
                      <a:pPr marL="2413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основе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инновационных процессов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2413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558551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план реализации Программы развития</a:t>
            </a:r>
          </a:p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</a:tabLst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источником финансирования инновационного развития ДОУ на ближайшие годы останутся бюджетные ассигнования в виде сметного финансирования и дополнительно привлечённые внебюджетные ресурсы и добровольные пожертвования, а также результаты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участия в конкурсах и целевых программах,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проводимых на уровне федерации, региона и муниципалитета.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DSC00280"/>
          <p:cNvPicPr>
            <a:picLocks noChangeAspect="1" noChangeArrowheads="1"/>
          </p:cNvPicPr>
          <p:nvPr/>
        </p:nvPicPr>
        <p:blipFill>
          <a:blip r:embed="rId2" cstate="print"/>
          <a:srcRect b="11331"/>
          <a:stretch>
            <a:fillRect/>
          </a:stretch>
        </p:blipFill>
        <p:spPr bwMode="auto">
          <a:xfrm>
            <a:off x="1403648" y="3113096"/>
            <a:ext cx="6192688" cy="3721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305843"/>
            <a:ext cx="9144000" cy="59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2888" tIns="728433" rIns="628452" bIns="5046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9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Угрозы и риски реализации Программы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конкурентоспособность и привлекательность учреждения в родительском сообществе в связи с высокими показателями качества образования;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конкурентоспособность воспитанников и педагогов  в системе конкурсов, олимпиад, конференций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прочее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конкурентоспособность выпускников  в системе общего образования;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высокие качество и материально-техническая оснащенность образовательного процесса;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79400" algn="l"/>
              </a:tabLst>
            </a:pP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доровьесбережение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и безопасность воспитанников.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Конкурентные преимущества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учреждения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определяются следующими факторами: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стабильно высоким качеством образования;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наличием опыта инновационной деятельности,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и организационно-управленческих инноваций;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7940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опровождение детей специалистами (логопед, психолог);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79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наличием системы повышения квалификации.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+852.jpg"/>
          <p:cNvPicPr>
            <a:picLocks noChangeAspect="1" noChangeArrowheads="1"/>
          </p:cNvPicPr>
          <p:nvPr/>
        </p:nvPicPr>
        <p:blipFill>
          <a:blip r:embed="rId2" cstate="print"/>
          <a:srcRect t="16743" b="8859"/>
          <a:stretch>
            <a:fillRect/>
          </a:stretch>
        </p:blipFill>
        <p:spPr bwMode="auto">
          <a:xfrm>
            <a:off x="827584" y="4941168"/>
            <a:ext cx="3024336" cy="1728192"/>
          </a:xfrm>
          <a:prstGeom prst="rect">
            <a:avLst/>
          </a:prstGeom>
          <a:noFill/>
        </p:spPr>
      </p:pic>
      <p:pic>
        <p:nvPicPr>
          <p:cNvPr id="7171" name="Picture 3" descr="D:\Учебный год  2018-201-\дети 2018-2019\IMG_20180914_090833.jpg"/>
          <p:cNvPicPr>
            <a:picLocks noChangeAspect="1" noChangeArrowheads="1"/>
          </p:cNvPicPr>
          <p:nvPr/>
        </p:nvPicPr>
        <p:blipFill>
          <a:blip r:embed="rId3" cstate="print"/>
          <a:srcRect b="16276"/>
          <a:stretch>
            <a:fillRect/>
          </a:stretch>
        </p:blipFill>
        <p:spPr bwMode="auto">
          <a:xfrm>
            <a:off x="5796136" y="4653136"/>
            <a:ext cx="3168352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409599"/>
            <a:ext cx="84969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руководства и контроля в реализации Программы развития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существляется администрацией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представителями родительской общественности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525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тражение контроля плана мероприятий в годовом плане;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525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убликации на официальном сайте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525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тчет администрации перед педагогическим советом, родительским собранием, общим собранием работников;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525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частие в муниципальных, региональных семинарах, конференциях;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52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рейтинга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создание имиджа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обеспечивающего гармоничное единство и взаимосвязь между достижением необходимого уровня Государственного образовательного стандарта и сохранением здоровья дошкольников.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Учебный год  2018-201-\дети 2018-2019\IMG-de0636aa4171bb72a356d1ee571182f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659342" cy="2736304"/>
          </a:xfrm>
          <a:prstGeom prst="rect">
            <a:avLst/>
          </a:prstGeom>
          <a:noFill/>
        </p:spPr>
      </p:pic>
      <p:pic>
        <p:nvPicPr>
          <p:cNvPr id="8195" name="Picture 3" descr="D:\Загрузки D\Screenshot_2019-06-20-20-17-11-186_ru.mail.cloud.png"/>
          <p:cNvPicPr>
            <a:picLocks noChangeAspect="1" noChangeArrowheads="1"/>
          </p:cNvPicPr>
          <p:nvPr/>
        </p:nvPicPr>
        <p:blipFill>
          <a:blip r:embed="rId3" cstate="print"/>
          <a:srcRect t="38450" b="25850"/>
          <a:stretch>
            <a:fillRect/>
          </a:stretch>
        </p:blipFill>
        <p:spPr bwMode="auto">
          <a:xfrm>
            <a:off x="4499992" y="3645024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«Маленький ребенок – это великое чудо, это вечная загадка, это хрупкий мост в наше будущее и прошлое одновременно»</a:t>
            </a:r>
          </a:p>
          <a:p>
            <a:pPr algn="ctr"/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  ЗА   ВНИМАНИЕ!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Загрузки D\Screenshot_2019-06-20-20-16-20-360_ru.mail.cloud.png"/>
          <p:cNvPicPr>
            <a:picLocks noChangeAspect="1" noChangeArrowheads="1"/>
          </p:cNvPicPr>
          <p:nvPr/>
        </p:nvPicPr>
        <p:blipFill>
          <a:blip r:embed="rId2" cstate="print"/>
          <a:srcRect t="33200" b="34250"/>
          <a:stretch>
            <a:fillRect/>
          </a:stretch>
        </p:blipFill>
        <p:spPr bwMode="auto">
          <a:xfrm>
            <a:off x="755576" y="2333204"/>
            <a:ext cx="7704856" cy="440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26876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29.12.2012г. № 273-ФЗ «Об образовании в Российской Федерации»;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Указ Президента Российской Федерации «О национальных целях и стратегических задачах развития Российской Федерации  на период до 2024 г.» от 07.05.2018г. №204;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Приказ Министерства образования и науки Российской Федерации от 17.10.2013 №1155 «Об утверждении федерального государственного образовательного стандарта дошкольного образования»;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Приказ Министерства просвещения Российской Федерации от 31.07.2020 г. №373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  и локальные акты  МБДОУ детского сада №1 с.Городня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0648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Нормативно-правовые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139700"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основы     разработки       программы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098" name="Picture 2" descr="C:\Users\ИДЕАПАД\Desktop\IMG_20210413_074115.jpg"/>
          <p:cNvPicPr>
            <a:picLocks noChangeAspect="1" noChangeArrowheads="1"/>
          </p:cNvPicPr>
          <p:nvPr/>
        </p:nvPicPr>
        <p:blipFill>
          <a:blip r:embed="rId2" cstate="print"/>
          <a:srcRect t="28493"/>
          <a:stretch>
            <a:fillRect/>
          </a:stretch>
        </p:blipFill>
        <p:spPr bwMode="auto">
          <a:xfrm>
            <a:off x="2771800" y="4685080"/>
            <a:ext cx="4104456" cy="2172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pPr marL="139700" algn="ctr">
              <a:lnSpc>
                <a:spcPts val="133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Цель программы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6672"/>
            <a:ext cx="8352928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just"/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Обновление модели дошкольного образовательного учреждения, направленной на обеспечение доступного качественного  развития, воспитания и образования детей в соответствии с современными требованиями и запросами потребителей услуг.</a:t>
            </a:r>
          </a:p>
          <a:p>
            <a:pPr marL="127000">
              <a:lnSpc>
                <a:spcPts val="1320"/>
              </a:lnSpc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20"/>
              </a:lnSpc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20"/>
              </a:lnSpc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2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7672" y="1772816"/>
            <a:ext cx="4195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детский сад №1 с.Городн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204864"/>
            <a:ext cx="3963290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lnSpc>
                <a:spcPts val="132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2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2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 отношению к детям: </a:t>
            </a:r>
          </a:p>
          <a:p>
            <a:pPr marL="12700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Обеспечение безопасных условий для сохранения и укрепления здоровья детей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развития творческих способностей, любознательности, удовлетворения индивидуальных возможностей и потребностей; </a:t>
            </a:r>
          </a:p>
          <a:p>
            <a:pPr marL="12700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Реализация права каждого ребенка</a:t>
            </a:r>
          </a:p>
          <a:p>
            <a:pPr marL="127000" algn="just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 развитие, воспитание и образование на основе оказания качественных образовательных  услуг.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2348880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lnSpc>
                <a:spcPct val="100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 отношению к социуму и родителям :                   О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беспечение открытости образовательной деятельности  МБДОУ детский сад №1 с.Городня .</a:t>
            </a:r>
          </a:p>
          <a:p>
            <a:pPr marL="127000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Обеспечение тесного сотрудничества с семьей.</a:t>
            </a:r>
          </a:p>
          <a:p>
            <a:pPr marL="127000"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005064"/>
            <a:ext cx="421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ctr">
              <a:lnSpc>
                <a:spcPct val="100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 отношению к коллективу МБДОУ: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12700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создание условий для профессионального, творческого и личностного роста сотрудников,</a:t>
            </a:r>
          </a:p>
          <a:p>
            <a:pPr marL="12700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обеспечение комфортного  психологического     климата.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419872" y="2204864"/>
            <a:ext cx="36004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3968" y="2204864"/>
            <a:ext cx="432048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995936" y="2204864"/>
            <a:ext cx="792088" cy="2304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24744"/>
            <a:ext cx="8534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just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Модернизация системы управления дошкольным образовательным учреждением в условиях его деятельности в  режиме развития.</a:t>
            </a:r>
          </a:p>
          <a:p>
            <a:pPr marL="1397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Совершенствование системы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здоровьесберегающей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деятельности учреждения с учетом индивидуальных особенностей дошкольников, в том числе и с детьми, имеющими особые образовательные потребности .  </a:t>
            </a:r>
          </a:p>
          <a:p>
            <a:pPr marL="1397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Обеспечение эффективного и  результативного  роста профессиональной компетентности коллектива  учреждения.</a:t>
            </a:r>
          </a:p>
          <a:p>
            <a:pPr marL="76200" algn="just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Совершенствование развивающей предметно-пространственной среды и материально-технической базы в соответствии с требованиями стандарта.</a:t>
            </a:r>
          </a:p>
          <a:p>
            <a:pPr marL="76200" algn="just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Повышение эффективности взаимодействия педагогического коллектива детского сада и родителей.</a:t>
            </a:r>
          </a:p>
          <a:p>
            <a:pPr marL="76200" algn="just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Совершенствование системы взаимодействия с социальными партнёрами.</a:t>
            </a:r>
          </a:p>
          <a:p>
            <a:pPr marL="76200" algn="just">
              <a:lnSpc>
                <a:spcPct val="100000"/>
              </a:lnSpc>
              <a:spcAft>
                <a:spcPts val="0"/>
              </a:spcAft>
            </a:pPr>
            <a:endParaRPr lang="ru-RU" sz="20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04664"/>
            <a:ext cx="5832648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ctr">
              <a:lnSpc>
                <a:spcPts val="132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Основные задачи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программы: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76672"/>
            <a:ext cx="8496944" cy="5881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spcAft>
                <a:spcPts val="0"/>
              </a:spcAft>
            </a:pP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В  системе управления: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совершенствование системы управления, ориентированной на качество предоставляемых образовательных услуг, позволяющей быть открытым, конкурентоспособным  дошкольным учреждением.</a:t>
            </a:r>
            <a:r>
              <a:rPr lang="ru-RU" sz="1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</a:t>
            </a:r>
          </a:p>
          <a:p>
            <a:pPr marL="127000">
              <a:spcAft>
                <a:spcPts val="0"/>
              </a:spcAft>
            </a:pP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В  системе образовательной деятельности</a:t>
            </a:r>
            <a:r>
              <a:rPr lang="ru-RU" sz="1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внедрение новых технологий и методик развития способностей детей, </a:t>
            </a:r>
            <a:r>
              <a:rPr lang="ru-RU" sz="16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здоровьесберегающих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технологий, технологий сотрудничества  для обеспечения образовательных результатов; технологий  социализации воспитанников с особыми образовательными  потребностями.</a:t>
            </a:r>
          </a:p>
          <a:p>
            <a:pPr marL="127000">
              <a:spcAft>
                <a:spcPts val="0"/>
              </a:spcAft>
            </a:pP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В    системе работы с педагогами</a:t>
            </a:r>
            <a:r>
              <a:rPr lang="ru-RU" sz="1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повышение уровня информационной , профессиональной компетентности педагогов ; повышение уровня самообразования  и  эффективного взаимодействия с родителями  обучающихся; положительная динамика в осуществлении </a:t>
            </a:r>
            <a:r>
              <a:rPr lang="ru-RU" sz="16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здоровьесберегающей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 коррекционно-развивающей деятельности в работе с детьми; повышение эффективности использования ИКТ, игровых и проектных образовательных технологий; обобщение и представление опыта детского сада на различных уровнях.</a:t>
            </a:r>
          </a:p>
          <a:p>
            <a:pPr marL="127000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   системе ресурсного обеспечения</a:t>
            </a:r>
            <a:r>
              <a:rPr lang="ru-RU" sz="1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оснащение материально-технической базы; организация развивающей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предметно-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остранственной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среды   в соответствии с ФГОС ДО; привлечение дополнительных финансовых средств за счет внебюджетных средств и  добровольных пожертвований  ;  создание условий для безопасной жизнедеятельности детей и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сотрудников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spcAft>
                <a:spcPts val="0"/>
              </a:spcAft>
            </a:pP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В 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системе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взаимодействия  с социальными</a:t>
            </a:r>
            <a:r>
              <a:rPr lang="ru-RU" sz="1600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партнерами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marL="127000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расширение системы социального партнерства;</a:t>
            </a:r>
          </a:p>
          <a:p>
            <a:pPr marL="127000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готовность родителей к участию  в управлении качеством образования детей через общественно - государственные формы  управления.</a:t>
            </a:r>
            <a:endParaRPr lang="ru-RU" sz="16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88640"/>
            <a:ext cx="7416824" cy="28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>
              <a:lnSpc>
                <a:spcPts val="133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Ожидаемые результаты  реализации   программы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-243408"/>
            <a:ext cx="8606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76200"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76200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Нормативно-правовое</a:t>
            </a:r>
            <a:r>
              <a:rPr lang="ru-RU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формирование пакета локальных актов,   регламентирующих деятельность учреждения по выполнению программы.</a:t>
            </a:r>
          </a:p>
          <a:p>
            <a:pPr marL="1270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Информационное</a:t>
            </a:r>
            <a:r>
              <a:rPr lang="ru-RU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создание и реализация системы информирования о ходе выполнения программы.</a:t>
            </a:r>
          </a:p>
          <a:p>
            <a:pPr marL="1270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Мотивационное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реализация системы мотивации участников образовательного процесса к выполнению программы.</a:t>
            </a:r>
          </a:p>
          <a:p>
            <a:pPr marL="1270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Кадровое: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развитие организационной структуры учреждения согласно  задачам программы.</a:t>
            </a:r>
          </a:p>
          <a:p>
            <a:pPr marL="762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Материально-техническое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обновление методического, </a:t>
            </a:r>
            <a:r>
              <a:rPr lang="ru-RU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психолого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педагогического,    технологического    сопровождения   программы.</a:t>
            </a:r>
          </a:p>
          <a:p>
            <a:pPr marL="762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Финансовое: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развитие  экономических механизмов.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88640"/>
            <a:ext cx="6624736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algn="just">
              <a:lnSpc>
                <a:spcPts val="133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Ресурсное обеспечение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программы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717032"/>
            <a:ext cx="7992888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>
              <a:lnSpc>
                <a:spcPts val="1325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39700">
              <a:lnSpc>
                <a:spcPts val="1325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39700">
              <a:lnSpc>
                <a:spcPts val="1325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39700">
              <a:lnSpc>
                <a:spcPts val="1325"/>
              </a:lnSpc>
            </a:pP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Сроки     действия</a:t>
            </a:r>
            <a:r>
              <a:rPr lang="ru-RU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программы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01.01.2021 г. – 31.12.2025 г.</a:t>
            </a:r>
          </a:p>
          <a:p>
            <a:pPr marL="139700">
              <a:lnSpc>
                <a:spcPts val="1325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077072"/>
            <a:ext cx="4572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>
              <a:lnSpc>
                <a:spcPts val="1310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39700">
              <a:lnSpc>
                <a:spcPts val="1310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39700">
              <a:lnSpc>
                <a:spcPts val="1310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39700">
              <a:lnSpc>
                <a:spcPts val="1310"/>
              </a:lnSpc>
            </a:pP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Этапы реализации</a:t>
            </a:r>
            <a:r>
              <a:rPr lang="ru-RU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программы</a:t>
            </a:r>
          </a:p>
          <a:p>
            <a:pPr marL="139700">
              <a:lnSpc>
                <a:spcPts val="1310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39700">
              <a:lnSpc>
                <a:spcPts val="131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I этап – 01.01.2021 – 31.12.2021 гг.</a:t>
            </a:r>
          </a:p>
          <a:p>
            <a:pPr marL="139700">
              <a:lnSpc>
                <a:spcPts val="1310"/>
              </a:lnSpc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39700">
              <a:lnSpc>
                <a:spcPts val="131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725144"/>
            <a:ext cx="3768404" cy="819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>
              <a:lnSpc>
                <a:spcPts val="1365"/>
              </a:lnSpc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65"/>
              </a:lnSpc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65"/>
              </a:lnSpc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65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II этап – 01.01.2022 – 31.12.2024 гг.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085184"/>
            <a:ext cx="3845348" cy="77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>
              <a:lnSpc>
                <a:spcPts val="1340"/>
              </a:lnSpc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40"/>
              </a:lnSpc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40"/>
              </a:lnSpc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127000">
              <a:lnSpc>
                <a:spcPts val="134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III этап – 01.01.2025 – 31.12.2025 гг.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6116" y="404664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ВИЗИТНАЯ КАРТОЧКА                                                            МБДОУ детского сада №1 с.Городня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3071802" cy="2428892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857496"/>
            <a:ext cx="2304256" cy="371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КАДРЫ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alt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ВЫСШЕЕ               – 1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СРЕДНЕЕ.СПЕЦ.  – 6</a:t>
            </a:r>
          </a:p>
          <a:p>
            <a:r>
              <a:rPr lang="ru-RU" altLang="ru-RU" sz="1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АТТЕСТАЦИЯ</a:t>
            </a:r>
            <a:endParaRPr lang="ru-RU" alt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                  – 2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СЗД                            - 3</a:t>
            </a:r>
          </a:p>
          <a:p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СТАЖ ДО 2 Л           - 2</a:t>
            </a:r>
          </a:p>
          <a:p>
            <a:r>
              <a:rPr lang="ru-RU" altLang="ru-RU" sz="1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altLang="ru-RU" sz="1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Средний возраст педагогов-                  41г</a:t>
            </a:r>
            <a:endParaRPr lang="ru-RU" altLang="ru-RU" sz="14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1285860"/>
            <a:ext cx="2786082" cy="528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ВНЕШНИЕ СВЯЗИ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МБОУ  СОШ с.Городня;</a:t>
            </a:r>
          </a:p>
          <a:p>
            <a:pPr>
              <a:buFontTx/>
              <a:buChar char="•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ЧОУ «Городенская православная гимназия»;</a:t>
            </a:r>
          </a:p>
          <a:p>
            <a:pPr>
              <a:buFontTx/>
              <a:buChar char="•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МКУК «Городенский сельский ЦК и Д»;</a:t>
            </a:r>
          </a:p>
          <a:p>
            <a:pPr>
              <a:buFontTx/>
              <a:buChar char="•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МКУ «Городенская СЦБС»;</a:t>
            </a:r>
          </a:p>
          <a:p>
            <a:pPr algn="just">
              <a:buFontTx/>
              <a:buChar char="•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Учреждения дополнительного  образования в ЦК и Д                 (борьба, лепка, хоровая и танцевальная студии);                     </a:t>
            </a:r>
          </a:p>
          <a:p>
            <a:pPr algn="just">
              <a:buFontTx/>
              <a:buChar char="•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Администрация Городенского сельского поселения.</a:t>
            </a:r>
          </a:p>
          <a:p>
            <a:pPr algn="just">
              <a:buFontTx/>
              <a:buChar char="•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Городенская амбулатория КЦРБ.</a:t>
            </a:r>
          </a:p>
          <a:p>
            <a:pPr algn="just"/>
            <a:endParaRPr lang="ru-RU" alt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altLang="ru-RU" sz="1100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285860"/>
            <a:ext cx="2500330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ctr">
              <a:spcBef>
                <a:spcPct val="50000"/>
              </a:spcBef>
            </a:pPr>
            <a:r>
              <a:rPr lang="ru-RU" alt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Количество групп- 3,  общее кол-во детей- 74</a:t>
            </a:r>
          </a:p>
          <a:p>
            <a:pPr marL="120650" indent="-120650"/>
            <a:r>
              <a:rPr lang="ru-RU" alt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 №1                  первая младшая :</a:t>
            </a:r>
            <a:endParaRPr lang="ru-RU" alt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/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«Цыплята»  - 20 </a:t>
            </a:r>
          </a:p>
          <a:p>
            <a:pPr marL="120650" indent="-120650"/>
            <a:endParaRPr lang="ru-RU" alt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/>
            <a:r>
              <a:rPr lang="ru-RU" alt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№2                              средняя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/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«Капельки» - 24 </a:t>
            </a:r>
          </a:p>
          <a:p>
            <a:pPr marL="120650" indent="-120650"/>
            <a:endParaRPr lang="en-US" alt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/>
            <a:r>
              <a:rPr lang="ru-RU" alt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№3  подготовительная</a:t>
            </a:r>
            <a:endParaRPr lang="ru-RU" alt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0" indent="-120650"/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«Непоседы» - 30</a:t>
            </a:r>
          </a:p>
          <a:p>
            <a:pPr algn="ctr">
              <a:spcBef>
                <a:spcPct val="50000"/>
              </a:spcBef>
            </a:pPr>
            <a:endParaRPr lang="en-US" altLang="ru-RU" sz="1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51520" y="980728"/>
            <a:ext cx="2340768" cy="1512168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555776" y="1484784"/>
            <a:ext cx="1008112" cy="504056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836712"/>
            <a:ext cx="5328592" cy="28803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79912" y="857232"/>
            <a:ext cx="500693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59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разработана на основе примерной основной  образовательной программы с учетом примерной комплексной общеобразовательной программы «Из детства в отрочество» под редакцией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Т.Н.Дороновой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.;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пределяет цель, задачи, планируемые результаты, содержание и организацию образовательного процесса  на ступени дошкольного образования.</a:t>
            </a:r>
          </a:p>
          <a:p>
            <a:pPr marL="0" marR="0" lvl="0" indent="715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715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60648"/>
            <a:ext cx="6624736" cy="50405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251520" y="4365104"/>
            <a:ext cx="2605968" cy="1440160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627784" y="4941168"/>
            <a:ext cx="864096" cy="504056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3861048"/>
            <a:ext cx="5184576" cy="25922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07904" y="3929066"/>
            <a:ext cx="507893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социально-педагогической направленности «Основы безопасности детей дошкольного возраста» ориентирована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чтобы дать детям дошкольного возраста необходимые знания об общепринятых человеком нормах поведения, сформировать основы экологической культуры, ценности здорового образа жизни, помочь овладеть элементарными навыками поведения дома, на улице, в транспорте. Программа имеет социально-личностное направление.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1187</TotalTime>
  <Words>1690</Words>
  <Application>Microsoft Office PowerPoint</Application>
  <PresentationFormat>Экран (4:3)</PresentationFormat>
  <Paragraphs>246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Century Gothic</vt:lpstr>
      <vt:lpstr>Courier New</vt:lpstr>
      <vt:lpstr>Symbol</vt:lpstr>
      <vt:lpstr>Times New Roman</vt:lpstr>
      <vt:lpstr>Verdana</vt:lpstr>
      <vt:lpstr>Wingdings</vt:lpstr>
      <vt:lpstr>Wingdings 2</vt:lpstr>
      <vt:lpstr>Яркая</vt:lpstr>
      <vt:lpstr>ПРОГРАММА РАЗВИТИЯ Муниципального бюджетного дошкольного образовательного учреждения детского сада №1  с.Городня  2021 – 2025 г.</vt:lpstr>
      <vt:lpstr>Паспорт  Программы развития МБДОУ детский сад №1с.Городня на 2021- 2025 г.г.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самоуправления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Муниципального бюджетного дошкольного образовательного учреждения детского сада №1  с.Городня  2021 – 2025 г.</dc:title>
  <dc:creator>ИДЕАПАД</dc:creator>
  <cp:lastModifiedBy>Компьютер</cp:lastModifiedBy>
  <cp:revision>179</cp:revision>
  <dcterms:created xsi:type="dcterms:W3CDTF">2021-03-04T13:27:22Z</dcterms:created>
  <dcterms:modified xsi:type="dcterms:W3CDTF">2021-04-17T13:10:00Z</dcterms:modified>
</cp:coreProperties>
</file>