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8" r:id="rId4"/>
    <p:sldId id="266" r:id="rId5"/>
    <p:sldId id="263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C9FF"/>
    <a:srgbClr val="CDE6FF"/>
    <a:srgbClr val="C1E0FF"/>
    <a:srgbClr val="0066FF"/>
    <a:srgbClr val="0033CC"/>
    <a:srgbClr val="81A0F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59832" y="260648"/>
            <a:ext cx="356187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ОБЩАЯ ИНФОРМАЦИЯ</a:t>
            </a:r>
            <a:endParaRPr lang="ru-RU" sz="22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0" y="116632"/>
            <a:ext cx="3059832" cy="256674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СОЦИАЛЬНЫЙ КОНТРАКТ</a:t>
            </a:r>
            <a:endParaRPr lang="ru-RU" sz="1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с одним вырезанным углом 13"/>
          <p:cNvSpPr/>
          <p:nvPr/>
        </p:nvSpPr>
        <p:spPr>
          <a:xfrm>
            <a:off x="428596" y="785794"/>
            <a:ext cx="8280000" cy="612000"/>
          </a:xfrm>
          <a:prstGeom prst="snip1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 ОКАЗАНИЯ ГОСУДАРСТВЕННОЙ СОЦИАЛЬНОЙ ПОМОЩИ НА ОСНОВЕ СОЦИАЛЬНОГО КОНТРАКТА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14348" y="1428736"/>
            <a:ext cx="80010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Повышение качества жизни малоимущих граждан за счет собственных активных действий по получению постоянных самостоятельных источников дохода в денежной форме, позволяющих преодолеть трудную жизненную ситуацию и улучшить материальное положение заявителя (семьи заявителя).</a:t>
            </a:r>
          </a:p>
        </p:txBody>
      </p:sp>
      <p:sp>
        <p:nvSpPr>
          <p:cNvPr id="19" name="Прямоугольник с одним вырезанным скругленным углом 18"/>
          <p:cNvSpPr/>
          <p:nvPr/>
        </p:nvSpPr>
        <p:spPr>
          <a:xfrm>
            <a:off x="428596" y="4572008"/>
            <a:ext cx="8280000" cy="396000"/>
          </a:xfrm>
          <a:prstGeom prst="snipRoundRect">
            <a:avLst>
              <a:gd name="adj1" fmla="val 0"/>
              <a:gd name="adj2" fmla="val 16667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ПРИОРИТНЫЕ НАПРАВЛЕНИЯ  СОЦИАЛЬНОГО КОНТРАКТА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3059832" y="116632"/>
            <a:ext cx="5976664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9036496" y="116632"/>
            <a:ext cx="0" cy="6696744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107505" y="6813376"/>
            <a:ext cx="8928991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107504" y="373306"/>
            <a:ext cx="0" cy="644007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Стрелка вправо 33"/>
          <p:cNvSpPr/>
          <p:nvPr/>
        </p:nvSpPr>
        <p:spPr>
          <a:xfrm>
            <a:off x="500034" y="1785926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5000636"/>
            <a:ext cx="1152000" cy="11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7620" y="5000636"/>
            <a:ext cx="864000" cy="108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8" name="Прямоугольник 37"/>
          <p:cNvSpPr/>
          <p:nvPr/>
        </p:nvSpPr>
        <p:spPr>
          <a:xfrm>
            <a:off x="928662" y="6143644"/>
            <a:ext cx="1476000" cy="489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500"/>
              </a:lnSpc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Поиск</a:t>
            </a:r>
            <a:r>
              <a:rPr lang="ru-RU" sz="2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работы</a:t>
            </a:r>
            <a:endParaRPr lang="ru-RU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2786050" y="6072206"/>
            <a:ext cx="3143272" cy="669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500"/>
              </a:lnSpc>
            </a:pPr>
            <a:r>
              <a:rPr lang="ru-RU" b="1" kern="0" spc="-15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Осуществление индивидуальной предпринимательской деятельности</a:t>
            </a:r>
            <a:endParaRPr lang="ru-RU" kern="0" spc="-15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с одним вырезанным углом 22"/>
          <p:cNvSpPr/>
          <p:nvPr/>
        </p:nvSpPr>
        <p:spPr>
          <a:xfrm>
            <a:off x="428596" y="2500306"/>
            <a:ext cx="8280000" cy="396000"/>
          </a:xfrm>
          <a:prstGeom prst="snip1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КТО МОЖЕТ ВОСПОЛЬЗОВАТЬСЯ СОЦИАЛЬНЫМ КОНТРАКТОМ?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85786" y="2928934"/>
            <a:ext cx="792961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Малоимущие семьи и малоимущие одиноко проживающие граждане, а также граждане, находящиеся в трудной жизненной ситуации, которые по независящим от них причинам имеют среднедушевой доход семьи ниже величины прожиточного минимума, установленного в Тверской области  на душу населения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Стрелка вправо 24"/>
          <p:cNvSpPr/>
          <p:nvPr/>
        </p:nvSpPr>
        <p:spPr>
          <a:xfrm>
            <a:off x="500034" y="3214686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2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72264" y="5000636"/>
            <a:ext cx="1092764" cy="10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Прямоугольник 20"/>
          <p:cNvSpPr/>
          <p:nvPr/>
        </p:nvSpPr>
        <p:spPr>
          <a:xfrm>
            <a:off x="5929322" y="6143644"/>
            <a:ext cx="2664000" cy="489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500"/>
              </a:lnSpc>
            </a:pPr>
            <a:r>
              <a:rPr lang="ru-RU" b="1" kern="0" spc="-15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Ведение личного </a:t>
            </a:r>
          </a:p>
          <a:p>
            <a:pPr algn="ctr">
              <a:lnSpc>
                <a:spcPts val="1500"/>
              </a:lnSpc>
            </a:pPr>
            <a:r>
              <a:rPr lang="ru-RU" b="1" kern="0" spc="-15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подсобного хозяйства</a:t>
            </a:r>
            <a:endParaRPr lang="ru-RU" kern="0" spc="-15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Стрелка вправо 21"/>
          <p:cNvSpPr/>
          <p:nvPr/>
        </p:nvSpPr>
        <p:spPr>
          <a:xfrm>
            <a:off x="500034" y="4071942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85787" y="3929066"/>
            <a:ext cx="80724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2025 год величина прожиточного минимума на душу населения Тверской области установлена в размере 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071802" y="4214818"/>
            <a:ext cx="1332000" cy="252000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17 378 ₽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122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59832" y="260648"/>
            <a:ext cx="2814040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ПОИСК РАБОТЫ</a:t>
            </a:r>
            <a:endParaRPr lang="ru-RU" sz="22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4500570"/>
            <a:ext cx="264320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Регистрация гражданина в качестве безработного или ищущего работу в органах занятости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населения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2844" y="5429264"/>
            <a:ext cx="278608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СРОК ДЕЙСТВИЯ </a:t>
            </a:r>
            <a:r>
              <a:rPr lang="ru-RU" sz="11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СОЦИАЛЬНОГО </a:t>
            </a:r>
            <a:r>
              <a:rPr lang="ru-RU" sz="11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КОНТРАКТА:</a:t>
            </a:r>
            <a:endParaRPr lang="ru-RU" sz="11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4286256"/>
            <a:ext cx="173015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2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ОСОБОЕ </a:t>
            </a:r>
            <a:r>
              <a:rPr lang="ru-RU" sz="1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УСЛОВИЕ:</a:t>
            </a:r>
            <a:endParaRPr lang="ru-RU" sz="12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0" y="116632"/>
            <a:ext cx="3059832" cy="256674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СОЦИАЛЬНЫЙ КОНТРАКТ</a:t>
            </a:r>
            <a:endParaRPr lang="ru-RU" sz="1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142844" y="5857892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142844" y="5072074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28596" y="5786454"/>
            <a:ext cx="124001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9 месяцев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286116" y="642918"/>
            <a:ext cx="56143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РАЗМЕР ГОСУДАРСТВЕННОЙ СОЦИАЛЬНОЙ ПОМОЩИ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ЗАЯВИТЕЛЮ</a:t>
            </a:r>
            <a:endParaRPr lang="ru-RU" sz="1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с одним вырезанным углом 13"/>
          <p:cNvSpPr/>
          <p:nvPr/>
        </p:nvSpPr>
        <p:spPr>
          <a:xfrm>
            <a:off x="3357554" y="1142984"/>
            <a:ext cx="5547308" cy="432048"/>
          </a:xfrm>
          <a:prstGeom prst="snip1Rect">
            <a:avLst>
              <a:gd name="adj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Денежная выплата в 2025 году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286644" y="1142984"/>
            <a:ext cx="1548000" cy="432048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18 942</a:t>
            </a:r>
            <a:r>
              <a:rPr lang="ru-RU" sz="2200" b="1" baseline="30000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₽</a:t>
            </a:r>
            <a:endParaRPr lang="ru-RU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357554" y="1571612"/>
            <a:ext cx="55473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* Размер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величины прожиточного минимума для трудоспособного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населения,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установленный в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Тверской области на год осуществления  выплаты.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357554" y="1857364"/>
            <a:ext cx="562446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Предоставляется в первый месяц с даты заключения социального контракта и в течение трех месяцев с момента подтверждения факта трудоустройства заявителя.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357554" y="2571744"/>
            <a:ext cx="54877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Дополнительно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предусмотрена возможность прохождения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профессионального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обучения или дополнительного образования: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трелка вправо 19"/>
          <p:cNvSpPr/>
          <p:nvPr/>
        </p:nvSpPr>
        <p:spPr>
          <a:xfrm>
            <a:off x="3214678" y="2786058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9" name="Прямоугольник с одним вырезанным скругленным углом 18"/>
          <p:cNvSpPr/>
          <p:nvPr/>
        </p:nvSpPr>
        <p:spPr>
          <a:xfrm>
            <a:off x="3428992" y="3143248"/>
            <a:ext cx="5364000" cy="504056"/>
          </a:xfrm>
          <a:prstGeom prst="snipRoundRect">
            <a:avLst>
              <a:gd name="adj1" fmla="val 0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Выплата в размере стоимости </a:t>
            </a:r>
            <a:endPara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курса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обучения на одного обучающегося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143768" y="3143248"/>
            <a:ext cx="1512168" cy="504056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более</a:t>
            </a:r>
          </a:p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30 000₽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с одним вырезанным скругленным углом 22"/>
          <p:cNvSpPr/>
          <p:nvPr/>
        </p:nvSpPr>
        <p:spPr>
          <a:xfrm>
            <a:off x="3428992" y="3714752"/>
            <a:ext cx="5363438" cy="828000"/>
          </a:xfrm>
          <a:prstGeom prst="snipRoundRect">
            <a:avLst>
              <a:gd name="adj1" fmla="val 1039"/>
              <a:gd name="adj2" fmla="val 1039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Ежемесячная денежная выплата </a:t>
            </a:r>
            <a:endPara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период прохождения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профессионального </a:t>
            </a:r>
          </a:p>
          <a:p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обучения или дополнительного  </a:t>
            </a:r>
          </a:p>
          <a:p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образования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но не более 3 месяцев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7143768" y="3714752"/>
            <a:ext cx="1548000" cy="864000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9471</a:t>
            </a:r>
            <a:r>
              <a:rPr lang="ru-RU" sz="2000" b="1" baseline="30000" dirty="0" smtClean="0">
                <a:latin typeface="Times New Roman" pitchFamily="18" charset="0"/>
                <a:cs typeface="Times New Roman" pitchFamily="18" charset="0"/>
              </a:rPr>
              <a:t>**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₽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357554" y="4572008"/>
            <a:ext cx="554287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**Размер </a:t>
            </a:r>
            <a:r>
              <a:rPr lang="ru-RU" sz="800" dirty="0">
                <a:latin typeface="Times New Roman" pitchFamily="18" charset="0"/>
                <a:cs typeface="Times New Roman" pitchFamily="18" charset="0"/>
              </a:rPr>
              <a:t>половины величины прожиточного минимума для трудоспособного населения, установленной в </a:t>
            </a:r>
            <a:r>
              <a:rPr lang="ru-RU" sz="800" dirty="0" smtClean="0">
                <a:latin typeface="Times New Roman" pitchFamily="18" charset="0"/>
                <a:cs typeface="Times New Roman" pitchFamily="18" charset="0"/>
              </a:rPr>
              <a:t>Тверской области на год осуществления выплаты.</a:t>
            </a:r>
            <a:endParaRPr lang="ru-R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500694" y="4929198"/>
            <a:ext cx="171643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РАБОТОДАТЕЛЮ</a:t>
            </a:r>
            <a:endParaRPr lang="ru-RU" sz="1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3357554" y="5143512"/>
            <a:ext cx="512515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Дополнительно </a:t>
            </a:r>
            <a:r>
              <a:rPr lang="ru-RU" sz="1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предусмотрено:</a:t>
            </a:r>
            <a:endParaRPr lang="ru-RU" sz="12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357554" y="5429264"/>
            <a:ext cx="54720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Возмещение фактически произведенных расходов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оплату труда гражданина, прошедшего стажировку, в размере величины минимального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размера оплаты труда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месяц, с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учетом размера страховых взносов, подлежащих уплате в государственные внебюджетные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фонды.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Стрелка вправо 29"/>
          <p:cNvSpPr/>
          <p:nvPr/>
        </p:nvSpPr>
        <p:spPr>
          <a:xfrm>
            <a:off x="3143240" y="5572140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357158" y="6143644"/>
            <a:ext cx="209749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КОНЕЧНЫЙ</a:t>
            </a:r>
            <a:r>
              <a:rPr lang="ru-RU" sz="1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РЕЗУЛЬТАТ</a:t>
            </a:r>
            <a:r>
              <a:rPr lang="ru-RU" sz="1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12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57158" y="6429396"/>
            <a:ext cx="282135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Заключение трудового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договора.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Стрелка вправо 32"/>
          <p:cNvSpPr/>
          <p:nvPr/>
        </p:nvSpPr>
        <p:spPr>
          <a:xfrm>
            <a:off x="142844" y="6500834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3059832" y="116632"/>
            <a:ext cx="5976664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9036496" y="116632"/>
            <a:ext cx="0" cy="6696744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107505" y="6813376"/>
            <a:ext cx="8928991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107504" y="373306"/>
            <a:ext cx="0" cy="644007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714361"/>
            <a:ext cx="2700000" cy="2688847"/>
          </a:xfrm>
          <a:prstGeom prst="rect">
            <a:avLst/>
          </a:prstGeom>
          <a:noFill/>
          <a:ln w="952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38" name="Скругленный прямоугольник 37"/>
          <p:cNvSpPr/>
          <p:nvPr/>
        </p:nvSpPr>
        <p:spPr>
          <a:xfrm>
            <a:off x="357158" y="3429000"/>
            <a:ext cx="2700000" cy="684000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600"/>
              </a:lnSpc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приоритетном порядке оказывается семьям с детьми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122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19672" y="344850"/>
            <a:ext cx="653294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ОСУЩЕСТВЛЕНИЕ ИНДИВИДУАЛЬНОЙ  </a:t>
            </a:r>
            <a:endParaRPr lang="ru-RU" sz="2200" b="1" dirty="0" smtClean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ПРЕДПРИНИМАТЕЛЬСКОЙ </a:t>
            </a:r>
            <a:r>
              <a:rPr lang="ru-RU" sz="22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ДЕЯТЕЛЬНОСТИ</a:t>
            </a:r>
            <a:endParaRPr lang="ru-RU" sz="22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2844" y="6215082"/>
            <a:ext cx="496734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СРОК ДЕЙСТВИЯ 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СОЦИАЛЬНОГО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КОНТРАКТА:</a:t>
            </a:r>
            <a:endParaRPr lang="ru-RU" sz="1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1071546"/>
            <a:ext cx="197262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ОСОБОЕ 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УСЛОВИЕ:</a:t>
            </a:r>
            <a:endParaRPr lang="ru-RU" sz="1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0" y="116632"/>
            <a:ext cx="3059832" cy="256674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СОЦИАЛЬНЫЙ КОНТРАКТ</a:t>
            </a:r>
            <a:endParaRPr lang="ru-RU" sz="1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214282" y="6500834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156008" y="1330186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28596" y="6429396"/>
            <a:ext cx="132978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До 12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месяцев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2643182"/>
            <a:ext cx="52149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РАЗМЕР ГОСУДАРСТВЕННОЙ СОЦИАЛЬНОЙ ПОМОЩИ </a:t>
            </a:r>
            <a:endParaRPr lang="ru-RU" sz="14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с одним вырезанным скругленным углом 18"/>
          <p:cNvSpPr/>
          <p:nvPr/>
        </p:nvSpPr>
        <p:spPr>
          <a:xfrm>
            <a:off x="428596" y="2928934"/>
            <a:ext cx="5904000" cy="2160000"/>
          </a:xfrm>
          <a:prstGeom prst="snipRoundRect">
            <a:avLst>
              <a:gd name="adj1" fmla="val 494"/>
              <a:gd name="adj2" fmla="val 1842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Единовременная денежная выплата в размере стоимости необходимых для ведения предпринимательской деятельности:</a:t>
            </a:r>
          </a:p>
          <a:p>
            <a:pPr algn="just">
              <a:buFontTx/>
              <a:buChar char="-"/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основных средств, материально-производственных запасов товаров; </a:t>
            </a:r>
          </a:p>
          <a:p>
            <a:pPr algn="just">
              <a:buFontTx/>
              <a:buChar char="-"/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расходов, связанных с подготовкой и оформлением разрешительной документации, приобретением программного обеспечения, приобретением носителя электронной подписи;</a:t>
            </a:r>
          </a:p>
          <a:p>
            <a:pPr algn="just">
              <a:buFontTx/>
              <a:buChar char="-"/>
            </a:pPr>
            <a:r>
              <a:rPr lang="ru-RU" sz="1400" dirty="0" smtClean="0">
                <a:solidFill>
                  <a:schemeClr val="tx1"/>
                </a:solidFill>
              </a:rPr>
              <a:t>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принятых имущественных обязательств;</a:t>
            </a:r>
          </a:p>
          <a:p>
            <a:pPr algn="just">
              <a:buFontTx/>
              <a:buChar char="-"/>
            </a:pP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расходов на размещение и (или) продвижение</a:t>
            </a: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продукции товаров, работ, услуг) на торговых площадках (сайтах)в сети Интернет, а также в сервисах размещения объявлений и социальных сетях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643438" y="4071942"/>
            <a:ext cx="1310456" cy="576000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более</a:t>
            </a:r>
          </a:p>
          <a:p>
            <a:pPr algn="ctr"/>
            <a:r>
              <a:rPr lang="ru-RU" sz="2000" b="1" dirty="0" smtClean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350 000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₽</a:t>
            </a:r>
            <a:endParaRPr lang="ru-RU" sz="2000" b="1" dirty="0">
              <a:ln>
                <a:solidFill>
                  <a:schemeClr val="accent3">
                    <a:lumMod val="50000"/>
                  </a:schemeClr>
                </a:solidFill>
              </a:ln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с одним вырезанным скругленным углом 22"/>
          <p:cNvSpPr/>
          <p:nvPr/>
        </p:nvSpPr>
        <p:spPr>
          <a:xfrm>
            <a:off x="428596" y="5643578"/>
            <a:ext cx="4803265" cy="540000"/>
          </a:xfrm>
          <a:prstGeom prst="snipRoundRect">
            <a:avLst>
              <a:gd name="adj1" fmla="val 16667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Выплата в размере стоимости курса 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обучения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одного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обучающегося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3857620" y="5715016"/>
            <a:ext cx="1374509" cy="495655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30 000 ₽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28596" y="5143512"/>
            <a:ext cx="56436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Дополнительно предусмотрена возможность прохождения профессионального обучения или дополнительного образования: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Стрелка вправо 29"/>
          <p:cNvSpPr/>
          <p:nvPr/>
        </p:nvSpPr>
        <p:spPr>
          <a:xfrm>
            <a:off x="214282" y="5214950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6286512" y="5286388"/>
            <a:ext cx="24130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КОНЕЧНЫЙ РЕЗУЛЬТАТ:</a:t>
            </a:r>
            <a:endParaRPr lang="ru-RU" sz="1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215074" y="5643578"/>
            <a:ext cx="27146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Выход на 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самообеспечение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от ведения индивидуальной предпринимательской  деятельности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Стрелка вправо 32"/>
          <p:cNvSpPr/>
          <p:nvPr/>
        </p:nvSpPr>
        <p:spPr>
          <a:xfrm>
            <a:off x="6072198" y="5715016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3059832" y="116632"/>
            <a:ext cx="5976664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9036496" y="116632"/>
            <a:ext cx="0" cy="6696744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107505" y="6813376"/>
            <a:ext cx="8928991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107504" y="373306"/>
            <a:ext cx="0" cy="644007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428596" y="1357298"/>
            <a:ext cx="585791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600"/>
              </a:lnSpc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Неполучение заявителем или членами его семьи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выплат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организацию собственного дела в рамках реализации государственных программ Тверской области в течение 2 лет, предшествующих месяцу подачи заявления.</a:t>
            </a:r>
          </a:p>
          <a:p>
            <a:pPr algn="just">
              <a:lnSpc>
                <a:spcPts val="16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Прохождение заявителем тестирования для определения уровня предпринимательских компетенций.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8" y="1214422"/>
            <a:ext cx="2160000" cy="2700000"/>
          </a:xfrm>
          <a:prstGeom prst="rect">
            <a:avLst/>
          </a:prstGeom>
          <a:noFill/>
          <a:ln w="952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26" name="Стрелка вправо 25"/>
          <p:cNvSpPr/>
          <p:nvPr/>
        </p:nvSpPr>
        <p:spPr>
          <a:xfrm>
            <a:off x="214282" y="2214554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8268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50981"/>
            <a:ext cx="8875202" cy="6618378"/>
          </a:xfrm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1400" b="1" dirty="0" smtClean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400" b="1" dirty="0" smtClean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400" b="1" dirty="0" smtClean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400" b="1" dirty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3500438"/>
            <a:ext cx="5299708" cy="116955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Выплата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 размере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стоимости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необходимых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ведения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личного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подсобного хозяйства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товаров, основных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средств с обязательной регистрацией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налоговом органе гражданина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качестве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самозанятого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4714884"/>
            <a:ext cx="528641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Дополнительно предусмотрена возможность прохождения профессионального обучения или дополнительного образования: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142844" y="4786322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28596" y="6286520"/>
            <a:ext cx="132978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12 месяцев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5715008" y="5643578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214282" y="6357958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285720" y="1000108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00034" y="928671"/>
            <a:ext cx="5000660" cy="2092881"/>
          </a:xfrm>
          <a:prstGeom prst="rect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ts val="15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Наличие у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заявителя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(членов семьи заявителя) земельного участка, предоставленного и (или) приобретенного для ведения личного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подсобного хозяйства, права на который зарегистрированы в установленном законодательном порядке.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16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Неполучение заявителем или членами его семьи выплат на организацию собственного дела в рамках реализации государственных программ Тверской области в течение 2 лет, предшествующих месяцу подачи заявления.</a:t>
            </a:r>
          </a:p>
          <a:p>
            <a:pPr algn="just">
              <a:lnSpc>
                <a:spcPts val="16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Прохождение заявителем тестирования для определения уровня предпринимательских компетенций.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85720" y="3143248"/>
            <a:ext cx="52149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РАЗМЕР ГОСУДАРСТВЕННОЙ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СОЦИАЛЬНОЙ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ПОМОЩИ </a:t>
            </a:r>
            <a:endParaRPr lang="ru-RU" sz="14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071934" y="3857628"/>
            <a:ext cx="1440585" cy="648072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более</a:t>
            </a:r>
          </a:p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200 000 ₽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054019" y="261809"/>
            <a:ext cx="732399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2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2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ВЕДЕНИЕ ЛИЧНОГО ПОДСОБНОГО ХОЗЯЙСТВА</a:t>
            </a:r>
            <a:endParaRPr lang="ru-RU" sz="22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14282" y="714356"/>
            <a:ext cx="202420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ОСОБЫЕ УСЛОВИЯ:</a:t>
            </a:r>
            <a:endParaRPr lang="ru-RU" sz="1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с одним вырезанным скругленным углом 26"/>
          <p:cNvSpPr/>
          <p:nvPr/>
        </p:nvSpPr>
        <p:spPr>
          <a:xfrm>
            <a:off x="357158" y="5429264"/>
            <a:ext cx="5220000" cy="585344"/>
          </a:xfrm>
          <a:prstGeom prst="snip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Выплата в размере стоимости курса </a:t>
            </a:r>
            <a:endPara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обучения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одного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обучающегося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143372" y="5500702"/>
            <a:ext cx="1374509" cy="495655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30 000 ₽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14282" y="6000768"/>
            <a:ext cx="4967341" cy="305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СРОК ДЕЙСТВИЯ </a:t>
            </a:r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СОЦИАЛЬНОГО </a:t>
            </a:r>
            <a:r>
              <a:rPr lang="ru-RU" sz="14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КОНТРАКТА:</a:t>
            </a:r>
            <a:endParaRPr lang="ru-RU" sz="1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072198" y="5214950"/>
            <a:ext cx="24130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КОНЕЧНЫЙ РЕЗУЛЬТАТ:</a:t>
            </a:r>
            <a:endParaRPr lang="ru-RU" sz="1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929322" y="5572140"/>
            <a:ext cx="299993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Выход на самообеспечение в результате ведения личного подсобного хозяйства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Стрелка вправо 24"/>
          <p:cNvSpPr/>
          <p:nvPr/>
        </p:nvSpPr>
        <p:spPr>
          <a:xfrm>
            <a:off x="285720" y="1785926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8" y="1000108"/>
            <a:ext cx="2939171" cy="2808000"/>
          </a:xfrm>
          <a:prstGeom prst="rect">
            <a:avLst/>
          </a:prstGeom>
          <a:noFill/>
          <a:ln w="9525">
            <a:solidFill>
              <a:schemeClr val="accent3">
                <a:lumMod val="50000"/>
              </a:schemeClr>
            </a:solidFill>
            <a:miter lim="800000"/>
            <a:headEnd/>
            <a:tailEnd/>
          </a:ln>
          <a:effectLst/>
        </p:spPr>
      </p:pic>
      <p:sp>
        <p:nvSpPr>
          <p:cNvPr id="34" name="Стрелка вправо 33"/>
          <p:cNvSpPr/>
          <p:nvPr/>
        </p:nvSpPr>
        <p:spPr>
          <a:xfrm>
            <a:off x="285720" y="2643182"/>
            <a:ext cx="144016" cy="144016"/>
          </a:xfrm>
          <a:prstGeom prst="right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с двумя скругленными противолежащими углами 34"/>
          <p:cNvSpPr/>
          <p:nvPr/>
        </p:nvSpPr>
        <p:spPr>
          <a:xfrm>
            <a:off x="0" y="71414"/>
            <a:ext cx="3059832" cy="256674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СОЦИАЛЬНЫЙ КОНТРАКТ</a:t>
            </a:r>
            <a:endParaRPr lang="ru-RU" sz="1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5915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50981"/>
            <a:ext cx="8875202" cy="6618378"/>
          </a:xfrm>
          <a:ln>
            <a:solidFill>
              <a:schemeClr val="accent3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ru-RU" sz="1400" b="1" dirty="0" smtClean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400" b="1" dirty="0" smtClean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400" b="1" dirty="0" smtClean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1400" b="1" dirty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79512" y="280682"/>
            <a:ext cx="87129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МЕХАНИЗМ ПОЛУЧЕНИЯ ГОСУДАРСТВЕННОЙ СОЦИАЛЬНОЙ </a:t>
            </a:r>
          </a:p>
          <a:p>
            <a:pPr algn="ctr"/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ПОМОЩИ НА ОСНОВАНИИ СОЦИАЛЬНОГО КОНТРАКТА</a:t>
            </a:r>
            <a:endParaRPr lang="ru-RU" sz="20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Прямоугольник с одним вырезанным скругленным углом 22"/>
          <p:cNvSpPr/>
          <p:nvPr/>
        </p:nvSpPr>
        <p:spPr>
          <a:xfrm>
            <a:off x="755576" y="1124744"/>
            <a:ext cx="7848871" cy="273340"/>
          </a:xfrm>
          <a:prstGeom prst="snip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ЗАЯВИТЕЛЬ подает заявление по установленной форме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Прямоугольник с одним вырезанным скругленным углом 31"/>
          <p:cNvSpPr/>
          <p:nvPr/>
        </p:nvSpPr>
        <p:spPr>
          <a:xfrm>
            <a:off x="571472" y="1714488"/>
            <a:ext cx="1404000" cy="468000"/>
          </a:xfrm>
          <a:prstGeom prst="snip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Посредством почтовой связи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Прямоугольник с одним вырезанным скругленным углом 32"/>
          <p:cNvSpPr/>
          <p:nvPr/>
        </p:nvSpPr>
        <p:spPr>
          <a:xfrm>
            <a:off x="571472" y="3286124"/>
            <a:ext cx="8072494" cy="720080"/>
          </a:xfrm>
          <a:prstGeom prst="snip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ПРОВЕРКА СВЕДЕНИЙ, УКАЗАННЫХ В ЗАЯВЛЕНИИ: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-направление межведомственных запросов 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-проверка жизненных условий заявителя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Прямоугольник с одним вырезанным скругленным углом 33"/>
          <p:cNvSpPr/>
          <p:nvPr/>
        </p:nvSpPr>
        <p:spPr>
          <a:xfrm>
            <a:off x="571472" y="4286256"/>
            <a:ext cx="8063184" cy="632842"/>
          </a:xfrm>
          <a:prstGeom prst="snip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ПЕРЕДАЧА ДОКУМЕНТОВ В КОМИССИЮ, СОЗДАННУЮ ПРИ ГКУ ТВЕРСКОЙ ОБЛАСТИ «ЦЕНТР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СОЦИАЛЬНОЙ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ПОДДЕРЖКИ НАСЕЛЕНИЯ»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Прямоугольник с одним вырезанным скругленным углом 34"/>
          <p:cNvSpPr/>
          <p:nvPr/>
        </p:nvSpPr>
        <p:spPr>
          <a:xfrm>
            <a:off x="714348" y="5214950"/>
            <a:ext cx="7920308" cy="283674"/>
          </a:xfrm>
          <a:prstGeom prst="snip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ПРИНЯТИЕ РЕШЕНИЯ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Прямоугольник с одним вырезанным скругленным углом 35"/>
          <p:cNvSpPr/>
          <p:nvPr/>
        </p:nvSpPr>
        <p:spPr>
          <a:xfrm>
            <a:off x="4786314" y="5857892"/>
            <a:ext cx="3744415" cy="727294"/>
          </a:xfrm>
          <a:prstGeom prst="snip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 НАЗНАЧЕНИИ ПОМОЩИ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ОСНОВАНИИ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СОЦИАЛЬНОГО КОНТРАКТА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Прямоугольник с одним вырезанным скругленным углом 36"/>
          <p:cNvSpPr/>
          <p:nvPr/>
        </p:nvSpPr>
        <p:spPr>
          <a:xfrm>
            <a:off x="714348" y="5857892"/>
            <a:ext cx="3621971" cy="727294"/>
          </a:xfrm>
          <a:prstGeom prst="snip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 ОТКАЗЕ В НАЗНАЧЕНИИ ПОМОЩИ НА ОСНОВАНИИ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СОЦИАЛЬНОГО КОНТРАКТА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714348" y="5500702"/>
            <a:ext cx="7848870" cy="2846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5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течение 10 рабочих дней заявителю направляется уведомление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Tolmacheva\Desktop\СК на сайт\заявление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71670" y="1142984"/>
            <a:ext cx="216000" cy="21600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Прямоугольник 38"/>
          <p:cNvSpPr/>
          <p:nvPr/>
        </p:nvSpPr>
        <p:spPr>
          <a:xfrm rot="16200000">
            <a:off x="-1598499" y="2904111"/>
            <a:ext cx="3843428" cy="2846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500"/>
              </a:lnSpc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Не более 20 рабочих дней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C:\Users\Tolmacheva\Desktop\СК на сайт\clock_watch_time_hou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43043" y="4143181"/>
            <a:ext cx="247450" cy="247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15" name="Прямая соединительная линия 14"/>
          <p:cNvCxnSpPr/>
          <p:nvPr/>
        </p:nvCxnSpPr>
        <p:spPr>
          <a:xfrm flipH="1">
            <a:off x="427360" y="1261413"/>
            <a:ext cx="38202" cy="410400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35" idx="2"/>
          </p:cNvCxnSpPr>
          <p:nvPr/>
        </p:nvCxnSpPr>
        <p:spPr>
          <a:xfrm>
            <a:off x="457569" y="5356787"/>
            <a:ext cx="256779" cy="1588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9" name="Прямая со стрелкой 2048"/>
          <p:cNvCxnSpPr/>
          <p:nvPr/>
        </p:nvCxnSpPr>
        <p:spPr>
          <a:xfrm>
            <a:off x="465562" y="1261414"/>
            <a:ext cx="290014" cy="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1" name="Стрелка вниз 2050"/>
          <p:cNvSpPr/>
          <p:nvPr/>
        </p:nvSpPr>
        <p:spPr>
          <a:xfrm>
            <a:off x="3929058" y="1428736"/>
            <a:ext cx="302464" cy="252000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трелка вниз 46"/>
          <p:cNvSpPr/>
          <p:nvPr/>
        </p:nvSpPr>
        <p:spPr>
          <a:xfrm>
            <a:off x="4429124" y="3000372"/>
            <a:ext cx="302464" cy="288032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трелка вниз 47"/>
          <p:cNvSpPr/>
          <p:nvPr/>
        </p:nvSpPr>
        <p:spPr>
          <a:xfrm>
            <a:off x="4429124" y="4000504"/>
            <a:ext cx="302464" cy="279937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трелка вниз 48"/>
          <p:cNvSpPr/>
          <p:nvPr/>
        </p:nvSpPr>
        <p:spPr>
          <a:xfrm>
            <a:off x="4429124" y="4929198"/>
            <a:ext cx="302464" cy="280920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трелка вниз 49"/>
          <p:cNvSpPr/>
          <p:nvPr/>
        </p:nvSpPr>
        <p:spPr>
          <a:xfrm>
            <a:off x="1785918" y="5500702"/>
            <a:ext cx="302464" cy="324000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трелка вниз 50"/>
          <p:cNvSpPr/>
          <p:nvPr/>
        </p:nvSpPr>
        <p:spPr>
          <a:xfrm>
            <a:off x="7143768" y="5500702"/>
            <a:ext cx="302464" cy="324000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одним вырезанным скругленным углом 25"/>
          <p:cNvSpPr/>
          <p:nvPr/>
        </p:nvSpPr>
        <p:spPr>
          <a:xfrm>
            <a:off x="5786446" y="2428868"/>
            <a:ext cx="2880000" cy="540000"/>
          </a:xfrm>
          <a:prstGeom prst="snip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ГАУ Тверской области МФЦ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Стрелка вниз 27"/>
          <p:cNvSpPr/>
          <p:nvPr/>
        </p:nvSpPr>
        <p:spPr>
          <a:xfrm>
            <a:off x="7429520" y="1428736"/>
            <a:ext cx="302464" cy="252000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с одним вырезанным скругленным углом 28"/>
          <p:cNvSpPr/>
          <p:nvPr/>
        </p:nvSpPr>
        <p:spPr>
          <a:xfrm>
            <a:off x="6286512" y="1714488"/>
            <a:ext cx="2304000" cy="468000"/>
          </a:xfrm>
          <a:prstGeom prst="snip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личном обращении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с одним вырезанным скругленным углом 29"/>
          <p:cNvSpPr/>
          <p:nvPr/>
        </p:nvSpPr>
        <p:spPr>
          <a:xfrm>
            <a:off x="2071670" y="1714488"/>
            <a:ext cx="4032000" cy="468000"/>
          </a:xfrm>
          <a:prstGeom prst="snip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форме электронных документов через Единый Портал государственных и муниципальных услуг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Стрелка вниз 30"/>
          <p:cNvSpPr/>
          <p:nvPr/>
        </p:nvSpPr>
        <p:spPr>
          <a:xfrm>
            <a:off x="7429520" y="2214554"/>
            <a:ext cx="302464" cy="216000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с одним вырезанным скругленным углом 39"/>
          <p:cNvSpPr/>
          <p:nvPr/>
        </p:nvSpPr>
        <p:spPr>
          <a:xfrm>
            <a:off x="571472" y="2428868"/>
            <a:ext cx="4896000" cy="540000"/>
          </a:xfrm>
          <a:prstGeom prst="snip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ГКУ Тверской области «ЦЕНТР СОЦИАЛЬНОЙ ПОДДЕРЖКИ НАСЕЛЕНИЯ»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Стрелка вниз 40"/>
          <p:cNvSpPr/>
          <p:nvPr/>
        </p:nvSpPr>
        <p:spPr>
          <a:xfrm>
            <a:off x="1142976" y="1428736"/>
            <a:ext cx="302464" cy="252000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трелка вниз 41"/>
          <p:cNvSpPr/>
          <p:nvPr/>
        </p:nvSpPr>
        <p:spPr>
          <a:xfrm>
            <a:off x="3929058" y="2214554"/>
            <a:ext cx="302464" cy="216000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Стрелка вниз 42"/>
          <p:cNvSpPr/>
          <p:nvPr/>
        </p:nvSpPr>
        <p:spPr>
          <a:xfrm>
            <a:off x="1071538" y="2214554"/>
            <a:ext cx="302464" cy="216000"/>
          </a:xfrm>
          <a:prstGeom prst="downArrow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с двумя скругленными противолежащими углами 52"/>
          <p:cNvSpPr/>
          <p:nvPr/>
        </p:nvSpPr>
        <p:spPr>
          <a:xfrm>
            <a:off x="0" y="0"/>
            <a:ext cx="3059832" cy="256674"/>
          </a:xfrm>
          <a:prstGeom prst="round2Diag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СОЦИАЛЬНЫЙ КОНТРАКТ</a:t>
            </a:r>
            <a:endParaRPr lang="ru-RU" sz="1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125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5609</TotalTime>
  <Words>770</Words>
  <Application>Microsoft Office PowerPoint</Application>
  <PresentationFormat>Экран (4:3)</PresentationFormat>
  <Paragraphs>111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Ванаг Мария Владимировна</dc:creator>
  <cp:lastModifiedBy>Старший эксперт ОСВ2</cp:lastModifiedBy>
  <cp:revision>577</cp:revision>
  <dcterms:created xsi:type="dcterms:W3CDTF">2021-03-15T12:05:29Z</dcterms:created>
  <dcterms:modified xsi:type="dcterms:W3CDTF">2025-03-14T11:15:24Z</dcterms:modified>
</cp:coreProperties>
</file>