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6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6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1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7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06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2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8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11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68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91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6F95-FB6E-4BE7-8E47-26D48073813C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C1DF9-CCB5-441F-97B2-DC2A060BF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7" t="12355" r="1136" b="6661"/>
          <a:stretch/>
        </p:blipFill>
        <p:spPr>
          <a:xfrm>
            <a:off x="0" y="0"/>
            <a:ext cx="12192000" cy="6878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2074" y="3439390"/>
            <a:ext cx="9144000" cy="15149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>
                <a:solidFill>
                  <a:srgbClr val="990000"/>
                </a:solidFill>
                <a:latin typeface="Coolvetica Condensed Rg" pitchFamily="34" charset="0"/>
                <a:ea typeface="+mn-ea"/>
                <a:cs typeface="Arial" panose="020B0604020202020204" pitchFamily="34" charset="0"/>
              </a:rPr>
              <a:t>АТТЕСТАЦИЯ</a:t>
            </a:r>
            <a:br>
              <a:rPr lang="ru-RU" sz="4800" b="1" dirty="0">
                <a:solidFill>
                  <a:srgbClr val="990000"/>
                </a:solidFill>
                <a:latin typeface="Coolvetica Condensed Rg" pitchFamily="34" charset="0"/>
                <a:ea typeface="+mn-ea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990000"/>
                </a:solidFill>
                <a:latin typeface="Coolvetica Condensed Rg" pitchFamily="34" charset="0"/>
                <a:ea typeface="+mn-ea"/>
                <a:cs typeface="Arial" panose="020B0604020202020204" pitchFamily="34" charset="0"/>
              </a:rPr>
              <a:t>ПЕДАГОГИЧЕСКИХ РАБОТНИКОВ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5258" y="6228134"/>
            <a:ext cx="355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  <a:cs typeface="Calibri" panose="020F0502020204030204" pitchFamily="34" charset="0"/>
              </a:rPr>
              <a:t>04.04.2025</a:t>
            </a:r>
          </a:p>
        </p:txBody>
      </p:sp>
      <p:pic>
        <p:nvPicPr>
          <p:cNvPr id="8" name="Picture 3" descr="C:\Users\Дом\Desktop\полоса ни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6580"/>
            <a:ext cx="12190412" cy="108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0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7" t="12355" r="1136" b="6661"/>
          <a:stretch/>
        </p:blipFill>
        <p:spPr>
          <a:xfrm>
            <a:off x="55756" y="-20781"/>
            <a:ext cx="12136244" cy="6878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078" y="4024921"/>
            <a:ext cx="10515600" cy="15149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400" b="1" spc="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подающих </a:t>
            </a:r>
            <a:r>
              <a:rPr lang="ru-RU" sz="4400" b="1" spc="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</a:t>
            </a:r>
            <a:r>
              <a:rPr lang="ru-RU" sz="4400" b="1" spc="1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spc="1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первую и высшую квалификационную категорию Порядок проведения аттестации педагогических работников остается </a:t>
            </a:r>
            <a:r>
              <a:rPr lang="ru-RU" sz="4400" b="1" spc="1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прежним</a:t>
            </a:r>
            <a:endParaRPr lang="ru-RU" sz="4400" b="1" spc="1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7" t="12355" r="1136" b="6661"/>
          <a:stretch/>
        </p:blipFill>
        <p:spPr>
          <a:xfrm>
            <a:off x="55756" y="0"/>
            <a:ext cx="12136244" cy="6878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3556" y="3805846"/>
            <a:ext cx="9144000" cy="15149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400" b="1" spc="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Подтверждение</a:t>
            </a:r>
            <a:r>
              <a:rPr lang="ru-RU" sz="4400" b="1" spc="150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4400" b="1" spc="150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 и высшей квалификационной категории,</a:t>
            </a:r>
            <a: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4400" b="1" spc="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действующей</a:t>
            </a:r>
            <a:r>
              <a:rPr lang="ru-RU" sz="4400" b="1" spc="150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/>
            </a:r>
            <a:br>
              <a:rPr lang="ru-RU" sz="4400" b="1" spc="150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</a:b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момент </a:t>
            </a:r>
            <a:r>
              <a:rPr lang="ru-RU" sz="4400" b="1" spc="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01.09.2023</a:t>
            </a:r>
          </a:p>
        </p:txBody>
      </p:sp>
    </p:spTree>
    <p:extLst>
      <p:ext uri="{BB962C8B-B14F-4D97-AF65-F5344CB8AC3E}">
        <p14:creationId xmlns:p14="http://schemas.microsoft.com/office/powerpoint/2010/main" val="33104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7" t="12355" r="1136" b="6661"/>
          <a:stretch/>
        </p:blipFill>
        <p:spPr>
          <a:xfrm>
            <a:off x="55756" y="0"/>
            <a:ext cx="12136244" cy="6878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7499" y="3578748"/>
            <a:ext cx="10390908" cy="15149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Педагогические </a:t>
            </a:r>
            <a:r>
              <a:rPr lang="ru-RU" sz="4400" b="1" spc="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работники,</a:t>
            </a:r>
            <a:br>
              <a:rPr lang="ru-RU" sz="4400" b="1" spc="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spc="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имеющие</a:t>
            </a:r>
            <a: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регистрацию</a:t>
            </a:r>
            <a:r>
              <a:rPr lang="ru-RU" sz="4400" b="1" spc="150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/>
            </a:r>
            <a:br>
              <a:rPr lang="ru-RU" sz="4400" b="1" spc="150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</a:br>
            <a:r>
              <a:rPr lang="ru-RU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Санкт-Петербурге</a:t>
            </a:r>
            <a: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,</a:t>
            </a:r>
            <a:b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подают заявление</a:t>
            </a:r>
            <a:b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портале </a:t>
            </a:r>
            <a:r>
              <a:rPr lang="en-US" sz="4400" b="1" spc="150" dirty="0" err="1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</a:t>
            </a:r>
            <a:r>
              <a:rPr lang="ru-RU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b="1" spc="150" dirty="0" err="1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spb</a:t>
            </a:r>
            <a:r>
              <a:rPr lang="ru-RU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b="1" spc="150" dirty="0" err="1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4400" b="1" spc="150" dirty="0">
              <a:solidFill>
                <a:srgbClr val="8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69" y="5446946"/>
            <a:ext cx="4656153" cy="10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7" t="12355" r="1136" b="6661"/>
          <a:stretch/>
        </p:blipFill>
        <p:spPr>
          <a:xfrm>
            <a:off x="0" y="-20781"/>
            <a:ext cx="12192000" cy="6878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5074" y="3686654"/>
            <a:ext cx="10390908" cy="15149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Педагогические работники, имеющие </a:t>
            </a:r>
            <a:r>
              <a:rPr lang="ru-RU" sz="4400" b="1" spc="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регистрацию в </a:t>
            </a: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регионах</a:t>
            </a:r>
            <a:b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4400" b="1" spc="150" dirty="0" err="1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Ленобласть),</a:t>
            </a:r>
            <a:br>
              <a:rPr lang="ru-RU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подают</a:t>
            </a:r>
            <a: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заявление</a:t>
            </a:r>
            <a: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44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портале</a:t>
            </a:r>
            <a:r>
              <a:rPr lang="ru-RU" sz="44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en-US" sz="44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gosuslugi.ru</a:t>
            </a:r>
            <a:endParaRPr lang="ru-RU" sz="4400" b="1" spc="150" dirty="0">
              <a:solidFill>
                <a:srgbClr val="8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166" y="4788395"/>
            <a:ext cx="1713124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7" t="12355" r="1136" b="6661"/>
          <a:stretch/>
        </p:blipFill>
        <p:spPr>
          <a:xfrm>
            <a:off x="12206" y="-20781"/>
            <a:ext cx="12192000" cy="6878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234" y="5457392"/>
            <a:ext cx="11689941" cy="15149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5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25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4000" b="1" spc="150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+</a:t>
            </a:r>
            <a:r>
              <a:rPr lang="ru-RU" sz="25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25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32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распоряжение</a:t>
            </a:r>
            <a:r>
              <a:rPr lang="ru-RU" sz="28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присвоении квалификационной категории, действующей на 01.09.2023</a:t>
            </a:r>
            <a:b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spc="150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+</a:t>
            </a:r>
            <a:r>
              <a:rPr lang="ru-RU" sz="28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28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32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ru-RU" sz="3200" b="1" spc="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смене</a:t>
            </a:r>
            <a:r>
              <a:rPr lang="ru-RU" sz="3200" b="1" spc="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spc="150" dirty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фамилии</a:t>
            </a:r>
            <a:r>
              <a:rPr lang="ru-RU" sz="28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, </a:t>
            </a:r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подтверждающий документ</a:t>
            </a:r>
            <a:b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spc="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615" y="1071576"/>
            <a:ext cx="119531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Документы, прикрепляемые к заявлению (портфолио), </a:t>
            </a:r>
            <a:r>
              <a:rPr lang="ru-RU" sz="3200" b="1" spc="150" dirty="0">
                <a:solidFill>
                  <a:srgbClr val="82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согласно административному регламенту</a:t>
            </a:r>
          </a:p>
          <a:p>
            <a:pPr algn="ctr">
              <a:spcAft>
                <a:spcPts val="1200"/>
              </a:spcAft>
            </a:pPr>
            <a:r>
              <a:rPr lang="ru-RU" sz="2800" b="1" spc="15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(распоряжение </a:t>
            </a:r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Комитета по образованию</a:t>
            </a:r>
            <a:b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 31.08.2023  № </a:t>
            </a:r>
            <a:r>
              <a:rPr lang="ru-RU" sz="2800" b="1" spc="15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1157-р):</a:t>
            </a:r>
            <a:endParaRPr lang="ru-RU" sz="2800" b="1" spc="15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2076" y="2949013"/>
            <a:ext cx="10010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spc="150" dirty="0" smtClean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заявление</a:t>
            </a:r>
            <a:r>
              <a:rPr lang="ru-RU" sz="2800" b="1" spc="150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spc="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</a:t>
            </a:r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2800" b="1" spc="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spc="150" dirty="0" smtClean="0"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справка</a:t>
            </a:r>
            <a:r>
              <a:rPr lang="ru-RU" sz="2800" b="1" spc="15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места работы (приложение № 3)</a:t>
            </a:r>
            <a:br>
              <a:rPr lang="ru-RU" sz="2800" b="1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421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138</Words>
  <Application>Microsoft Office PowerPoint</Application>
  <PresentationFormat>Широкоэкранный</PresentationFormat>
  <Paragraphs>11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Century Schoolbook</vt:lpstr>
      <vt:lpstr>Coolvetica Condensed Rg</vt:lpstr>
      <vt:lpstr>Тема Office</vt:lpstr>
      <vt:lpstr>АТТЕСТАЦИЯ ПЕДАГОГИЧЕСКИХ РАБОТНИКОВ</vt:lpstr>
      <vt:lpstr>Для подающих впервые на первую и высшую квалификационную категорию Порядок проведения аттестации педагогических работников остается прежним</vt:lpstr>
      <vt:lpstr>Подтверждение первой и высшей квалификационной категории, действующей на момент 01.09.2023</vt:lpstr>
      <vt:lpstr>Педагогические работники, имеющие регистрацию в Санкт-Петербурге, подают заявление на портале gu.spb.ru</vt:lpstr>
      <vt:lpstr>Педагогические работники, имеющие регистрацию в других регионах (в т.ч. Ленобласть), подают заявление на портале gosuslugi.ru</vt:lpstr>
      <vt:lpstr> + распоряжение о присвоении квалификационной категории, действующей на 01.09.2023 + при смене фамилии, подтверждающий документ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DS27</cp:lastModifiedBy>
  <cp:revision>32</cp:revision>
  <dcterms:created xsi:type="dcterms:W3CDTF">2025-04-02T12:52:56Z</dcterms:created>
  <dcterms:modified xsi:type="dcterms:W3CDTF">2026-04-28T14:24:16Z</dcterms:modified>
</cp:coreProperties>
</file>