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3" r:id="rId3"/>
    <p:sldId id="304" r:id="rId4"/>
    <p:sldId id="270" r:id="rId5"/>
    <p:sldId id="305" r:id="rId6"/>
    <p:sldId id="284" r:id="rId7"/>
    <p:sldId id="303" r:id="rId8"/>
    <p:sldId id="287" r:id="rId9"/>
    <p:sldId id="273" r:id="rId10"/>
    <p:sldId id="274" r:id="rId11"/>
    <p:sldId id="281" r:id="rId12"/>
    <p:sldId id="289" r:id="rId13"/>
    <p:sldId id="290" r:id="rId14"/>
    <p:sldId id="293" r:id="rId15"/>
    <p:sldId id="291" r:id="rId16"/>
    <p:sldId id="300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BEBE-32A8-45DC-A958-590DE351CBC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93CEC3F0-07B8-4467-8C0B-583D6F09B3D6}">
      <dgm:prSet phldrT="[Текст]" phldr="1"/>
      <dgm:spPr/>
      <dgm:t>
        <a:bodyPr/>
        <a:lstStyle/>
        <a:p>
          <a:endParaRPr lang="ru-RU"/>
        </a:p>
      </dgm:t>
    </dgm:pt>
    <dgm:pt modelId="{424053CB-A57F-4C3A-92F2-2912A9B9C771}" type="parTrans" cxnId="{53AEC5D9-9629-41FE-86BE-3242F396FC77}">
      <dgm:prSet/>
      <dgm:spPr/>
      <dgm:t>
        <a:bodyPr/>
        <a:lstStyle/>
        <a:p>
          <a:endParaRPr lang="ru-RU"/>
        </a:p>
      </dgm:t>
    </dgm:pt>
    <dgm:pt modelId="{348DD4E6-31F6-425A-940F-D03A9DC85A56}" type="sibTrans" cxnId="{53AEC5D9-9629-41FE-86BE-3242F396FC77}">
      <dgm:prSet/>
      <dgm:spPr/>
      <dgm:t>
        <a:bodyPr/>
        <a:lstStyle/>
        <a:p>
          <a:endParaRPr lang="ru-RU"/>
        </a:p>
      </dgm:t>
    </dgm:pt>
    <dgm:pt modelId="{F2D29C2D-F932-43F7-BBB0-1BA67EDF7433}">
      <dgm:prSet phldrT="[Текст]" phldr="1"/>
      <dgm:spPr/>
      <dgm:t>
        <a:bodyPr/>
        <a:lstStyle/>
        <a:p>
          <a:endParaRPr lang="ru-RU"/>
        </a:p>
      </dgm:t>
    </dgm:pt>
    <dgm:pt modelId="{B047BC91-2AD2-448E-A763-EE0ABEE8C4BF}" type="parTrans" cxnId="{E15AC03F-C703-48AF-A347-5998726A28D1}">
      <dgm:prSet/>
      <dgm:spPr/>
      <dgm:t>
        <a:bodyPr/>
        <a:lstStyle/>
        <a:p>
          <a:endParaRPr lang="ru-RU"/>
        </a:p>
      </dgm:t>
    </dgm:pt>
    <dgm:pt modelId="{B96C607D-984D-4211-81BA-F407DFD652B0}" type="sibTrans" cxnId="{E15AC03F-C703-48AF-A347-5998726A28D1}">
      <dgm:prSet/>
      <dgm:spPr/>
      <dgm:t>
        <a:bodyPr/>
        <a:lstStyle/>
        <a:p>
          <a:endParaRPr lang="ru-RU"/>
        </a:p>
      </dgm:t>
    </dgm:pt>
    <dgm:pt modelId="{F82F1FF7-58C8-4B0B-9A75-4E64944F59CF}">
      <dgm:prSet phldrT="[Текст]" phldr="1"/>
      <dgm:spPr/>
      <dgm:t>
        <a:bodyPr/>
        <a:lstStyle/>
        <a:p>
          <a:endParaRPr lang="ru-RU"/>
        </a:p>
      </dgm:t>
    </dgm:pt>
    <dgm:pt modelId="{975A8145-6664-4718-9CCF-FC2E00FD5A32}" type="parTrans" cxnId="{680C11ED-A193-45A0-A4C7-899BDB98A442}">
      <dgm:prSet/>
      <dgm:spPr/>
      <dgm:t>
        <a:bodyPr/>
        <a:lstStyle/>
        <a:p>
          <a:endParaRPr lang="ru-RU"/>
        </a:p>
      </dgm:t>
    </dgm:pt>
    <dgm:pt modelId="{BC65F732-94F0-478C-BB40-680B23BEC366}" type="sibTrans" cxnId="{680C11ED-A193-45A0-A4C7-899BDB98A442}">
      <dgm:prSet/>
      <dgm:spPr/>
      <dgm:t>
        <a:bodyPr/>
        <a:lstStyle/>
        <a:p>
          <a:endParaRPr lang="ru-RU"/>
        </a:p>
      </dgm:t>
    </dgm:pt>
    <dgm:pt modelId="{8507D424-7309-44C2-B55B-5AC6F38B66F5}">
      <dgm:prSet phldrT="[Текст]" phldr="1"/>
      <dgm:spPr/>
      <dgm:t>
        <a:bodyPr/>
        <a:lstStyle/>
        <a:p>
          <a:endParaRPr lang="ru-RU"/>
        </a:p>
      </dgm:t>
    </dgm:pt>
    <dgm:pt modelId="{080FE5DF-F9C1-461B-B878-60F26A6A7524}" type="parTrans" cxnId="{6E5EA9D8-B199-4F5C-98AA-406E65C6B30D}">
      <dgm:prSet/>
      <dgm:spPr/>
      <dgm:t>
        <a:bodyPr/>
        <a:lstStyle/>
        <a:p>
          <a:endParaRPr lang="ru-RU"/>
        </a:p>
      </dgm:t>
    </dgm:pt>
    <dgm:pt modelId="{D19242B3-B924-4930-88D6-32FD18005A85}" type="sibTrans" cxnId="{6E5EA9D8-B199-4F5C-98AA-406E65C6B30D}">
      <dgm:prSet/>
      <dgm:spPr/>
      <dgm:t>
        <a:bodyPr/>
        <a:lstStyle/>
        <a:p>
          <a:endParaRPr lang="ru-RU"/>
        </a:p>
      </dgm:t>
    </dgm:pt>
    <dgm:pt modelId="{10CB6E70-F758-4B50-9F64-BE01DFC5B198}" type="pres">
      <dgm:prSet presAssocID="{1182BEBE-32A8-45DC-A958-590DE351CB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0D734-B2C2-45F8-806E-B848BFCD9752}" type="pres">
      <dgm:prSet presAssocID="{93CEC3F0-07B8-4467-8C0B-583D6F09B3D6}" presName="centerShape" presStyleLbl="node0" presStyleIdx="0" presStyleCnt="1"/>
      <dgm:spPr/>
      <dgm:t>
        <a:bodyPr/>
        <a:lstStyle/>
        <a:p>
          <a:endParaRPr lang="ru-RU"/>
        </a:p>
      </dgm:t>
    </dgm:pt>
    <dgm:pt modelId="{748E2546-8408-4099-8CAE-15637E00F8D2}" type="pres">
      <dgm:prSet presAssocID="{B047BC91-2AD2-448E-A763-EE0ABEE8C4B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9D5EBBF-CACA-498D-A65C-0BFD2CD1CD0A}" type="pres">
      <dgm:prSet presAssocID="{F2D29C2D-F932-43F7-BBB0-1BA67EDF74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D6C11-917D-49FD-9A8E-8D7334E41488}" type="pres">
      <dgm:prSet presAssocID="{975A8145-6664-4718-9CCF-FC2E00FD5A3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AB4C2DB-1848-485D-9097-65B634345608}" type="pres">
      <dgm:prSet presAssocID="{F82F1FF7-58C8-4B0B-9A75-4E64944F59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BD4E2-2D5D-45BA-85A6-29AB8AF8A2F0}" type="pres">
      <dgm:prSet presAssocID="{080FE5DF-F9C1-461B-B878-60F26A6A752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83C8546-AE59-46B8-9B0B-87C754AB4368}" type="pres">
      <dgm:prSet presAssocID="{8507D424-7309-44C2-B55B-5AC6F38B66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35481-80C4-4906-A672-8788E22006E6}" type="presOf" srcId="{F2D29C2D-F932-43F7-BBB0-1BA67EDF7433}" destId="{E9D5EBBF-CACA-498D-A65C-0BFD2CD1CD0A}" srcOrd="0" destOrd="0" presId="urn:microsoft.com/office/officeart/2005/8/layout/radial4"/>
    <dgm:cxn modelId="{E15AC03F-C703-48AF-A347-5998726A28D1}" srcId="{93CEC3F0-07B8-4467-8C0B-583D6F09B3D6}" destId="{F2D29C2D-F932-43F7-BBB0-1BA67EDF7433}" srcOrd="0" destOrd="0" parTransId="{B047BC91-2AD2-448E-A763-EE0ABEE8C4BF}" sibTransId="{B96C607D-984D-4211-81BA-F407DFD652B0}"/>
    <dgm:cxn modelId="{680C11ED-A193-45A0-A4C7-899BDB98A442}" srcId="{93CEC3F0-07B8-4467-8C0B-583D6F09B3D6}" destId="{F82F1FF7-58C8-4B0B-9A75-4E64944F59CF}" srcOrd="1" destOrd="0" parTransId="{975A8145-6664-4718-9CCF-FC2E00FD5A32}" sibTransId="{BC65F732-94F0-478C-BB40-680B23BEC366}"/>
    <dgm:cxn modelId="{6E5EA9D8-B199-4F5C-98AA-406E65C6B30D}" srcId="{93CEC3F0-07B8-4467-8C0B-583D6F09B3D6}" destId="{8507D424-7309-44C2-B55B-5AC6F38B66F5}" srcOrd="2" destOrd="0" parTransId="{080FE5DF-F9C1-461B-B878-60F26A6A7524}" sibTransId="{D19242B3-B924-4930-88D6-32FD18005A85}"/>
    <dgm:cxn modelId="{DFA2354B-244C-469C-9FB8-C171143FDE94}" type="presOf" srcId="{B047BC91-2AD2-448E-A763-EE0ABEE8C4BF}" destId="{748E2546-8408-4099-8CAE-15637E00F8D2}" srcOrd="0" destOrd="0" presId="urn:microsoft.com/office/officeart/2005/8/layout/radial4"/>
    <dgm:cxn modelId="{93B884DE-B52D-41B6-8F06-51D3D160B88A}" type="presOf" srcId="{080FE5DF-F9C1-461B-B878-60F26A6A7524}" destId="{F81BD4E2-2D5D-45BA-85A6-29AB8AF8A2F0}" srcOrd="0" destOrd="0" presId="urn:microsoft.com/office/officeart/2005/8/layout/radial4"/>
    <dgm:cxn modelId="{F9B1B941-CEDA-45DF-89D1-0DCD4F24B7BE}" type="presOf" srcId="{975A8145-6664-4718-9CCF-FC2E00FD5A32}" destId="{117D6C11-917D-49FD-9A8E-8D7334E41488}" srcOrd="0" destOrd="0" presId="urn:microsoft.com/office/officeart/2005/8/layout/radial4"/>
    <dgm:cxn modelId="{4228F61F-12EB-4EEB-98D1-FD039B5EA2A0}" type="presOf" srcId="{93CEC3F0-07B8-4467-8C0B-583D6F09B3D6}" destId="{E360D734-B2C2-45F8-806E-B848BFCD9752}" srcOrd="0" destOrd="0" presId="urn:microsoft.com/office/officeart/2005/8/layout/radial4"/>
    <dgm:cxn modelId="{3C7CCB60-6376-4A64-B0ED-464307ACDA30}" type="presOf" srcId="{8507D424-7309-44C2-B55B-5AC6F38B66F5}" destId="{B83C8546-AE59-46B8-9B0B-87C754AB4368}" srcOrd="0" destOrd="0" presId="urn:microsoft.com/office/officeart/2005/8/layout/radial4"/>
    <dgm:cxn modelId="{53AEC5D9-9629-41FE-86BE-3242F396FC77}" srcId="{1182BEBE-32A8-45DC-A958-590DE351CBC8}" destId="{93CEC3F0-07B8-4467-8C0B-583D6F09B3D6}" srcOrd="0" destOrd="0" parTransId="{424053CB-A57F-4C3A-92F2-2912A9B9C771}" sibTransId="{348DD4E6-31F6-425A-940F-D03A9DC85A56}"/>
    <dgm:cxn modelId="{B473730F-F015-4400-AD02-F5C33FC65058}" type="presOf" srcId="{1182BEBE-32A8-45DC-A958-590DE351CBC8}" destId="{10CB6E70-F758-4B50-9F64-BE01DFC5B198}" srcOrd="0" destOrd="0" presId="urn:microsoft.com/office/officeart/2005/8/layout/radial4"/>
    <dgm:cxn modelId="{3016943E-3517-4F8D-A99B-DE4B6E84D3CC}" type="presOf" srcId="{F82F1FF7-58C8-4B0B-9A75-4E64944F59CF}" destId="{EAB4C2DB-1848-485D-9097-65B634345608}" srcOrd="0" destOrd="0" presId="urn:microsoft.com/office/officeart/2005/8/layout/radial4"/>
    <dgm:cxn modelId="{2B6A7910-E9AA-4D7D-92B9-0A0BE51E0FFB}" type="presParOf" srcId="{10CB6E70-F758-4B50-9F64-BE01DFC5B198}" destId="{E360D734-B2C2-45F8-806E-B848BFCD9752}" srcOrd="0" destOrd="0" presId="urn:microsoft.com/office/officeart/2005/8/layout/radial4"/>
    <dgm:cxn modelId="{F637BADE-B887-41EE-9DC9-A69D516FF7F4}" type="presParOf" srcId="{10CB6E70-F758-4B50-9F64-BE01DFC5B198}" destId="{748E2546-8408-4099-8CAE-15637E00F8D2}" srcOrd="1" destOrd="0" presId="urn:microsoft.com/office/officeart/2005/8/layout/radial4"/>
    <dgm:cxn modelId="{B8DC6CB4-39DF-43BB-B897-F9E884B32AFC}" type="presParOf" srcId="{10CB6E70-F758-4B50-9F64-BE01DFC5B198}" destId="{E9D5EBBF-CACA-498D-A65C-0BFD2CD1CD0A}" srcOrd="2" destOrd="0" presId="urn:microsoft.com/office/officeart/2005/8/layout/radial4"/>
    <dgm:cxn modelId="{C1197407-2AAF-4A73-A56C-5465DDFD9180}" type="presParOf" srcId="{10CB6E70-F758-4B50-9F64-BE01DFC5B198}" destId="{117D6C11-917D-49FD-9A8E-8D7334E41488}" srcOrd="3" destOrd="0" presId="urn:microsoft.com/office/officeart/2005/8/layout/radial4"/>
    <dgm:cxn modelId="{B7F47613-4C0F-483C-BC38-BBE93391CDAD}" type="presParOf" srcId="{10CB6E70-F758-4B50-9F64-BE01DFC5B198}" destId="{EAB4C2DB-1848-485D-9097-65B634345608}" srcOrd="4" destOrd="0" presId="urn:microsoft.com/office/officeart/2005/8/layout/radial4"/>
    <dgm:cxn modelId="{2B51BB34-B084-4878-8F6B-9008520A9D91}" type="presParOf" srcId="{10CB6E70-F758-4B50-9F64-BE01DFC5B198}" destId="{F81BD4E2-2D5D-45BA-85A6-29AB8AF8A2F0}" srcOrd="5" destOrd="0" presId="urn:microsoft.com/office/officeart/2005/8/layout/radial4"/>
    <dgm:cxn modelId="{4E0D3415-AC71-41A7-BD52-69AC2410CAFD}" type="presParOf" srcId="{10CB6E70-F758-4B50-9F64-BE01DFC5B198}" destId="{B83C8546-AE59-46B8-9B0B-87C754AB4368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Picture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428604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комбинированного вида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№28 « Золотой ключик»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Coat_of_Arms_of_Kotlas_%28Arkhangelsk_oblast%29_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428604"/>
            <a:ext cx="698505" cy="7858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5357826"/>
            <a:ext cx="70009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 2020 г.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85926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5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ДОУ с семьями воспитанников</a:t>
            </a:r>
            <a:endParaRPr lang="ru-RU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g5.jpg"/>
          <p:cNvPicPr>
            <a:picLocks noChangeAspect="1" noChangeArrowheads="1"/>
          </p:cNvPicPr>
          <p:nvPr/>
        </p:nvPicPr>
        <p:blipFill>
          <a:blip r:embed="rId5"/>
          <a:srcRect l="20513" t="50774" r="17948"/>
          <a:stretch>
            <a:fillRect/>
          </a:stretch>
        </p:blipFill>
        <p:spPr bwMode="auto">
          <a:xfrm>
            <a:off x="2214546" y="3071810"/>
            <a:ext cx="450059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6" y="-547"/>
            <a:ext cx="9151437" cy="6858000"/>
          </a:xfrm>
          <a:prstGeom prst="rect">
            <a:avLst/>
          </a:prstGeom>
          <a:noFill/>
        </p:spPr>
      </p:pic>
      <p:pic>
        <p:nvPicPr>
          <p:cNvPr id="12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548680"/>
            <a:ext cx="6635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условия взаимодействия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997839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1.Изучение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ткрытость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сада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семье.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риентация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 на работу с детьми и родителями.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3214686"/>
            <a:ext cx="4345632" cy="31323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11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23472"/>
            <a:ext cx="2214578" cy="229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86116" y="50004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1214422"/>
            <a:ext cx="2643206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Продумывание содержания и форм работы с родителями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1285860"/>
            <a:ext cx="2643206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между воспитателями и родителями доброжелательных отношений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3643314"/>
            <a:ext cx="2643206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родителей более полного образа своего ребенка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5000636"/>
            <a:ext cx="2643206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педагога с проблемами семьи в воспитании ребенка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662" y="3357562"/>
            <a:ext cx="2643206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с взрослыми исследование и формирование личности ребенка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71670" y="428604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1928802"/>
            <a:ext cx="3000396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1928802"/>
            <a:ext cx="3214710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52" y="4786322"/>
            <a:ext cx="3000396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64" y="3286124"/>
            <a:ext cx="2928958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4714884"/>
            <a:ext cx="3000396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8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571480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72000" y="1142984"/>
            <a:ext cx="4036247" cy="2643206"/>
            <a:chOff x="0" y="3107553"/>
            <a:chExt cx="4107685" cy="3107553"/>
          </a:xfrm>
        </p:grpSpPr>
        <p:sp>
          <p:nvSpPr>
            <p:cNvPr id="10" name="Прямоугольник с одним скругленным углом 9"/>
            <p:cNvSpPr/>
            <p:nvPr/>
          </p:nvSpPr>
          <p:spPr>
            <a:xfrm rot="10800000">
              <a:off x="0" y="3107553"/>
              <a:ext cx="4107685" cy="3107553"/>
            </a:xfrm>
            <a:prstGeom prst="round1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 rot="21600000">
              <a:off x="0" y="3884441"/>
              <a:ext cx="4107685" cy="2330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ДРУЖНАЯ СЕМЕЙКА</a:t>
              </a:r>
              <a:endParaRPr lang="ru-RU" sz="24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4143404" cy="276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571612"/>
            <a:ext cx="3665945" cy="258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D:\презентации\знаток дошк воспитатель года -2015,веселые старты\DSC082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000504"/>
            <a:ext cx="3452332" cy="258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pic>
        <p:nvPicPr>
          <p:cNvPr id="10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428604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эффективности взаимодействия с родителями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img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071942"/>
            <a:ext cx="3286148" cy="2464611"/>
          </a:xfrm>
          <a:prstGeom prst="rect">
            <a:avLst/>
          </a:prstGeom>
          <a:noFill/>
        </p:spPr>
      </p:pic>
      <p:pic>
        <p:nvPicPr>
          <p:cNvPr id="9219" name="Picture 3" descr="C:\Users\User\Desktop\imgpreview 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428868"/>
            <a:ext cx="3571900" cy="2542709"/>
          </a:xfrm>
          <a:prstGeom prst="rect">
            <a:avLst/>
          </a:prstGeom>
          <a:noFill/>
        </p:spPr>
      </p:pic>
      <p:pic>
        <p:nvPicPr>
          <p:cNvPr id="9218" name="Picture 2" descr="C:\Users\User\Desktop\pero-i-bumaga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3703" r="1250" b="6018"/>
          <a:stretch>
            <a:fillRect/>
          </a:stretch>
        </p:blipFill>
        <p:spPr bwMode="auto">
          <a:xfrm>
            <a:off x="5643570" y="1500174"/>
            <a:ext cx="2857520" cy="2274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pic>
        <p:nvPicPr>
          <p:cNvPr id="8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500042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эффективности работы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00166" y="1428736"/>
            <a:ext cx="7143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у родителей интереса к содержанию образовательного процесса с детьми;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возникновение дискуссий, диспутов по их инициативе;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вопросы родителей ими самими; приведение примеров из собственного опыта;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вопросов к педагогу, касающихся личности ребенка, его внутреннего мира;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стремление взрослых к индивидуальным контактам с воспитателем;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размышление родителей о правильности использования тех или иных методов воспитания;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их активности при анализе педагогических ситуаций, решение задач и обсуждение дискуссионных вопросов.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pic>
        <p:nvPicPr>
          <p:cNvPr id="7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067" b="10251"/>
          <a:stretch/>
        </p:blipFill>
        <p:spPr>
          <a:xfrm>
            <a:off x="1643042" y="1852272"/>
            <a:ext cx="6497434" cy="475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857356" y="428605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Ветви воспитания подрастающего поколения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pic>
        <p:nvPicPr>
          <p:cNvPr id="8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slide_17.jpg"/>
          <p:cNvPicPr>
            <a:picLocks noChangeAspect="1" noChangeArrowheads="1"/>
          </p:cNvPicPr>
          <p:nvPr/>
        </p:nvPicPr>
        <p:blipFill>
          <a:blip r:embed="rId4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Picture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428604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357826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78974"/>
            <a:ext cx="69951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Семья -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первичный социум, дающий ребенку ощущение психологической защищенности, «эмоционального тыла», поддержку, безусловного безоценочного принятия.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786058"/>
            <a:ext cx="5976664" cy="37558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Picture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428604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357826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pic (6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71546"/>
            <a:ext cx="4714908" cy="319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esktop\13dda4680879d3926ea21c5ed4308d6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800348" cy="193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User\Desktop\61c5e5e65722912f60664187b9d4c86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357694"/>
            <a:ext cx="3171305" cy="222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C:\Users\User\Desktop\img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85728"/>
            <a:ext cx="1919113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05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714356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"Об образовании в Российской Федерации" от 29.12.2012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273-ФЗ 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274838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44 п. 1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  <a:endParaRPr lang="ru-RU" sz="2400" dirty="0"/>
          </a:p>
        </p:txBody>
      </p:sp>
      <p:pic>
        <p:nvPicPr>
          <p:cNvPr id="8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71435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27483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548680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дошкольного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-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воспитатель детей, но и партнёр родителей по их воспитанию.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26008"/>
            <a:ext cx="6192687" cy="4474344"/>
          </a:xfrm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77067" y="2092276"/>
            <a:ext cx="567525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комбинированного вида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28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Золотой ключик»</a:t>
            </a:r>
          </a:p>
        </p:txBody>
      </p:sp>
    </p:spTree>
    <p:extLst>
      <p:ext uri="{BB962C8B-B14F-4D97-AF65-F5344CB8AC3E}">
        <p14:creationId xmlns="" xmlns:p14="http://schemas.microsoft.com/office/powerpoint/2010/main" val="5157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3" y="-3175"/>
            <a:ext cx="9151437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428596" y="2559468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5671" y="404664"/>
            <a:ext cx="68811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Взаимодействие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 с родителями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3947" y="1547664"/>
            <a:ext cx="6960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эмоциональный настрой педагогов и родителей на совместную работу по воспитанию детей.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3946" y="2310396"/>
            <a:ext cx="7002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индивидуальности ребенка.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3947" y="3152914"/>
            <a:ext cx="69886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могут выбирать и формировать уже в школьном возрасте то направление в развитии и воспитании ребенка, которое они считают нужны.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683946" y="5150391"/>
            <a:ext cx="698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реализации единой программы воспитания и развития ребенка в ДОУ и семье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724"/>
            <a:ext cx="91514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428596" y="2559468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5671" y="404664"/>
            <a:ext cx="68811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3947" y="1547664"/>
            <a:ext cx="6960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3946" y="2310396"/>
            <a:ext cx="7002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3947" y="3152914"/>
            <a:ext cx="6988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077688" y="5013176"/>
            <a:ext cx="6988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70963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сочинения» 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о работе с родителями – это большой и важный вопрос. Тут надо заботиться об уровне знаний самих родителей, о помощи им в деле самообразования, вооружения их известным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педминимумом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привлечение их к работе детского сада»</a:t>
            </a:r>
            <a:endParaRPr lang="ru-RU" sz="2400" dirty="0"/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56" y="3408383"/>
            <a:ext cx="2613300" cy="310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919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642918"/>
            <a:ext cx="6635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03648" y="1582341"/>
            <a:ext cx="7283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сада для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семьи;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 и родителей в воспитании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детей;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активной развивающей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общих и частных проблем в развитии и воспитании ребенка.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00760" y="2071678"/>
            <a:ext cx="2496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безопасность  детей</a:t>
            </a:r>
            <a:endParaRPr lang="ru-RU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1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1857356" y="569630"/>
            <a:ext cx="2857520" cy="18228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детству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596" y="3714752"/>
            <a:ext cx="2857520" cy="17778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культуры семьи 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72132" y="928670"/>
            <a:ext cx="2780382" cy="17790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для изучения их семейной микросреды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3071802" y="4929198"/>
            <a:ext cx="2793716" cy="15716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формы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</a:t>
            </a:r>
          </a:p>
        </p:txBody>
      </p:sp>
      <p:sp>
        <p:nvSpPr>
          <p:cNvPr id="18" name="Овал 17"/>
          <p:cNvSpPr/>
          <p:nvPr/>
        </p:nvSpPr>
        <p:spPr>
          <a:xfrm>
            <a:off x="5786446" y="3714752"/>
            <a:ext cx="2930753" cy="17058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практическую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теоретическую помощь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6933" y="2575024"/>
            <a:ext cx="2902031" cy="1742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помощь семье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детей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472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145</cp:revision>
  <dcterms:created xsi:type="dcterms:W3CDTF">2017-04-18T05:37:36Z</dcterms:created>
  <dcterms:modified xsi:type="dcterms:W3CDTF">2020-04-28T13:22:21Z</dcterms:modified>
</cp:coreProperties>
</file>