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297" r:id="rId4"/>
    <p:sldId id="264" r:id="rId5"/>
    <p:sldId id="318" r:id="rId6"/>
    <p:sldId id="319" r:id="rId7"/>
    <p:sldId id="320" r:id="rId8"/>
    <p:sldId id="321" r:id="rId9"/>
    <p:sldId id="324" r:id="rId10"/>
    <p:sldId id="326" r:id="rId11"/>
    <p:sldId id="301" r:id="rId12"/>
    <p:sldId id="281" r:id="rId13"/>
    <p:sldId id="322" r:id="rId14"/>
    <p:sldId id="306" r:id="rId15"/>
    <p:sldId id="311" r:id="rId16"/>
    <p:sldId id="312" r:id="rId17"/>
    <p:sldId id="313" r:id="rId18"/>
    <p:sldId id="308" r:id="rId19"/>
    <p:sldId id="315" r:id="rId20"/>
    <p:sldId id="309" r:id="rId21"/>
    <p:sldId id="310" r:id="rId22"/>
    <p:sldId id="293" r:id="rId23"/>
    <p:sldId id="317" r:id="rId24"/>
    <p:sldId id="285" r:id="rId25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660033"/>
    <a:srgbClr val="663300"/>
    <a:srgbClr val="1AD70B"/>
    <a:srgbClr val="F99FE6"/>
    <a:srgbClr val="9900CC"/>
    <a:srgbClr val="00CC99"/>
    <a:srgbClr val="FF9933"/>
    <a:srgbClr val="A50021"/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378" autoAdjust="0"/>
    <p:restoredTop sz="94391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6600FF"/>
            </a:solidFill>
          </c:spPr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429</c:v>
                </c:pt>
                <c:pt idx="1">
                  <c:v>433</c:v>
                </c:pt>
                <c:pt idx="2">
                  <c:v>398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</c:v>
                </c:pt>
              </c:strCache>
            </c:strRef>
          </c:tx>
          <c:spPr>
            <a:solidFill>
              <a:srgbClr val="FF5050"/>
            </a:solidFill>
          </c:spPr>
          <c:cat>
            <c:strRef>
              <c:f>Лист1!$A$2:$A$5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415</c:v>
                </c:pt>
                <c:pt idx="1">
                  <c:v>414</c:v>
                </c:pt>
                <c:pt idx="2">
                  <c:v>356</c:v>
                </c:pt>
              </c:numCache>
            </c:numRef>
          </c:val>
        </c:ser>
        <c:shape val="box"/>
        <c:axId val="84681856"/>
        <c:axId val="84683392"/>
        <c:axId val="0"/>
      </c:bar3DChart>
      <c:catAx>
        <c:axId val="84681856"/>
        <c:scaling>
          <c:orientation val="minMax"/>
        </c:scaling>
        <c:axPos val="b"/>
        <c:numFmt formatCode="General" sourceLinked="0"/>
        <c:tickLblPos val="nextTo"/>
        <c:crossAx val="84683392"/>
        <c:crosses val="autoZero"/>
        <c:auto val="1"/>
        <c:lblAlgn val="ctr"/>
        <c:lblOffset val="100"/>
      </c:catAx>
      <c:valAx>
        <c:axId val="84683392"/>
        <c:scaling>
          <c:orientation val="minMax"/>
        </c:scaling>
        <c:axPos val="l"/>
        <c:majorGridlines/>
        <c:numFmt formatCode="General" sourceLinked="1"/>
        <c:tickLblPos val="nextTo"/>
        <c:crossAx val="846818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малообеспеченные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33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20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многодетные</c:v>
                </c:pt>
              </c:strCache>
            </c:strRef>
          </c:tx>
          <c:spPr>
            <a:solidFill>
              <a:srgbClr val="33CC33"/>
            </a:solidFill>
          </c:spPr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</c:v>
                </c:pt>
                <c:pt idx="1">
                  <c:v>68</c:v>
                </c:pt>
                <c:pt idx="2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неполные</c:v>
                </c:pt>
              </c:strCache>
            </c:strRef>
          </c:tx>
          <c:spPr>
            <a:solidFill>
              <a:srgbClr val="E80E3D"/>
            </a:solidFill>
          </c:spPr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</c:v>
                </c:pt>
                <c:pt idx="1">
                  <c:v>57</c:v>
                </c:pt>
                <c:pt idx="2">
                  <c:v>50</c:v>
                </c:pt>
              </c:numCache>
            </c:numRef>
          </c:val>
        </c:ser>
        <c:shape val="box"/>
        <c:axId val="95175424"/>
        <c:axId val="95176960"/>
        <c:axId val="0"/>
      </c:bar3DChart>
      <c:catAx>
        <c:axId val="95175424"/>
        <c:scaling>
          <c:orientation val="minMax"/>
        </c:scaling>
        <c:axPos val="b"/>
        <c:numFmt formatCode="General" sourceLinked="0"/>
        <c:tickLblPos val="nextTo"/>
        <c:crossAx val="95176960"/>
        <c:crosses val="autoZero"/>
        <c:auto val="1"/>
        <c:lblAlgn val="ctr"/>
        <c:lblOffset val="100"/>
      </c:catAx>
      <c:valAx>
        <c:axId val="95176960"/>
        <c:scaling>
          <c:orientation val="minMax"/>
        </c:scaling>
        <c:axPos val="l"/>
        <c:majorGridlines/>
        <c:numFmt formatCode="General" sourceLinked="1"/>
        <c:tickLblPos val="nextTo"/>
        <c:crossAx val="951754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внутренний учёт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"группа риска"</c:v>
                </c:pt>
              </c:strCache>
            </c:strRef>
          </c:tx>
          <c:spPr>
            <a:solidFill>
              <a:srgbClr val="3333CC"/>
            </a:solidFill>
          </c:spPr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семьи СОП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hape val="box"/>
        <c:axId val="95305728"/>
        <c:axId val="95307264"/>
        <c:axId val="0"/>
      </c:bar3DChart>
      <c:catAx>
        <c:axId val="95305728"/>
        <c:scaling>
          <c:orientation val="minMax"/>
        </c:scaling>
        <c:axPos val="b"/>
        <c:numFmt formatCode="General" sourceLinked="0"/>
        <c:tickLblPos val="nextTo"/>
        <c:crossAx val="95307264"/>
        <c:crosses val="autoZero"/>
        <c:auto val="1"/>
        <c:lblAlgn val="ctr"/>
        <c:lblOffset val="100"/>
      </c:catAx>
      <c:valAx>
        <c:axId val="95307264"/>
        <c:scaling>
          <c:orientation val="minMax"/>
        </c:scaling>
        <c:axPos val="l"/>
        <c:majorGridlines/>
        <c:numFmt formatCode="General" sourceLinked="1"/>
        <c:tickLblPos val="nextTo"/>
        <c:crossAx val="953057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gradFill>
      <a:gsLst>
        <a:gs pos="0">
          <a:schemeClr val="bg1"/>
        </a:gs>
        <a:gs pos="50000">
          <a:schemeClr val="bg1">
            <a:gamma/>
            <a:tint val="0"/>
            <a:invGamma/>
          </a:schemeClr>
        </a:gs>
        <a:gs pos="100000">
          <a:schemeClr val="bg1"/>
        </a:gs>
      </a:gsLst>
      <a:path path="rect">
        <a:fillToRect l="100000" t="100000"/>
      </a:path>
    </a:gra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7D294-9819-4F61-89A6-C9A3F551B7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9C358-CA4B-4AA8-A361-F7101CA1E5DB}">
      <dgm:prSet phldrT="[Текст]" custT="1"/>
      <dgm:spPr>
        <a:solidFill>
          <a:srgbClr val="F99FE6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latin typeface="+mn-lt"/>
            </a:rPr>
            <a:t>Социальный педагог</a:t>
          </a:r>
          <a:endParaRPr lang="ru-RU" sz="3200" b="1" dirty="0">
            <a:solidFill>
              <a:srgbClr val="663300"/>
            </a:solidFill>
            <a:latin typeface="+mn-lt"/>
          </a:endParaRPr>
        </a:p>
      </dgm:t>
    </dgm:pt>
    <dgm:pt modelId="{627E5042-F7F8-475C-9456-69E45833B722}" type="parTrans" cxnId="{E7FB5BD0-F20F-4B7B-A869-DB584EA16208}">
      <dgm:prSet/>
      <dgm:spPr/>
      <dgm:t>
        <a:bodyPr/>
        <a:lstStyle/>
        <a:p>
          <a:endParaRPr lang="ru-RU"/>
        </a:p>
      </dgm:t>
    </dgm:pt>
    <dgm:pt modelId="{27E5B180-136F-450A-885F-C7AD9714D2A1}" type="sibTrans" cxnId="{E7FB5BD0-F20F-4B7B-A869-DB584EA16208}">
      <dgm:prSet/>
      <dgm:spPr/>
      <dgm:t>
        <a:bodyPr/>
        <a:lstStyle/>
        <a:p>
          <a:endParaRPr lang="ru-RU"/>
        </a:p>
      </dgm:t>
    </dgm:pt>
    <dgm:pt modelId="{BFE10E8B-EFDF-4486-B75C-B5C79D331BA8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effectLst/>
              <a:latin typeface="+mn-lt"/>
            </a:rPr>
            <a:t>Воспитатели</a:t>
          </a:r>
        </a:p>
        <a:p>
          <a:r>
            <a:rPr lang="ru-RU" sz="3200" b="1" dirty="0" smtClean="0">
              <a:solidFill>
                <a:srgbClr val="663300"/>
              </a:solidFill>
              <a:effectLst/>
              <a:latin typeface="+mn-lt"/>
            </a:rPr>
            <a:t>Специалисты</a:t>
          </a:r>
          <a:endParaRPr lang="ru-RU" sz="3200" b="1" dirty="0">
            <a:solidFill>
              <a:srgbClr val="663300"/>
            </a:solidFill>
            <a:effectLst/>
            <a:latin typeface="+mn-lt"/>
          </a:endParaRPr>
        </a:p>
      </dgm:t>
    </dgm:pt>
    <dgm:pt modelId="{E359E8BE-133A-4227-ABD9-3507A43AE19C}" type="parTrans" cxnId="{553A5897-4C66-4362-9142-A6B52B696072}">
      <dgm:prSet/>
      <dgm:spPr/>
      <dgm:t>
        <a:bodyPr/>
        <a:lstStyle/>
        <a:p>
          <a:endParaRPr lang="ru-RU"/>
        </a:p>
      </dgm:t>
    </dgm:pt>
    <dgm:pt modelId="{821CE4BB-9156-408C-87CF-270196572DF1}" type="sibTrans" cxnId="{553A5897-4C66-4362-9142-A6B52B696072}">
      <dgm:prSet/>
      <dgm:spPr/>
      <dgm:t>
        <a:bodyPr/>
        <a:lstStyle/>
        <a:p>
          <a:endParaRPr lang="ru-RU"/>
        </a:p>
      </dgm:t>
    </dgm:pt>
    <dgm:pt modelId="{8B5BFF1F-C561-4ADE-8725-FF368FA32609}">
      <dgm:prSet phldrT="[Текст]" phldr="1"/>
      <dgm:spPr/>
      <dgm:t>
        <a:bodyPr/>
        <a:lstStyle/>
        <a:p>
          <a:endParaRPr lang="ru-RU" dirty="0"/>
        </a:p>
      </dgm:t>
    </dgm:pt>
    <dgm:pt modelId="{A5BC051D-D598-420C-8525-ECF2D001ABC0}" type="parTrans" cxnId="{01C3AEB8-89E6-4C26-BB34-F1BE80E12B1D}">
      <dgm:prSet/>
      <dgm:spPr/>
      <dgm:t>
        <a:bodyPr/>
        <a:lstStyle/>
        <a:p>
          <a:endParaRPr lang="ru-RU"/>
        </a:p>
      </dgm:t>
    </dgm:pt>
    <dgm:pt modelId="{56FC8F30-5FFF-49EC-9B8F-3F279C15DED0}" type="sibTrans" cxnId="{01C3AEB8-89E6-4C26-BB34-F1BE80E12B1D}">
      <dgm:prSet/>
      <dgm:spPr/>
      <dgm:t>
        <a:bodyPr/>
        <a:lstStyle/>
        <a:p>
          <a:endParaRPr lang="ru-RU"/>
        </a:p>
      </dgm:t>
    </dgm:pt>
    <dgm:pt modelId="{B51C745F-87AB-49C9-8018-535C69C9478D}">
      <dgm:prSet phldrT="[Текст]" phldr="1"/>
      <dgm:spPr/>
      <dgm:t>
        <a:bodyPr/>
        <a:lstStyle/>
        <a:p>
          <a:endParaRPr lang="ru-RU"/>
        </a:p>
      </dgm:t>
    </dgm:pt>
    <dgm:pt modelId="{AFAEF4D0-85EC-47FD-B1DE-B699E80C5DB0}" type="parTrans" cxnId="{9FCA6972-BA3D-40C7-9937-E8B7F2637813}">
      <dgm:prSet/>
      <dgm:spPr/>
      <dgm:t>
        <a:bodyPr/>
        <a:lstStyle/>
        <a:p>
          <a:endParaRPr lang="ru-RU"/>
        </a:p>
      </dgm:t>
    </dgm:pt>
    <dgm:pt modelId="{A3971311-D241-4496-9EF2-68F3F91F0AB2}" type="sibTrans" cxnId="{9FCA6972-BA3D-40C7-9937-E8B7F2637813}">
      <dgm:prSet/>
      <dgm:spPr/>
      <dgm:t>
        <a:bodyPr/>
        <a:lstStyle/>
        <a:p>
          <a:endParaRPr lang="ru-RU"/>
        </a:p>
      </dgm:t>
    </dgm:pt>
    <dgm:pt modelId="{8486CAA9-98FE-4486-8C9D-221075609F75}">
      <dgm:prSet phldrT="[Текст]" phldr="1"/>
      <dgm:spPr/>
      <dgm:t>
        <a:bodyPr/>
        <a:lstStyle/>
        <a:p>
          <a:endParaRPr lang="ru-RU"/>
        </a:p>
      </dgm:t>
    </dgm:pt>
    <dgm:pt modelId="{92277AA1-A79A-4D21-9E67-8B1192384D36}" type="parTrans" cxnId="{1268C0C5-43A3-4736-82FA-B5EA3F8B23B6}">
      <dgm:prSet/>
      <dgm:spPr/>
      <dgm:t>
        <a:bodyPr/>
        <a:lstStyle/>
        <a:p>
          <a:endParaRPr lang="ru-RU"/>
        </a:p>
      </dgm:t>
    </dgm:pt>
    <dgm:pt modelId="{991456F8-5E4E-425B-9D09-B8BC4810F8E8}" type="sibTrans" cxnId="{1268C0C5-43A3-4736-82FA-B5EA3F8B23B6}">
      <dgm:prSet/>
      <dgm:spPr/>
      <dgm:t>
        <a:bodyPr/>
        <a:lstStyle/>
        <a:p>
          <a:endParaRPr lang="ru-RU"/>
        </a:p>
      </dgm:t>
    </dgm:pt>
    <dgm:pt modelId="{21F736B5-AB3B-403B-8A02-1951BD961FB9}">
      <dgm:prSet phldrT="[Текст]" phldr="1"/>
      <dgm:spPr/>
      <dgm:t>
        <a:bodyPr/>
        <a:lstStyle/>
        <a:p>
          <a:endParaRPr lang="ru-RU"/>
        </a:p>
      </dgm:t>
    </dgm:pt>
    <dgm:pt modelId="{65BB9421-81AE-40F9-898F-3CBAB134F995}" type="parTrans" cxnId="{05BA8D82-177C-468F-9F08-B501E43A9BA7}">
      <dgm:prSet/>
      <dgm:spPr/>
      <dgm:t>
        <a:bodyPr/>
        <a:lstStyle/>
        <a:p>
          <a:endParaRPr lang="ru-RU"/>
        </a:p>
      </dgm:t>
    </dgm:pt>
    <dgm:pt modelId="{BE9D9631-6625-472D-94EB-2FE7E0541AE0}" type="sibTrans" cxnId="{05BA8D82-177C-468F-9F08-B501E43A9BA7}">
      <dgm:prSet/>
      <dgm:spPr/>
      <dgm:t>
        <a:bodyPr/>
        <a:lstStyle/>
        <a:p>
          <a:endParaRPr lang="ru-RU"/>
        </a:p>
      </dgm:t>
    </dgm:pt>
    <dgm:pt modelId="{08511ADA-3894-41EA-AA56-9612C34CDF34}">
      <dgm:prSet custT="1"/>
      <dgm:spPr>
        <a:solidFill>
          <a:srgbClr val="00CC99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latin typeface="+mn-lt"/>
            </a:rPr>
            <a:t>Родители</a:t>
          </a:r>
          <a:endParaRPr lang="ru-RU" sz="3200" b="1" dirty="0">
            <a:solidFill>
              <a:srgbClr val="663300"/>
            </a:solidFill>
            <a:latin typeface="+mn-lt"/>
          </a:endParaRPr>
        </a:p>
      </dgm:t>
    </dgm:pt>
    <dgm:pt modelId="{F02DA654-19DC-401E-AB04-C846506332C5}" type="parTrans" cxnId="{ECCAC01C-A790-491A-9CB6-A724D1FD8E4E}">
      <dgm:prSet/>
      <dgm:spPr/>
      <dgm:t>
        <a:bodyPr/>
        <a:lstStyle/>
        <a:p>
          <a:endParaRPr lang="ru-RU"/>
        </a:p>
      </dgm:t>
    </dgm:pt>
    <dgm:pt modelId="{00CFEA71-6DAF-46E9-9C85-F2B778A35851}" type="sibTrans" cxnId="{ECCAC01C-A790-491A-9CB6-A724D1FD8E4E}">
      <dgm:prSet/>
      <dgm:spPr/>
      <dgm:t>
        <a:bodyPr/>
        <a:lstStyle/>
        <a:p>
          <a:endParaRPr lang="ru-RU"/>
        </a:p>
      </dgm:t>
    </dgm:pt>
    <dgm:pt modelId="{BEB524DA-F614-4A16-BAF6-E3BA2FF5085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</a:rPr>
            <a:t>Медицинский работник</a:t>
          </a:r>
          <a:endParaRPr lang="ru-RU" sz="3200" b="1" dirty="0">
            <a:solidFill>
              <a:srgbClr val="663300"/>
            </a:solidFill>
          </a:endParaRPr>
        </a:p>
      </dgm:t>
    </dgm:pt>
    <dgm:pt modelId="{668468F4-E5D8-4C1E-A6B9-11F1BDA94346}" type="parTrans" cxnId="{BB36408C-5DEA-4E17-BA70-BDB24AE88196}">
      <dgm:prSet/>
      <dgm:spPr/>
      <dgm:t>
        <a:bodyPr/>
        <a:lstStyle/>
        <a:p>
          <a:endParaRPr lang="ru-RU"/>
        </a:p>
      </dgm:t>
    </dgm:pt>
    <dgm:pt modelId="{774968E6-7860-45BA-8465-2527740A0227}" type="sibTrans" cxnId="{BB36408C-5DEA-4E17-BA70-BDB24AE88196}">
      <dgm:prSet/>
      <dgm:spPr/>
      <dgm:t>
        <a:bodyPr/>
        <a:lstStyle/>
        <a:p>
          <a:endParaRPr lang="ru-RU"/>
        </a:p>
      </dgm:t>
    </dgm:pt>
    <dgm:pt modelId="{571FA9C7-B1BD-4524-8967-4D217A6C3023}">
      <dgm:prSet custT="1"/>
      <dgm:spPr>
        <a:solidFill>
          <a:srgbClr val="FFFF00"/>
        </a:solidFill>
      </dgm:spPr>
      <dgm:t>
        <a:bodyPr/>
        <a:lstStyle/>
        <a:p>
          <a:r>
            <a:rPr lang="ru-RU" sz="3200" b="1" dirty="0" smtClean="0">
              <a:solidFill>
                <a:srgbClr val="663300"/>
              </a:solidFill>
              <a:latin typeface="+mn-lt"/>
            </a:rPr>
            <a:t>Администрация</a:t>
          </a:r>
          <a:endParaRPr lang="ru-RU" sz="3200" b="1" dirty="0">
            <a:solidFill>
              <a:srgbClr val="663300"/>
            </a:solidFill>
            <a:latin typeface="+mn-lt"/>
          </a:endParaRPr>
        </a:p>
      </dgm:t>
    </dgm:pt>
    <dgm:pt modelId="{31B59244-AAEC-4646-AF79-A007FCD3BDBE}" type="parTrans" cxnId="{FC4AEFC0-6258-4196-970F-5EA9AB75806E}">
      <dgm:prSet/>
      <dgm:spPr/>
      <dgm:t>
        <a:bodyPr/>
        <a:lstStyle/>
        <a:p>
          <a:endParaRPr lang="ru-RU"/>
        </a:p>
      </dgm:t>
    </dgm:pt>
    <dgm:pt modelId="{F0F5AD0B-AC75-457D-9AD7-6CA2605CEB92}" type="sibTrans" cxnId="{FC4AEFC0-6258-4196-970F-5EA9AB75806E}">
      <dgm:prSet/>
      <dgm:spPr/>
      <dgm:t>
        <a:bodyPr/>
        <a:lstStyle/>
        <a:p>
          <a:endParaRPr lang="ru-RU"/>
        </a:p>
      </dgm:t>
    </dgm:pt>
    <dgm:pt modelId="{E5C34473-9298-42C4-B471-A8D4ED7702A0}" type="pres">
      <dgm:prSet presAssocID="{9747D294-9819-4F61-89A6-C9A3F551B7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0E468-3914-4339-99EC-FF804C2CBA4D}" type="pres">
      <dgm:prSet presAssocID="{9747D294-9819-4F61-89A6-C9A3F551B761}" presName="matrix" presStyleCnt="0"/>
      <dgm:spPr/>
    </dgm:pt>
    <dgm:pt modelId="{3CEEC159-774A-4D9D-8D66-6151E9552FF4}" type="pres">
      <dgm:prSet presAssocID="{9747D294-9819-4F61-89A6-C9A3F551B761}" presName="tile1" presStyleLbl="node1" presStyleIdx="0" presStyleCnt="4"/>
      <dgm:spPr/>
      <dgm:t>
        <a:bodyPr/>
        <a:lstStyle/>
        <a:p>
          <a:endParaRPr lang="ru-RU"/>
        </a:p>
      </dgm:t>
    </dgm:pt>
    <dgm:pt modelId="{93F14E1D-3590-4D98-845F-A8941CEC68B3}" type="pres">
      <dgm:prSet presAssocID="{9747D294-9819-4F61-89A6-C9A3F551B7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F9090-DE49-4F80-B1AB-81B8EE4DB0BC}" type="pres">
      <dgm:prSet presAssocID="{9747D294-9819-4F61-89A6-C9A3F551B761}" presName="tile2" presStyleLbl="node1" presStyleIdx="1" presStyleCnt="4"/>
      <dgm:spPr/>
      <dgm:t>
        <a:bodyPr/>
        <a:lstStyle/>
        <a:p>
          <a:endParaRPr lang="ru-RU"/>
        </a:p>
      </dgm:t>
    </dgm:pt>
    <dgm:pt modelId="{6954BF3F-BBAD-4F4E-8CC6-99628880F84A}" type="pres">
      <dgm:prSet presAssocID="{9747D294-9819-4F61-89A6-C9A3F551B7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78F19-904E-4A92-BBF0-9BDA979D03A4}" type="pres">
      <dgm:prSet presAssocID="{9747D294-9819-4F61-89A6-C9A3F551B761}" presName="tile3" presStyleLbl="node1" presStyleIdx="2" presStyleCnt="4"/>
      <dgm:spPr/>
      <dgm:t>
        <a:bodyPr/>
        <a:lstStyle/>
        <a:p>
          <a:endParaRPr lang="ru-RU"/>
        </a:p>
      </dgm:t>
    </dgm:pt>
    <dgm:pt modelId="{2A8FB9BB-E28E-40A7-8C2F-53DB3049378E}" type="pres">
      <dgm:prSet presAssocID="{9747D294-9819-4F61-89A6-C9A3F551B7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FD965-6F5E-4FAF-8CE3-BF6C662413FF}" type="pres">
      <dgm:prSet presAssocID="{9747D294-9819-4F61-89A6-C9A3F551B761}" presName="tile4" presStyleLbl="node1" presStyleIdx="3" presStyleCnt="4" custLinFactNeighborX="1667" custLinFactNeighborY="1333"/>
      <dgm:spPr/>
      <dgm:t>
        <a:bodyPr/>
        <a:lstStyle/>
        <a:p>
          <a:endParaRPr lang="ru-RU"/>
        </a:p>
      </dgm:t>
    </dgm:pt>
    <dgm:pt modelId="{0A6E70EF-475B-44E0-B82F-2F1A6B9F2E68}" type="pres">
      <dgm:prSet presAssocID="{9747D294-9819-4F61-89A6-C9A3F551B7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E2CA-263F-4CC3-AA5A-F7AD898A9B1A}" type="pres">
      <dgm:prSet presAssocID="{9747D294-9819-4F61-89A6-C9A3F551B761}" presName="centerTile" presStyleLbl="fgShp" presStyleIdx="0" presStyleCnt="1" custScaleX="133333" custScaleY="1653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A575B-E2EC-4098-A121-5E70EA35AF59}" type="presOf" srcId="{571FA9C7-B1BD-4524-8967-4D217A6C3023}" destId="{0A6E70EF-475B-44E0-B82F-2F1A6B9F2E68}" srcOrd="1" destOrd="0" presId="urn:microsoft.com/office/officeart/2005/8/layout/matrix1"/>
    <dgm:cxn modelId="{2EE6268B-2C7C-4467-99A1-30E429692DE5}" type="presOf" srcId="{BEB524DA-F614-4A16-BAF6-E3BA2FF50850}" destId="{2A8FB9BB-E28E-40A7-8C2F-53DB3049378E}" srcOrd="1" destOrd="0" presId="urn:microsoft.com/office/officeart/2005/8/layout/matrix1"/>
    <dgm:cxn modelId="{4A5FD02B-26C7-43B0-B94D-359435A3E511}" type="presOf" srcId="{BFE10E8B-EFDF-4486-B75C-B5C79D331BA8}" destId="{93F14E1D-3590-4D98-845F-A8941CEC68B3}" srcOrd="1" destOrd="0" presId="urn:microsoft.com/office/officeart/2005/8/layout/matrix1"/>
    <dgm:cxn modelId="{BB36408C-5DEA-4E17-BA70-BDB24AE88196}" srcId="{A5B9C358-CA4B-4AA8-A361-F7101CA1E5DB}" destId="{BEB524DA-F614-4A16-BAF6-E3BA2FF50850}" srcOrd="2" destOrd="0" parTransId="{668468F4-E5D8-4C1E-A6B9-11F1BDA94346}" sibTransId="{774968E6-7860-45BA-8465-2527740A0227}"/>
    <dgm:cxn modelId="{C3C4BFAE-AB3D-4ED9-84BB-4603A2A31052}" type="presOf" srcId="{BFE10E8B-EFDF-4486-B75C-B5C79D331BA8}" destId="{3CEEC159-774A-4D9D-8D66-6151E9552FF4}" srcOrd="0" destOrd="0" presId="urn:microsoft.com/office/officeart/2005/8/layout/matrix1"/>
    <dgm:cxn modelId="{01C3AEB8-89E6-4C26-BB34-F1BE80E12B1D}" srcId="{9747D294-9819-4F61-89A6-C9A3F551B761}" destId="{8B5BFF1F-C561-4ADE-8725-FF368FA32609}" srcOrd="1" destOrd="0" parTransId="{A5BC051D-D598-420C-8525-ECF2D001ABC0}" sibTransId="{56FC8F30-5FFF-49EC-9B8F-3F279C15DED0}"/>
    <dgm:cxn modelId="{FC4AEFC0-6258-4196-970F-5EA9AB75806E}" srcId="{A5B9C358-CA4B-4AA8-A361-F7101CA1E5DB}" destId="{571FA9C7-B1BD-4524-8967-4D217A6C3023}" srcOrd="3" destOrd="0" parTransId="{31B59244-AAEC-4646-AF79-A007FCD3BDBE}" sibTransId="{F0F5AD0B-AC75-457D-9AD7-6CA2605CEB92}"/>
    <dgm:cxn modelId="{E7FB5BD0-F20F-4B7B-A869-DB584EA16208}" srcId="{9747D294-9819-4F61-89A6-C9A3F551B761}" destId="{A5B9C358-CA4B-4AA8-A361-F7101CA1E5DB}" srcOrd="0" destOrd="0" parTransId="{627E5042-F7F8-475C-9456-69E45833B722}" sibTransId="{27E5B180-136F-450A-885F-C7AD9714D2A1}"/>
    <dgm:cxn modelId="{9FCA6972-BA3D-40C7-9937-E8B7F2637813}" srcId="{8B5BFF1F-C561-4ADE-8725-FF368FA32609}" destId="{B51C745F-87AB-49C9-8018-535C69C9478D}" srcOrd="0" destOrd="0" parTransId="{AFAEF4D0-85EC-47FD-B1DE-B699E80C5DB0}" sibTransId="{A3971311-D241-4496-9EF2-68F3F91F0AB2}"/>
    <dgm:cxn modelId="{ECCAC01C-A790-491A-9CB6-A724D1FD8E4E}" srcId="{A5B9C358-CA4B-4AA8-A361-F7101CA1E5DB}" destId="{08511ADA-3894-41EA-AA56-9612C34CDF34}" srcOrd="1" destOrd="0" parTransId="{F02DA654-19DC-401E-AB04-C846506332C5}" sibTransId="{00CFEA71-6DAF-46E9-9C85-F2B778A35851}"/>
    <dgm:cxn modelId="{1268C0C5-43A3-4736-82FA-B5EA3F8B23B6}" srcId="{9747D294-9819-4F61-89A6-C9A3F551B761}" destId="{8486CAA9-98FE-4486-8C9D-221075609F75}" srcOrd="2" destOrd="0" parTransId="{92277AA1-A79A-4D21-9E67-8B1192384D36}" sibTransId="{991456F8-5E4E-425B-9D09-B8BC4810F8E8}"/>
    <dgm:cxn modelId="{540B543B-7E59-40E1-B2E9-297480E33732}" type="presOf" srcId="{08511ADA-3894-41EA-AA56-9612C34CDF34}" destId="{6954BF3F-BBAD-4F4E-8CC6-99628880F84A}" srcOrd="1" destOrd="0" presId="urn:microsoft.com/office/officeart/2005/8/layout/matrix1"/>
    <dgm:cxn modelId="{553A5897-4C66-4362-9142-A6B52B696072}" srcId="{A5B9C358-CA4B-4AA8-A361-F7101CA1E5DB}" destId="{BFE10E8B-EFDF-4486-B75C-B5C79D331BA8}" srcOrd="0" destOrd="0" parTransId="{E359E8BE-133A-4227-ABD9-3507A43AE19C}" sibTransId="{821CE4BB-9156-408C-87CF-270196572DF1}"/>
    <dgm:cxn modelId="{8B9965A9-8410-4CC4-8503-DD9E9BAE7069}" type="presOf" srcId="{571FA9C7-B1BD-4524-8967-4D217A6C3023}" destId="{A17FD965-6F5E-4FAF-8CE3-BF6C662413FF}" srcOrd="0" destOrd="0" presId="urn:microsoft.com/office/officeart/2005/8/layout/matrix1"/>
    <dgm:cxn modelId="{8672C2D8-D120-4B2C-B2DE-A2C82CFED2A7}" type="presOf" srcId="{08511ADA-3894-41EA-AA56-9612C34CDF34}" destId="{BBCF9090-DE49-4F80-B1AB-81B8EE4DB0BC}" srcOrd="0" destOrd="0" presId="urn:microsoft.com/office/officeart/2005/8/layout/matrix1"/>
    <dgm:cxn modelId="{05BA8D82-177C-468F-9F08-B501E43A9BA7}" srcId="{8486CAA9-98FE-4486-8C9D-221075609F75}" destId="{21F736B5-AB3B-403B-8A02-1951BD961FB9}" srcOrd="0" destOrd="0" parTransId="{65BB9421-81AE-40F9-898F-3CBAB134F995}" sibTransId="{BE9D9631-6625-472D-94EB-2FE7E0541AE0}"/>
    <dgm:cxn modelId="{07DF20BC-076B-44F6-82D3-2DD2DFF2E8F8}" type="presOf" srcId="{BEB524DA-F614-4A16-BAF6-E3BA2FF50850}" destId="{2B978F19-904E-4A92-BBF0-9BDA979D03A4}" srcOrd="0" destOrd="0" presId="urn:microsoft.com/office/officeart/2005/8/layout/matrix1"/>
    <dgm:cxn modelId="{455B0B70-6F08-49C6-B85B-F9BB879FEF86}" type="presOf" srcId="{9747D294-9819-4F61-89A6-C9A3F551B761}" destId="{E5C34473-9298-42C4-B471-A8D4ED7702A0}" srcOrd="0" destOrd="0" presId="urn:microsoft.com/office/officeart/2005/8/layout/matrix1"/>
    <dgm:cxn modelId="{E06D810B-5B66-4296-91A7-55D7ECC9525D}" type="presOf" srcId="{A5B9C358-CA4B-4AA8-A361-F7101CA1E5DB}" destId="{8272E2CA-263F-4CC3-AA5A-F7AD898A9B1A}" srcOrd="0" destOrd="0" presId="urn:microsoft.com/office/officeart/2005/8/layout/matrix1"/>
    <dgm:cxn modelId="{B6E2C731-D79B-4054-A887-E924B58D9CBE}" type="presParOf" srcId="{E5C34473-9298-42C4-B471-A8D4ED7702A0}" destId="{A3D0E468-3914-4339-99EC-FF804C2CBA4D}" srcOrd="0" destOrd="0" presId="urn:microsoft.com/office/officeart/2005/8/layout/matrix1"/>
    <dgm:cxn modelId="{52603F8D-F7C2-4BCC-83FA-FEB83736AFFA}" type="presParOf" srcId="{A3D0E468-3914-4339-99EC-FF804C2CBA4D}" destId="{3CEEC159-774A-4D9D-8D66-6151E9552FF4}" srcOrd="0" destOrd="0" presId="urn:microsoft.com/office/officeart/2005/8/layout/matrix1"/>
    <dgm:cxn modelId="{98DF5BDF-CCE8-48E9-903F-4B1432DFED08}" type="presParOf" srcId="{A3D0E468-3914-4339-99EC-FF804C2CBA4D}" destId="{93F14E1D-3590-4D98-845F-A8941CEC68B3}" srcOrd="1" destOrd="0" presId="urn:microsoft.com/office/officeart/2005/8/layout/matrix1"/>
    <dgm:cxn modelId="{A6B3BBB6-A73B-487E-A6E1-CB452F130768}" type="presParOf" srcId="{A3D0E468-3914-4339-99EC-FF804C2CBA4D}" destId="{BBCF9090-DE49-4F80-B1AB-81B8EE4DB0BC}" srcOrd="2" destOrd="0" presId="urn:microsoft.com/office/officeart/2005/8/layout/matrix1"/>
    <dgm:cxn modelId="{F7A5B218-0209-4345-AE19-1FCD3F16E981}" type="presParOf" srcId="{A3D0E468-3914-4339-99EC-FF804C2CBA4D}" destId="{6954BF3F-BBAD-4F4E-8CC6-99628880F84A}" srcOrd="3" destOrd="0" presId="urn:microsoft.com/office/officeart/2005/8/layout/matrix1"/>
    <dgm:cxn modelId="{C7C301E4-6C02-4809-BCAD-19DAE8527D9F}" type="presParOf" srcId="{A3D0E468-3914-4339-99EC-FF804C2CBA4D}" destId="{2B978F19-904E-4A92-BBF0-9BDA979D03A4}" srcOrd="4" destOrd="0" presId="urn:microsoft.com/office/officeart/2005/8/layout/matrix1"/>
    <dgm:cxn modelId="{8B0A8F09-9FF8-4E3F-85E3-116F94F79149}" type="presParOf" srcId="{A3D0E468-3914-4339-99EC-FF804C2CBA4D}" destId="{2A8FB9BB-E28E-40A7-8C2F-53DB3049378E}" srcOrd="5" destOrd="0" presId="urn:microsoft.com/office/officeart/2005/8/layout/matrix1"/>
    <dgm:cxn modelId="{921D6A9E-8B32-44F8-97A4-697C7CD0DA15}" type="presParOf" srcId="{A3D0E468-3914-4339-99EC-FF804C2CBA4D}" destId="{A17FD965-6F5E-4FAF-8CE3-BF6C662413FF}" srcOrd="6" destOrd="0" presId="urn:microsoft.com/office/officeart/2005/8/layout/matrix1"/>
    <dgm:cxn modelId="{F7E58C5A-C15A-4AA4-854D-AFFA1514E648}" type="presParOf" srcId="{A3D0E468-3914-4339-99EC-FF804C2CBA4D}" destId="{0A6E70EF-475B-44E0-B82F-2F1A6B9F2E68}" srcOrd="7" destOrd="0" presId="urn:microsoft.com/office/officeart/2005/8/layout/matrix1"/>
    <dgm:cxn modelId="{6F38F7E3-E16E-43D0-9C22-A9DD743150E2}" type="presParOf" srcId="{E5C34473-9298-42C4-B471-A8D4ED7702A0}" destId="{8272E2CA-263F-4CC3-AA5A-F7AD898A9B1A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BCE827-E1C3-47B1-BE11-FB51B3D7CB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E827-E1C3-47B1-BE11-FB51B3D7CB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CE827-E1C3-47B1-BE11-FB51B3D7CBD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96C833-2ACF-4511-8039-74BA4FD283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2A88A4-F249-4695-A8ED-831110884F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C34557-7D6D-4C0A-8082-DB2B98C91E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669F941-2F8E-4A8D-B0E9-09FA8379F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4885B0-803B-431D-A70A-987783E2F5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6ADC25F-D740-44C4-9D13-056B5FB17C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B29DF-EFA4-4D34-9909-48B435ED3C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93096-FC4D-4229-A1CC-87EE13C7C1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774B1-4C00-43DE-9E99-C0E5C30356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15C4D-ECC1-456D-9321-3D00F39248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F05B6-88C3-40FB-BCFE-F6C3970DC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823BB-2979-4199-9741-D5729655ED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3CB2E-D32E-4F84-B376-31EB8E0B73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1F7F1-4AD7-4EC3-A158-A25F33D78E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03B27-9441-4992-B993-5FBE0F12B2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428728" y="214290"/>
            <a:ext cx="7429552" cy="128588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  <a:t>        </a:t>
            </a:r>
            <a:br>
              <a:rPr lang="ru-RU" sz="4000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комбинированного вида № 28 «Золотой ключик</a:t>
            </a:r>
            <a:r>
              <a:rPr lang="ru-RU" sz="3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357950" y="6143644"/>
            <a:ext cx="2643238" cy="5715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педагог                Тутыгина И.А.</a:t>
            </a:r>
            <a:endParaRPr lang="en-US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285720" y="2000240"/>
            <a:ext cx="43666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Система работы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оциального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педагога с семьями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воспитанников.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1397" cy="11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1571612"/>
            <a:ext cx="8072494" cy="48097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750"/>
              </a:spcAf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личностных особенностей членов семьи;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ИПР семьи;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координационная деятельность со всеми заинтересованными  организациями (образовательные учреждения, дошкольные учреждения, СРЦН, инспекция по делам несовершеннолетних, КДН, ООП);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этап: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контрольные посещения семьи («группа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риска»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раз в квартал, СОП – 1 раз в месяц и по необходимости);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о результатах работы с неблагополучной семьёй.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4612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Система  работы в ДОУ</a:t>
            </a:r>
            <a:endParaRPr lang="ru-RU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500174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381001"/>
            <a:ext cx="5786478" cy="547670"/>
          </a:xfrm>
        </p:spPr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57158" y="2786058"/>
            <a:ext cx="1080120" cy="1728192"/>
            <a:chOff x="2111" y="2247"/>
            <a:chExt cx="592" cy="1034"/>
          </a:xfrm>
          <a:solidFill>
            <a:srgbClr val="FF6600"/>
          </a:solidFill>
        </p:grpSpPr>
        <p:sp>
          <p:nvSpPr>
            <p:cNvPr id="32774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9" name="Rectangle 11"/>
          <p:cNvSpPr>
            <a:spLocks noChangeArrowheads="1"/>
          </p:cNvSpPr>
          <p:nvPr/>
        </p:nvSpPr>
        <p:spPr bwMode="black">
          <a:xfrm>
            <a:off x="107504" y="1844824"/>
            <a:ext cx="242675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93300"/>
                </a:solidFill>
                <a:cs typeface="Arial" charset="0"/>
              </a:rPr>
              <a:t>консультативная 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cs typeface="Arial" charset="0"/>
              </a:rPr>
              <a:t>помощь</a:t>
            </a:r>
            <a:endParaRPr lang="en-US" sz="2000" b="1" dirty="0">
              <a:solidFill>
                <a:srgbClr val="993300"/>
              </a:solidFill>
              <a:cs typeface="Arial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black">
          <a:xfrm>
            <a:off x="1475656" y="3719512"/>
            <a:ext cx="21611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cs typeface="Arial" charset="0"/>
              </a:rPr>
              <a:t>обследование</a:t>
            </a:r>
            <a:endParaRPr lang="en-US" sz="2000" b="1" dirty="0">
              <a:solidFill>
                <a:srgbClr val="7030A0"/>
              </a:solidFill>
              <a:cs typeface="Arial" charset="0"/>
            </a:endParaRPr>
          </a:p>
        </p:txBody>
      </p: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7643834" y="2571744"/>
            <a:ext cx="1008112" cy="1656184"/>
            <a:chOff x="2111" y="2247"/>
            <a:chExt cx="592" cy="1034"/>
          </a:xfrm>
          <a:solidFill>
            <a:srgbClr val="5F5F5F"/>
          </a:solidFill>
        </p:grpSpPr>
        <p:sp>
          <p:nvSpPr>
            <p:cNvPr id="32790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7" name="Group 29"/>
          <p:cNvGrpSpPr>
            <a:grpSpLocks/>
          </p:cNvGrpSpPr>
          <p:nvPr/>
        </p:nvGrpSpPr>
        <p:grpSpPr bwMode="auto">
          <a:xfrm>
            <a:off x="1571604" y="4214818"/>
            <a:ext cx="1080120" cy="1944216"/>
            <a:chOff x="4466" y="2053"/>
            <a:chExt cx="590" cy="1177"/>
          </a:xfrm>
          <a:solidFill>
            <a:srgbClr val="7030A0"/>
          </a:solidFill>
        </p:grpSpPr>
        <p:sp>
          <p:nvSpPr>
            <p:cNvPr id="3279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214282" y="357166"/>
            <a:ext cx="78581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4000496" y="1571612"/>
            <a:ext cx="1152128" cy="1800200"/>
            <a:chOff x="2111" y="2247"/>
            <a:chExt cx="592" cy="1034"/>
          </a:xfrm>
          <a:solidFill>
            <a:srgbClr val="00B0F0"/>
          </a:solidFill>
        </p:grpSpPr>
        <p:sp>
          <p:nvSpPr>
            <p:cNvPr id="47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Rectangle 11"/>
          <p:cNvSpPr>
            <a:spLocks noChangeArrowheads="1"/>
          </p:cNvSpPr>
          <p:nvPr/>
        </p:nvSpPr>
        <p:spPr bwMode="black">
          <a:xfrm>
            <a:off x="6500826" y="1857364"/>
            <a:ext cx="24288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нарушение прав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детей в семье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grpSp>
        <p:nvGrpSpPr>
          <p:cNvPr id="51" name="Group 29"/>
          <p:cNvGrpSpPr>
            <a:grpSpLocks/>
          </p:cNvGrpSpPr>
          <p:nvPr/>
        </p:nvGrpSpPr>
        <p:grpSpPr bwMode="auto">
          <a:xfrm>
            <a:off x="6429388" y="4143380"/>
            <a:ext cx="1080120" cy="1944216"/>
            <a:chOff x="4466" y="2053"/>
            <a:chExt cx="590" cy="1177"/>
          </a:xfrm>
        </p:grpSpPr>
        <p:sp>
          <p:nvSpPr>
            <p:cNvPr id="52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Rectangle 12"/>
          <p:cNvSpPr>
            <a:spLocks noChangeArrowheads="1"/>
          </p:cNvSpPr>
          <p:nvPr/>
        </p:nvSpPr>
        <p:spPr bwMode="black">
          <a:xfrm>
            <a:off x="5572132" y="3429000"/>
            <a:ext cx="196060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юридическая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помощь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grpSp>
        <p:nvGrpSpPr>
          <p:cNvPr id="55" name="Group 29"/>
          <p:cNvGrpSpPr>
            <a:grpSpLocks/>
          </p:cNvGrpSpPr>
          <p:nvPr/>
        </p:nvGrpSpPr>
        <p:grpSpPr bwMode="auto">
          <a:xfrm>
            <a:off x="4071934" y="4913784"/>
            <a:ext cx="1080120" cy="1944216"/>
            <a:chOff x="4466" y="2053"/>
            <a:chExt cx="590" cy="1177"/>
          </a:xfrm>
          <a:solidFill>
            <a:srgbClr val="FFCC00"/>
          </a:solidFill>
        </p:grpSpPr>
        <p:sp>
          <p:nvSpPr>
            <p:cNvPr id="56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8" name="Rectangle 11"/>
          <p:cNvSpPr>
            <a:spLocks noChangeArrowheads="1"/>
          </p:cNvSpPr>
          <p:nvPr/>
        </p:nvSpPr>
        <p:spPr bwMode="black">
          <a:xfrm>
            <a:off x="3786182" y="4143380"/>
            <a:ext cx="187220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6600"/>
                </a:solidFill>
                <a:cs typeface="Arial" charset="0"/>
              </a:rPr>
              <a:t>оформление  </a:t>
            </a:r>
          </a:p>
          <a:p>
            <a:pPr algn="ctr"/>
            <a:r>
              <a:rPr lang="ru-RU" sz="2000" b="1" dirty="0" smtClean="0">
                <a:solidFill>
                  <a:srgbClr val="996600"/>
                </a:solidFill>
                <a:cs typeface="Arial" charset="0"/>
              </a:rPr>
              <a:t>льгот</a:t>
            </a:r>
            <a:endParaRPr lang="en-US" sz="2000" b="1" dirty="0">
              <a:solidFill>
                <a:srgbClr val="996600"/>
              </a:solidFill>
              <a:cs typeface="Arial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4201863">
            <a:off x="2423397" y="1839498"/>
            <a:ext cx="484632" cy="1556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3254875">
            <a:off x="3010818" y="2815969"/>
            <a:ext cx="484632" cy="802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357686" y="3429000"/>
            <a:ext cx="484632" cy="802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7843260">
            <a:off x="5391098" y="2747108"/>
            <a:ext cx="484632" cy="831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7028216">
            <a:off x="5786430" y="1714263"/>
            <a:ext cx="484632" cy="1556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643042" y="285728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социальный  педагог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/>
      <p:bldP spid="50" grpId="0"/>
      <p:bldP spid="54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477838" y="1511300"/>
          <a:ext cx="7632700" cy="5486400"/>
        </p:xfrm>
        <a:graphic>
          <a:graphicData uri="http://schemas.openxmlformats.org/presentationml/2006/ole">
            <p:oleObj spid="_x0000_s103426" name="Document" r:id="rId3" imgW="10172640" imgH="7332264" progId="Word.Documen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42860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5436096" y="4509120"/>
            <a:ext cx="1851193" cy="1505032"/>
          </a:xfrm>
          <a:prstGeom prst="ellipse">
            <a:avLst/>
          </a:prstGeom>
          <a:solidFill>
            <a:srgbClr val="99CCFF"/>
          </a:solidFill>
          <a:ln w="57150" cmpd="thinThick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городской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суд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7"/>
            <a:ext cx="6929486" cy="5715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21497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Совет профилактики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выявление и устранение причин 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и  условий способствующих безнадзорности несовершеннолетних,  защита прав,  социально- педагогическая реабилитация, обеспечение эффективного взаимодействия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Профилактические рейды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профилактика и предупреждение правонарушений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Консультативный пункт</a:t>
            </a:r>
            <a:r>
              <a:rPr lang="ru-RU" sz="28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консультативная помощь родителям по различным вопросам воспитания, обучения и развития детей дошкольного возраста …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Родительские клубы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становление доверительных отношений, повышение педагогической культуры родителей</a:t>
            </a:r>
            <a:endParaRPr lang="ru-RU" sz="2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472386" cy="746125"/>
          </a:xfrm>
        </p:spPr>
        <p:txBody>
          <a:bodyPr/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Родительский клуб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Users\USER\Desktop\45f3ac73f8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2143140" cy="928694"/>
          </a:xfrm>
          <a:prstGeom prst="rect">
            <a:avLst/>
          </a:prstGeom>
          <a:noFill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78634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35771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3214710" cy="1889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857760"/>
            <a:ext cx="3071834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6429388" cy="746125"/>
          </a:xfrm>
        </p:spPr>
        <p:txBody>
          <a:bodyPr/>
          <a:lstStyle/>
          <a:p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Родительский клуб </a:t>
            </a:r>
            <a:b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« Дружная семейка»</a:t>
            </a:r>
            <a:endParaRPr lang="ru-RU" sz="2800" dirty="0"/>
          </a:p>
        </p:txBody>
      </p:sp>
      <p:pic>
        <p:nvPicPr>
          <p:cNvPr id="1034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166687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H:\Новая папка\DSC072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42912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736"/>
            <a:ext cx="4929190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214818"/>
            <a:ext cx="414340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912835"/>
          </a:xfrm>
        </p:spPr>
        <p:txBody>
          <a:bodyPr/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Родительский клуб «</a:t>
            </a: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/>
          </a:p>
        </p:txBody>
      </p:sp>
      <p:pic>
        <p:nvPicPr>
          <p:cNvPr id="7" name="Picture 3" descr="H:\Новая папка\DSC06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0063" y="2035957"/>
            <a:ext cx="3643338" cy="2714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928934"/>
            <a:ext cx="392909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450" name="Picture 2" descr="H:\Новая папка\76nGdJJASMw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43604" y="1357298"/>
            <a:ext cx="3000396" cy="3349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6498" name="Picture 2" descr="C:\Users\USER\Desktop\БЕРЕГИН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0"/>
            <a:ext cx="185738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29552" cy="841397"/>
          </a:xfrm>
        </p:spPr>
        <p:txBody>
          <a:bodyPr/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Проект «Шагаем на встречу друг другу 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Повышение уровня правовой культуры родителей и семейного благополучия.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сентябрь 2018- май 2019 г.</a:t>
            </a:r>
          </a:p>
          <a:p>
            <a:pPr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Мероприятия :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Родительский лекторий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 Законы разные нужны, законы все мы знать должны»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Турнир «Знатоки права»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Видео зарисовки «Права глазами детей»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Развлечение «Есть у всех детей права»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Выставка рисунков «Вместе дружная семья»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Фото коллаж « Семья главное в жизни»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Родительская гостиная « Мы и родители»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3fdc94cfea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00504"/>
            <a:ext cx="3143272" cy="2605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858280" cy="769959"/>
          </a:xfrm>
        </p:spPr>
        <p:txBody>
          <a:bodyPr/>
          <a:lstStyle/>
          <a:p>
            <a:r>
              <a:rPr lang="ru-RU" sz="2800" dirty="0" smtClean="0">
                <a:solidFill>
                  <a:srgbClr val="660033"/>
                </a:solidFill>
              </a:rPr>
              <a:t>Конкурс  рисунков «Вместе дружная семья»</a:t>
            </a:r>
            <a:endParaRPr lang="ru-RU" sz="2800" dirty="0">
              <a:solidFill>
                <a:srgbClr val="660033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92909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14337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450" name="Picture 2" descr="C:\Users\USER\Desktop\1.mar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3"/>
            <a:ext cx="3171825" cy="1500198"/>
          </a:xfrm>
          <a:prstGeom prst="rect">
            <a:avLst/>
          </a:prstGeom>
          <a:noFill/>
        </p:spPr>
      </p:pic>
      <p:pic>
        <p:nvPicPr>
          <p:cNvPr id="6" name="Picture 3" descr="C:\Users\USER\Desktop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929198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 noGrp="1"/>
          </p:cNvGrpSpPr>
          <p:nvPr>
            <p:ph type="body" sz="half" idx="1"/>
          </p:nvPr>
        </p:nvGrpSpPr>
        <p:grpSpPr bwMode="auto">
          <a:xfrm>
            <a:off x="323528" y="1500174"/>
            <a:ext cx="8568952" cy="5097178"/>
            <a:chOff x="720" y="1392"/>
            <a:chExt cx="4058" cy="480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n>
                  <a:solidFill>
                    <a:schemeClr val="tx1"/>
                  </a:solidFill>
                  <a:prstDash val="lgDash"/>
                </a:ln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gray">
            <a:xfrm>
              <a:off x="730" y="1736"/>
              <a:ext cx="4043" cy="1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n>
                  <a:solidFill>
                    <a:schemeClr val="tx1"/>
                  </a:solidFill>
                  <a:prstDash val="lgDash"/>
                </a:ln>
                <a:blipFill>
                  <a:blip r:embed="rId2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979712" y="3068960"/>
            <a:ext cx="4878288" cy="69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dist" eaLnBrk="1" hangingPunct="1">
              <a:lnSpc>
                <a:spcPct val="90000"/>
              </a:lnSpc>
              <a:buFontTx/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72084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</a:rPr>
              <a:t>Социальный педагог – это новый тип педагога.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</a:rPr>
              <a:t>У него новое отношение к ребёнку, новые отношения и ребёнка к педагогу. Педагог признаёт ребёнка как самостоятельную личность, способную иметь собственное мнение, анализирует процесс его формирования как социальный процесс, процесс развития его задатков и способностей. Социальный педагог решает все проблемы воспитанника, не совершая действия, которые во вред подопечному.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384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5500694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715008" y="1615127"/>
            <a:ext cx="3000396" cy="95661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«Почемучки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3"/>
          <p:cNvSpPr txBox="1">
            <a:spLocks/>
          </p:cNvSpPr>
          <p:nvPr/>
        </p:nvSpPr>
        <p:spPr bwMode="auto">
          <a:xfrm rot="20440419">
            <a:off x="69892" y="4808491"/>
            <a:ext cx="3324293" cy="9884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Команда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«Умники и умницы»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900882" cy="69852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Турнир знатоков права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592932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407193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reeform 3"/>
          <p:cNvSpPr>
            <a:spLocks/>
          </p:cNvSpPr>
          <p:nvPr/>
        </p:nvSpPr>
        <p:spPr bwMode="gray">
          <a:xfrm>
            <a:off x="5619750" y="3356992"/>
            <a:ext cx="1965325" cy="2736304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gray">
          <a:xfrm>
            <a:off x="3563888" y="3501008"/>
            <a:ext cx="1981200" cy="2641600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/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1390650" y="2636912"/>
            <a:ext cx="2101230" cy="3535288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endParaRPr lang="ru-RU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gray">
          <a:xfrm>
            <a:off x="3446463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gray">
          <a:xfrm>
            <a:off x="5557838" y="3665538"/>
            <a:ext cx="0" cy="249713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gray">
          <a:xfrm>
            <a:off x="7642225" y="3359150"/>
            <a:ext cx="0" cy="2803525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Freeform 9"/>
          <p:cNvSpPr>
            <a:spLocks/>
          </p:cNvSpPr>
          <p:nvPr/>
        </p:nvSpPr>
        <p:spPr bwMode="gray">
          <a:xfrm rot="1951414">
            <a:off x="1746502" y="2137320"/>
            <a:ext cx="6938962" cy="1692275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1523" y="313"/>
              </a:cxn>
              <a:cxn ang="0">
                <a:pos x="1610" y="617"/>
              </a:cxn>
              <a:cxn ang="0">
                <a:pos x="2720" y="243"/>
              </a:cxn>
              <a:cxn ang="0">
                <a:pos x="2784" y="538"/>
              </a:cxn>
              <a:cxn ang="0">
                <a:pos x="3882" y="266"/>
              </a:cxn>
              <a:cxn ang="0">
                <a:pos x="3795" y="0"/>
              </a:cxn>
              <a:cxn ang="0">
                <a:pos x="4371" y="269"/>
              </a:cxn>
              <a:cxn ang="0">
                <a:pos x="3961" y="832"/>
              </a:cxn>
              <a:cxn ang="0">
                <a:pos x="3912" y="542"/>
              </a:cxn>
              <a:cxn ang="0">
                <a:pos x="2594" y="921"/>
              </a:cxn>
              <a:cxn ang="0">
                <a:pos x="2509" y="620"/>
              </a:cxn>
              <a:cxn ang="0">
                <a:pos x="1344" y="968"/>
              </a:cxn>
              <a:cxn ang="0">
                <a:pos x="1280" y="666"/>
              </a:cxn>
              <a:cxn ang="0">
                <a:pos x="67" y="1066"/>
              </a:cxn>
              <a:cxn ang="0">
                <a:pos x="0" y="845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gray">
          <a:xfrm>
            <a:off x="1285852" y="3643314"/>
            <a:ext cx="221457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повышение уровня 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заинтересованности 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и активности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b="1" dirty="0" smtClean="0">
                <a:solidFill>
                  <a:srgbClr val="1C1C1C"/>
                </a:solidFill>
                <a:latin typeface="Comic Sans MS" pitchFamily="66" charset="0"/>
              </a:rPr>
              <a:t> родителей </a:t>
            </a:r>
            <a:endParaRPr lang="en-US" sz="1400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sz="2000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gray">
          <a:xfrm>
            <a:off x="3635896" y="4221088"/>
            <a:ext cx="1940421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b="1" u="sng" dirty="0" smtClean="0">
                <a:solidFill>
                  <a:srgbClr val="1C1C1C"/>
                </a:solidFill>
                <a:latin typeface="Comic Sans MS" pitchFamily="66" charset="0"/>
              </a:rPr>
              <a:t>городской учёт</a:t>
            </a:r>
          </a:p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b="1" dirty="0" smtClean="0">
                <a:solidFill>
                  <a:srgbClr val="1C1C1C"/>
                </a:solidFill>
                <a:latin typeface="Comic Sans MS" pitchFamily="66" charset="0"/>
              </a:rPr>
              <a:t>   8 семья </a:t>
            </a: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gray">
          <a:xfrm>
            <a:off x="5148064" y="5301208"/>
            <a:ext cx="1884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260649"/>
            <a:ext cx="741682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деятельности </a:t>
            </a:r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395536" y="1556792"/>
            <a:ext cx="936104" cy="1368152"/>
            <a:chOff x="2111" y="2247"/>
            <a:chExt cx="592" cy="1034"/>
          </a:xfrm>
          <a:solidFill>
            <a:srgbClr val="FF6600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F3300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FF3300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812360" y="4221088"/>
            <a:ext cx="1152128" cy="1584176"/>
            <a:chOff x="4466" y="2053"/>
            <a:chExt cx="590" cy="1177"/>
          </a:xfrm>
        </p:grpSpPr>
        <p:sp>
          <p:nvSpPr>
            <p:cNvPr id="2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gray">
          <a:xfrm>
            <a:off x="5508104" y="4286256"/>
            <a:ext cx="2084437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400" dirty="0" smtClean="0">
                <a:solidFill>
                  <a:srgbClr val="1C1C1C"/>
                </a:solidFill>
              </a:rPr>
              <a:t> </a:t>
            </a:r>
            <a:r>
              <a:rPr lang="ru-RU" b="1" dirty="0" smtClean="0">
                <a:solidFill>
                  <a:srgbClr val="1C1C1C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1C1C1C"/>
                </a:solidFill>
                <a:latin typeface="Comic Sans MS" pitchFamily="66" charset="0"/>
              </a:rPr>
              <a:t>внутренний учёт</a:t>
            </a: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endParaRPr lang="ru-RU" sz="1600" b="1" dirty="0" smtClean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 algn="ctr">
              <a:spcBef>
                <a:spcPct val="50000"/>
              </a:spcBef>
              <a:buClr>
                <a:srgbClr val="1F3F5F"/>
              </a:buClr>
            </a:pPr>
            <a:r>
              <a:rPr lang="ru-RU" sz="1600" b="1" dirty="0" smtClean="0">
                <a:solidFill>
                  <a:srgbClr val="1C1C1C"/>
                </a:solidFill>
                <a:latin typeface="Comic Sans MS" pitchFamily="66" charset="0"/>
              </a:rPr>
              <a:t>7 семей</a:t>
            </a:r>
            <a:endParaRPr lang="en-US" sz="1600" b="1" dirty="0">
              <a:solidFill>
                <a:srgbClr val="1C1C1C"/>
              </a:solidFill>
              <a:latin typeface="Comic Sans MS" pitchFamily="66" charset="0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1C1C1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USER\Desktop\semya_bescenna_kogda_polnocenn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286808" cy="5286388"/>
          </a:xfrm>
          <a:prstGeom prst="rect">
            <a:avLst/>
          </a:prstGeom>
          <a:noFill/>
        </p:spPr>
      </p:pic>
      <p:pic>
        <p:nvPicPr>
          <p:cNvPr id="10" name="Picture 2" descr="C:\Users\USER\Desktop\92003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786454"/>
            <a:ext cx="171451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628800"/>
            <a:ext cx="3610744" cy="1524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Спасибо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за внимание!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000892" y="6254751"/>
            <a:ext cx="2143108" cy="6032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апрель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2020 г.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1472" y="357166"/>
            <a:ext cx="73581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736"/>
            <a:ext cx="8715436" cy="526297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эффективность профилактики и предупреждения неблагополучия в семье и в коллективе детского сада, воспитанников детского сада;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повышению правовых знаний по вопросу защиты и охране прав ребёнка среди педагогов, родителей и самих детей;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Стимулирование детей к формированию у них адекватной оценки, их взаимодействия с окружающей действительностью;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атмосферы доброжелательности и взаимной заботы, как внутри дошкольного учреждения, так и за пределами него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61910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en-US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827584" y="4509120"/>
            <a:ext cx="1704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107752" y="999531"/>
            <a:ext cx="8712202" cy="5715002"/>
            <a:chOff x="256" y="3020"/>
            <a:chExt cx="5488" cy="3600"/>
          </a:xfrm>
        </p:grpSpPr>
        <p:sp>
          <p:nvSpPr>
            <p:cNvPr id="15379" name="AutoShape 19"/>
            <p:cNvSpPr>
              <a:spLocks noChangeArrowheads="1"/>
            </p:cNvSpPr>
            <p:nvPr/>
          </p:nvSpPr>
          <p:spPr bwMode="ltGray">
            <a:xfrm>
              <a:off x="1808" y="3054"/>
              <a:ext cx="3915" cy="35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206" y="3144"/>
              <a:ext cx="3538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b="1" dirty="0" smtClean="0">
                  <a:cs typeface="Arial" charset="0"/>
                </a:rPr>
                <a:t> </a:t>
              </a:r>
              <a:endPara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endParaRPr>
            </a:p>
          </p:txBody>
        </p:sp>
        <p:pic>
          <p:nvPicPr>
            <p:cNvPr id="15381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" y="3020"/>
              <a:ext cx="1905" cy="1800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gray">
            <a:xfrm>
              <a:off x="503" y="3290"/>
              <a:ext cx="1575" cy="10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ru-RU" sz="2000" b="1" dirty="0" smtClean="0">
                <a:cs typeface="Arial" charset="0"/>
              </a:endParaRPr>
            </a:p>
            <a:p>
              <a:pPr eaLnBrk="0" hangingPunct="0"/>
              <a:r>
                <a:rPr lang="ru-RU" sz="2800" b="1" dirty="0" smtClean="0">
                  <a:solidFill>
                    <a:srgbClr val="A50021"/>
                  </a:solidFill>
                  <a:latin typeface="Comic Sans MS" pitchFamily="66" charset="0"/>
                  <a:cs typeface="Arial" charset="0"/>
                </a:rPr>
                <a:t>Социальный       </a:t>
              </a:r>
            </a:p>
            <a:p>
              <a:pPr eaLnBrk="0" hangingPunct="0"/>
              <a:r>
                <a:rPr lang="ru-RU" sz="2800" b="1" dirty="0" smtClean="0">
                  <a:solidFill>
                    <a:srgbClr val="A50021"/>
                  </a:solidFill>
                  <a:latin typeface="Comic Sans MS" pitchFamily="66" charset="0"/>
                  <a:cs typeface="Arial" charset="0"/>
                </a:rPr>
                <a:t>   педагог</a:t>
              </a:r>
            </a:p>
            <a:p>
              <a:pPr eaLnBrk="0" hangingPunct="0"/>
              <a:endParaRPr lang="en-US" sz="2800" b="1" dirty="0">
                <a:solidFill>
                  <a:srgbClr val="A50021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786050" y="1500174"/>
            <a:ext cx="600079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  <a:p>
            <a:pPr lvl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диагностика: </a:t>
            </a:r>
          </a:p>
          <a:p>
            <a:pPr lvl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индивидуальная и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групповая (скрининг)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консультирование;</a:t>
            </a:r>
          </a:p>
          <a:p>
            <a:pPr lvl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(совместная деятельность с детьми)</a:t>
            </a:r>
          </a:p>
          <a:p>
            <a:pPr lvl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просвещение и образование: формирование культуры, развитие психолого-педагогической компетентности детей, родителей, педагогов. </a:t>
            </a:r>
          </a:p>
          <a:p>
            <a:pPr lvl="1">
              <a:lnSpc>
                <a:spcPct val="8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238608" cy="54767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Социальный </a:t>
            </a:r>
            <a:r>
              <a:rPr lang="ru-RU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паспорт ДОУ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28794" y="1428736"/>
            <a:ext cx="6891343" cy="5072238"/>
            <a:chOff x="1808" y="3054"/>
            <a:chExt cx="3936" cy="3779"/>
          </a:xfrm>
        </p:grpSpPr>
        <p:sp>
          <p:nvSpPr>
            <p:cNvPr id="7" name="AutoShape 19"/>
            <p:cNvSpPr>
              <a:spLocks noChangeArrowheads="1"/>
            </p:cNvSpPr>
            <p:nvPr/>
          </p:nvSpPr>
          <p:spPr bwMode="ltGray">
            <a:xfrm>
              <a:off x="1808" y="3054"/>
              <a:ext cx="3915" cy="377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2206" y="3144"/>
              <a:ext cx="3538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b="1" dirty="0" smtClean="0">
                  <a:cs typeface="Arial" charset="0"/>
                </a:rPr>
                <a:t> </a:t>
              </a:r>
              <a:endPara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rial" charset="0"/>
              </a:endParaRPr>
            </a:p>
          </p:txBody>
        </p:sp>
      </p:grpSp>
      <p:pic>
        <p:nvPicPr>
          <p:cNvPr id="5" name="Picture 2" descr="&quot;Детский сад Золотой ключик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200023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14546" y="1571612"/>
            <a:ext cx="6715172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комбинированного вида № 28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Золотой ключик»</a:t>
            </a:r>
          </a:p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Вычегодский, ул. Загородная 4-а, ул. Ленина 40-а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г. Котлас, ул. Бор 2-ж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 МДОУ :  ds_28_zolotoy_kluchik.a2b2.ru</a:t>
            </a: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22 группы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(18-общеобразовательных, 3-компенсирующей направленности,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2 - разновозрастные)</a:t>
            </a: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2020 году: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398 детей 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 опекунская семья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7 семей воспитывающие детей инвалидов</a:t>
            </a:r>
          </a:p>
          <a:p>
            <a:pPr algn="ctr"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35 детей с ОВЗ</a:t>
            </a:r>
          </a:p>
          <a:p>
            <a:pPr>
              <a:defRPr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defRPr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Количество  детей и семей в ДОУ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395536" y="1556792"/>
          <a:ext cx="8287555" cy="498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Категории семей ДОУ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533525"/>
          <a:ext cx="8472518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3181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Категории  семей  на учёте  ДОУ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1714464"/>
          <a:ext cx="8715436" cy="492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социального педагога с неблагополучной семьей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571612"/>
            <a:ext cx="7918600" cy="50006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семьи и осознание существующих в ней проблем, 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   обращений семьи за помощью, изучение жалоб жителей (соседей);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первичное обследование жилищно-бытовых условий  неблагополучной (проблемной) семьи;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членами семьи и её окружением, беседа с родителями, оценка условий их жизни;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теми службами, которые уже оказывали помощь семье, изучение их действий, выводов;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этап: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причин неблагополучия семьи, её особенностей, её целей, ценностных ориентации;</a:t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756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541</Words>
  <Application>Microsoft Office PowerPoint</Application>
  <PresentationFormat>Экран (4:3)</PresentationFormat>
  <Paragraphs>137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Child_s_animat</vt:lpstr>
      <vt:lpstr>Document</vt:lpstr>
      <vt:lpstr>             Муниципальное дошкольное образовательное учреждение «Детский сад комбинированного вида № 28 «Золотой ключик» </vt:lpstr>
      <vt:lpstr>Слайд 2</vt:lpstr>
      <vt:lpstr>Слайд 3</vt:lpstr>
      <vt:lpstr> направления работы:</vt:lpstr>
      <vt:lpstr>            Социальный паспорт ДОУ</vt:lpstr>
      <vt:lpstr>Количество  детей и семей в ДОУ</vt:lpstr>
      <vt:lpstr>Категории семей ДОУ</vt:lpstr>
      <vt:lpstr>Категории  семей  на учёте  ДОУ</vt:lpstr>
      <vt:lpstr>Алгоритм работы социального педагога с неблагополучной семьей</vt:lpstr>
      <vt:lpstr>Слайд 10</vt:lpstr>
      <vt:lpstr>Система  работы в ДОУ</vt:lpstr>
      <vt:lpstr> </vt:lpstr>
      <vt:lpstr>Слайд 13</vt:lpstr>
      <vt:lpstr>Взаимодействие с родителями</vt:lpstr>
      <vt:lpstr>    Родительский клуб</vt:lpstr>
      <vt:lpstr> Родительский клуб                             « Дружная семейка»</vt:lpstr>
      <vt:lpstr>Родительский клуб «Берегиня» </vt:lpstr>
      <vt:lpstr>Проект «Шагаем на встречу друг другу </vt:lpstr>
      <vt:lpstr>Конкурс  рисунков «Вместе дружная семья»</vt:lpstr>
      <vt:lpstr>Слайд 20</vt:lpstr>
      <vt:lpstr>Турнир знатоков права</vt:lpstr>
      <vt:lpstr>Слайд 22</vt:lpstr>
      <vt:lpstr>Слайд 23</vt:lpstr>
      <vt:lpstr>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Работа Уполномоченного по           профилактике нарушений  прав участников образовательного   процесса гимназии </dc:title>
  <dc:creator>Acer</dc:creator>
  <cp:lastModifiedBy>USER</cp:lastModifiedBy>
  <cp:revision>151</cp:revision>
  <dcterms:created xsi:type="dcterms:W3CDTF">2012-12-05T16:46:47Z</dcterms:created>
  <dcterms:modified xsi:type="dcterms:W3CDTF">2020-04-28T16:03:42Z</dcterms:modified>
</cp:coreProperties>
</file>