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Britannic Bold" panose="020B0903060703020204" pitchFamily="34" charset="0"/>
      <p:regular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6FF"/>
    <a:srgbClr val="9C041D"/>
    <a:srgbClr val="5F015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1444-371B-4493-A561-4D58A7FCFA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B13B-4D79-4E60-A018-396A3007B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B13B-4D79-4E60-A018-396A3007B45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avigator@pionerov.ru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metod@pioner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mmetod@pionerov.ru" TargetMode="External"/><Relationship Id="rId5" Type="http://schemas.openxmlformats.org/officeDocument/2006/relationships/hyperlink" Target="http://www.pionerov.r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6800" y="2028668"/>
            <a:ext cx="4112171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-7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НАВИГАТОР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2065" marR="5080" indent="3810" algn="ctr">
              <a:lnSpc>
                <a:spcPct val="100000"/>
              </a:lnSpc>
            </a:pPr>
            <a:r>
              <a:rPr sz="3200" b="1" spc="-5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3200" b="1" spc="-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b="1" spc="-6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Архангельской</a:t>
            </a:r>
            <a:r>
              <a:rPr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области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499" y="6084631"/>
            <a:ext cx="1661541" cy="29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6882" y="1768178"/>
            <a:ext cx="3152385" cy="43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/>
          <a:stretch/>
        </p:blipFill>
        <p:spPr bwMode="auto">
          <a:xfrm>
            <a:off x="304800" y="278524"/>
            <a:ext cx="43165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310" y="5492914"/>
            <a:ext cx="4306040" cy="10602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Архангельской области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163000, г. Архангельск, набережная Северной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вины, д.73,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 (8182)286616, (8182)211809, (8182)201112,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zammetod@pionerov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navigator@pionerov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ru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2" y="5540202"/>
            <a:ext cx="815527" cy="84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97446" y="3609407"/>
            <a:ext cx="3048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dop29.ru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25" y="1371600"/>
            <a:ext cx="6719239" cy="32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95144" y="5029200"/>
            <a:ext cx="7467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Необходимо заполнить данные о детях: 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Фамилия, Имя, Отчество,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дата рождения, пол ребенка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144" y="304800"/>
            <a:ext cx="7467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разделе «ДЕТИ»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3020" y="5509056"/>
            <a:ext cx="856478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этого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ребенок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получает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идентификационный номер в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системе Навигатор</a:t>
            </a:r>
            <a:r>
              <a:rPr sz="1600" b="1" spc="30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–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дополнительное</a:t>
            </a:r>
            <a:r>
              <a:rPr sz="1600" b="1" spc="9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образование.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2065" marR="508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Подтверждает (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ктивирует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)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образовательная организация 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того,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как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родитель 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обратится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лично с </a:t>
            </a:r>
            <a:r>
              <a:rPr sz="1600" b="1" spc="-5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документами</a:t>
            </a:r>
            <a:r>
              <a:rPr lang="ru-RU"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600" b="1" spc="-5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</a:t>
            </a:r>
            <a:r>
              <a:rPr lang="ru-RU" sz="1600" b="1" spc="-2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редоставит</a:t>
            </a:r>
            <a:r>
              <a:rPr lang="ru-RU"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заявление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получение сертификата и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обучение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lang="ru-RU" sz="1600" b="1" spc="28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программе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62000" y="228600"/>
            <a:ext cx="754379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После добавления ребенка необходимо нажать кнопку «Получить сертификат»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 flipH="1" flipV="1">
            <a:off x="609600" y="228600"/>
            <a:ext cx="81534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Можно переходить в каталог программ.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помощью гибкого поиска выбрать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интересующую программу и записаться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обучение, </a:t>
            </a:r>
            <a:r>
              <a:rPr lang="ru-RU" sz="26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но возможно это будет только в сентябре 2020г. </a:t>
            </a:r>
            <a:endParaRPr lang="ru-RU" sz="26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5869" y="3352800"/>
            <a:ext cx="372158" cy="304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8" y="2093912"/>
            <a:ext cx="7552642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47842"/>
              </p:ext>
            </p:extLst>
          </p:nvPr>
        </p:nvGraphicFramePr>
        <p:xfrm>
          <a:off x="1066800" y="3282287"/>
          <a:ext cx="1760561" cy="3194713"/>
        </p:xfrm>
        <a:graphic>
          <a:graphicData uri="http://schemas.openxmlformats.org/drawingml/2006/table">
            <a:tbl>
              <a:tblPr/>
              <a:tblGrid>
                <a:gridCol w="176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4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 rot="10800000" flipH="1" flipV="1">
            <a:off x="701455" y="228600"/>
            <a:ext cx="8077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каталоге </a:t>
            </a:r>
            <a:b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представлен перечень программ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587661" y="5867398"/>
            <a:ext cx="8077200" cy="762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Для получения подробной информации о программе и записи  на нее необходимо нажать кнопку «Подробнее»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37051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8600" y="4876800"/>
            <a:ext cx="86868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карточке  программы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представлена подробная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информация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o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программе: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описание процесса обучения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компетенции,  которыми овладеет  ребенок, цели и задачи  обучения, ожидаемые  результаты, расписание,  контактные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данные организатора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адрес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места проведения занятий.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Особые условия  приема.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90" y="396721"/>
            <a:ext cx="7122246" cy="4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38300" y="20574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400800" y="2533183"/>
            <a:ext cx="2446781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открывшемся  окне </a:t>
            </a:r>
            <a:r>
              <a:rPr sz="18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необходимо  </a:t>
            </a:r>
            <a:r>
              <a:rPr sz="18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выбрать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учебную </a:t>
            </a:r>
            <a:r>
              <a:rPr sz="18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группу</a:t>
            </a:r>
            <a:r>
              <a:rPr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из</a:t>
            </a: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8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предложенных</a:t>
            </a:r>
            <a:r>
              <a:rPr sz="18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800" b="1" spc="-1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«Далее»</a:t>
            </a:r>
            <a:endParaRPr sz="1800" dirty="0"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60" y="5190055"/>
            <a:ext cx="8579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60325" indent="-1924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/>
                <a:cs typeface="Cambria"/>
              </a:rPr>
              <a:t>В следующем</a:t>
            </a:r>
            <a:r>
              <a:rPr sz="1800" b="1" spc="-120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окне  </a:t>
            </a:r>
            <a:r>
              <a:rPr sz="1800" b="1" spc="-10" dirty="0" err="1">
                <a:solidFill>
                  <a:srgbClr val="550931"/>
                </a:solidFill>
                <a:latin typeface="Cambria"/>
                <a:cs typeface="Cambria"/>
              </a:rPr>
              <a:t>автоматически</a:t>
            </a:r>
            <a:r>
              <a:rPr sz="1800" b="1" spc="-10" dirty="0">
                <a:solidFill>
                  <a:srgbClr val="550931"/>
                </a:solidFill>
                <a:latin typeface="Cambria"/>
                <a:cs typeface="Cambria"/>
              </a:rPr>
              <a:t>  </a:t>
            </a:r>
            <a:r>
              <a:rPr sz="1800" b="1" spc="-15" dirty="0" err="1" smtClean="0">
                <a:solidFill>
                  <a:srgbClr val="550931"/>
                </a:solidFill>
                <a:latin typeface="Cambria"/>
                <a:cs typeface="Cambria"/>
              </a:rPr>
              <a:t>подставляются</a:t>
            </a:r>
            <a:r>
              <a:rPr lang="ru-RU" dirty="0">
                <a:latin typeface="Cambria"/>
                <a:cs typeface="Cambria"/>
              </a:rPr>
              <a:t> </a:t>
            </a:r>
            <a:r>
              <a:rPr sz="1800" b="1" dirty="0" err="1" smtClean="0">
                <a:solidFill>
                  <a:srgbClr val="550931"/>
                </a:solidFill>
                <a:latin typeface="Cambria"/>
                <a:cs typeface="Cambria"/>
              </a:rPr>
              <a:t>данные</a:t>
            </a:r>
            <a:r>
              <a:rPr sz="1800" b="1" spc="-25" dirty="0" smtClean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ребенка.</a:t>
            </a:r>
            <a:endParaRPr sz="1800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Нажимаем</a:t>
            </a:r>
            <a:r>
              <a:rPr sz="1800" b="1" spc="-55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«</a:t>
            </a:r>
            <a:r>
              <a:rPr sz="1800" b="1" spc="-5" dirty="0" err="1">
                <a:solidFill>
                  <a:srgbClr val="550931"/>
                </a:solidFill>
                <a:latin typeface="Cambria"/>
                <a:cs typeface="Cambria"/>
              </a:rPr>
              <a:t>Далее</a:t>
            </a:r>
            <a:r>
              <a:rPr sz="1800" b="1" spc="-5" dirty="0" smtClean="0">
                <a:solidFill>
                  <a:srgbClr val="550931"/>
                </a:solidFill>
                <a:latin typeface="Cambria"/>
                <a:cs typeface="Cambria"/>
              </a:rPr>
              <a:t>».</a:t>
            </a:r>
            <a:endParaRPr lang="ru-RU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smtClean="0">
                <a:solidFill>
                  <a:srgbClr val="C00000"/>
                </a:solidFill>
                <a:latin typeface="Cambria"/>
                <a:cs typeface="Cambria"/>
              </a:rPr>
              <a:t>ЗАЯВКА  </a:t>
            </a:r>
            <a:r>
              <a:rPr sz="1800" b="1" spc="-45" dirty="0" smtClean="0">
                <a:solidFill>
                  <a:srgbClr val="C00000"/>
                </a:solidFill>
                <a:latin typeface="Cambria"/>
                <a:cs typeface="Cambria"/>
              </a:rPr>
              <a:t>О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ТП</a:t>
            </a:r>
            <a:r>
              <a:rPr sz="1800" b="1" spc="-170" dirty="0" smtClean="0">
                <a:solidFill>
                  <a:srgbClr val="C00000"/>
                </a:solidFill>
                <a:latin typeface="Cambria"/>
                <a:cs typeface="Cambria"/>
              </a:rPr>
              <a:t>Р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1800" b="1" spc="5" dirty="0" smtClean="0">
                <a:solidFill>
                  <a:srgbClr val="C00000"/>
                </a:solidFill>
                <a:latin typeface="Cambria"/>
                <a:cs typeface="Cambria"/>
              </a:rPr>
              <a:t>В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Л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ЕНА</a:t>
            </a:r>
            <a:endParaRPr lang="ru-RU" sz="18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marR="349250" indent="304800" algn="ctr">
              <a:lnSpc>
                <a:spcPct val="100000"/>
              </a:lnSpc>
            </a:pPr>
            <a:endParaRPr sz="1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5331" y="222642"/>
            <a:ext cx="7509067" cy="99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оформления заявки </a:t>
            </a:r>
            <a:r>
              <a:rPr lang="ru-RU" sz="2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период август-сентябрь 2020г.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необходимо нажать кнопку «Записаться»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0" y="1447800"/>
            <a:ext cx="6147839" cy="31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57510" y="2784468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62400" y="40386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0006" y="1036795"/>
            <a:ext cx="4602494" cy="5865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Родитель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регистрируется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err="1" smtClean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сайте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https</a:t>
            </a:r>
            <a:r>
              <a:rPr lang="en-US" spc="-5" dirty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://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dop29.ru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endParaRPr sz="1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3302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Вносит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личный 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кабинет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во  вкладке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«Дети»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данные ребенка: 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ФИО и </a:t>
            </a:r>
            <a:r>
              <a:rPr sz="1800" spc="-15" dirty="0" err="1">
                <a:solidFill>
                  <a:srgbClr val="002060"/>
                </a:solidFill>
                <a:latin typeface="Cambria"/>
                <a:cs typeface="Cambria"/>
              </a:rPr>
              <a:t>дату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err="1" smtClean="0">
                <a:solidFill>
                  <a:srgbClr val="002060"/>
                </a:solidFill>
                <a:latin typeface="Cambria"/>
                <a:cs typeface="Cambria"/>
              </a:rPr>
              <a:t>рождения</a:t>
            </a:r>
            <a:r>
              <a:rPr lang="ru-RU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endParaRPr sz="1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002060"/>
                </a:solidFill>
                <a:latin typeface="Cambria"/>
                <a:cs typeface="Cambria"/>
              </a:rPr>
              <a:t>Отправляет </a:t>
            </a:r>
            <a:r>
              <a:rPr sz="1700" spc="-5" dirty="0" err="1">
                <a:solidFill>
                  <a:srgbClr val="002060"/>
                </a:solidFill>
                <a:latin typeface="Cambria"/>
                <a:cs typeface="Cambria"/>
              </a:rPr>
              <a:t>запрос</a:t>
            </a:r>
            <a:r>
              <a:rPr sz="17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700" dirty="0" err="1" smtClean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  <a:r>
              <a:rPr lang="ru-RU" sz="170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7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получение</a:t>
            </a:r>
            <a:r>
              <a:rPr lang="ru-RU" sz="17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7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сертификата</a:t>
            </a:r>
            <a:r>
              <a:rPr sz="1700" spc="-5" dirty="0">
                <a:solidFill>
                  <a:srgbClr val="002060"/>
                </a:solidFill>
                <a:latin typeface="Cambria"/>
                <a:cs typeface="Cambria"/>
              </a:rPr>
              <a:t>.</a:t>
            </a:r>
            <a:r>
              <a:rPr sz="1700" spc="-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Получить</a:t>
            </a: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сертификат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»</a:t>
            </a:r>
            <a:r>
              <a:rPr lang="ru-RU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Выбирает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каталоге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5684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Навигатора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дополнительную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общеразвивающую 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программу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нажимает</a:t>
            </a:r>
            <a:r>
              <a:rPr sz="1800" spc="-4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кнопку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Записаться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»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</a:p>
          <a:p>
            <a:pPr marL="12700" marR="156845">
              <a:lnSpc>
                <a:spcPct val="100000"/>
              </a:lnSpc>
            </a:pPr>
            <a:endParaRPr sz="1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Обращается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выбранную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6319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образовательную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организацию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20" dirty="0" err="1" smtClean="0">
                <a:solidFill>
                  <a:srgbClr val="002060"/>
                </a:solidFill>
                <a:latin typeface="Cambria"/>
                <a:cs typeface="Cambria"/>
              </a:rPr>
              <a:t>для</a:t>
            </a:r>
            <a:r>
              <a:rPr sz="1800" spc="-2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подписания</a:t>
            </a:r>
            <a:r>
              <a:rPr sz="18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документов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</a:p>
          <a:p>
            <a:pPr marL="12700" marR="163195">
              <a:lnSpc>
                <a:spcPct val="100000"/>
              </a:lnSpc>
            </a:pPr>
            <a:endParaRPr sz="1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380" y="194327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81"/>
                </a:moveTo>
                <a:lnTo>
                  <a:pt x="8572" y="133603"/>
                </a:lnTo>
                <a:lnTo>
                  <a:pt x="3365" y="138209"/>
                </a:lnTo>
                <a:lnTo>
                  <a:pt x="444" y="144256"/>
                </a:lnTo>
                <a:lnTo>
                  <a:pt x="0" y="150945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965"/>
                </a:lnTo>
                <a:lnTo>
                  <a:pt x="32448" y="139953"/>
                </a:lnTo>
                <a:lnTo>
                  <a:pt x="27842" y="134747"/>
                </a:lnTo>
                <a:lnTo>
                  <a:pt x="21796" y="131825"/>
                </a:lnTo>
                <a:lnTo>
                  <a:pt x="15107" y="131381"/>
                </a:lnTo>
                <a:close/>
              </a:path>
              <a:path w="157480" h="288289">
                <a:moveTo>
                  <a:pt x="61023" y="188965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728"/>
                </a:lnTo>
                <a:lnTo>
                  <a:pt x="63436" y="244728"/>
                </a:lnTo>
                <a:lnTo>
                  <a:pt x="78485" y="218916"/>
                </a:lnTo>
                <a:lnTo>
                  <a:pt x="61023" y="188965"/>
                </a:lnTo>
                <a:close/>
              </a:path>
              <a:path w="157480" h="288289">
                <a:moveTo>
                  <a:pt x="141811" y="131381"/>
                </a:moveTo>
                <a:lnTo>
                  <a:pt x="135128" y="131825"/>
                </a:lnTo>
                <a:lnTo>
                  <a:pt x="129111" y="134747"/>
                </a:lnTo>
                <a:lnTo>
                  <a:pt x="124523" y="139953"/>
                </a:lnTo>
                <a:lnTo>
                  <a:pt x="95948" y="188965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945"/>
                </a:lnTo>
                <a:lnTo>
                  <a:pt x="156464" y="144256"/>
                </a:lnTo>
                <a:lnTo>
                  <a:pt x="153550" y="138209"/>
                </a:lnTo>
                <a:lnTo>
                  <a:pt x="148399" y="133603"/>
                </a:lnTo>
                <a:lnTo>
                  <a:pt x="141811" y="131381"/>
                </a:lnTo>
                <a:close/>
              </a:path>
              <a:path w="157480" h="288289">
                <a:moveTo>
                  <a:pt x="78485" y="218916"/>
                </a:moveTo>
                <a:lnTo>
                  <a:pt x="63436" y="244728"/>
                </a:lnTo>
                <a:lnTo>
                  <a:pt x="93535" y="244728"/>
                </a:lnTo>
                <a:lnTo>
                  <a:pt x="78485" y="218916"/>
                </a:lnTo>
                <a:close/>
              </a:path>
              <a:path w="157480" h="288289">
                <a:moveTo>
                  <a:pt x="95948" y="188965"/>
                </a:moveTo>
                <a:lnTo>
                  <a:pt x="78485" y="218916"/>
                </a:lnTo>
                <a:lnTo>
                  <a:pt x="93535" y="244728"/>
                </a:lnTo>
                <a:lnTo>
                  <a:pt x="95948" y="244728"/>
                </a:lnTo>
                <a:lnTo>
                  <a:pt x="95948" y="188965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965"/>
                </a:lnTo>
                <a:lnTo>
                  <a:pt x="78485" y="218916"/>
                </a:lnTo>
                <a:lnTo>
                  <a:pt x="95948" y="188965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190" y="300515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089" y="131379"/>
                </a:moveTo>
                <a:lnTo>
                  <a:pt x="8501" y="133603"/>
                </a:lnTo>
                <a:lnTo>
                  <a:pt x="3349" y="138191"/>
                </a:lnTo>
                <a:lnTo>
                  <a:pt x="436" y="144208"/>
                </a:lnTo>
                <a:lnTo>
                  <a:pt x="0" y="150891"/>
                </a:lnTo>
                <a:lnTo>
                  <a:pt x="2278" y="157479"/>
                </a:lnTo>
                <a:lnTo>
                  <a:pt x="78478" y="288163"/>
                </a:lnTo>
                <a:lnTo>
                  <a:pt x="98694" y="253491"/>
                </a:lnTo>
                <a:lnTo>
                  <a:pt x="60952" y="253491"/>
                </a:lnTo>
                <a:lnTo>
                  <a:pt x="60952" y="188838"/>
                </a:lnTo>
                <a:lnTo>
                  <a:pt x="32377" y="139826"/>
                </a:lnTo>
                <a:lnTo>
                  <a:pt x="27789" y="134693"/>
                </a:lnTo>
                <a:lnTo>
                  <a:pt x="21772" y="131810"/>
                </a:lnTo>
                <a:lnTo>
                  <a:pt x="15089" y="131379"/>
                </a:lnTo>
                <a:close/>
              </a:path>
              <a:path w="157480" h="288289">
                <a:moveTo>
                  <a:pt x="60952" y="188838"/>
                </a:moveTo>
                <a:lnTo>
                  <a:pt x="60952" y="253491"/>
                </a:lnTo>
                <a:lnTo>
                  <a:pt x="95877" y="253491"/>
                </a:lnTo>
                <a:lnTo>
                  <a:pt x="95877" y="244601"/>
                </a:lnTo>
                <a:lnTo>
                  <a:pt x="63365" y="244601"/>
                </a:lnTo>
                <a:lnTo>
                  <a:pt x="78414" y="218789"/>
                </a:lnTo>
                <a:lnTo>
                  <a:pt x="60952" y="188838"/>
                </a:lnTo>
                <a:close/>
              </a:path>
              <a:path w="157480" h="288289">
                <a:moveTo>
                  <a:pt x="141793" y="131379"/>
                </a:moveTo>
                <a:lnTo>
                  <a:pt x="135104" y="131810"/>
                </a:lnTo>
                <a:lnTo>
                  <a:pt x="129057" y="134693"/>
                </a:lnTo>
                <a:lnTo>
                  <a:pt x="124452" y="139826"/>
                </a:lnTo>
                <a:lnTo>
                  <a:pt x="95877" y="188838"/>
                </a:lnTo>
                <a:lnTo>
                  <a:pt x="95877" y="253491"/>
                </a:lnTo>
                <a:lnTo>
                  <a:pt x="98694" y="253491"/>
                </a:lnTo>
                <a:lnTo>
                  <a:pt x="154678" y="157479"/>
                </a:lnTo>
                <a:lnTo>
                  <a:pt x="156900" y="150891"/>
                </a:lnTo>
                <a:lnTo>
                  <a:pt x="156456" y="144208"/>
                </a:lnTo>
                <a:lnTo>
                  <a:pt x="153535" y="138191"/>
                </a:lnTo>
                <a:lnTo>
                  <a:pt x="148328" y="133603"/>
                </a:lnTo>
                <a:lnTo>
                  <a:pt x="141793" y="131379"/>
                </a:lnTo>
                <a:close/>
              </a:path>
              <a:path w="157480" h="288289">
                <a:moveTo>
                  <a:pt x="78414" y="218789"/>
                </a:moveTo>
                <a:lnTo>
                  <a:pt x="63365" y="244601"/>
                </a:lnTo>
                <a:lnTo>
                  <a:pt x="93464" y="244601"/>
                </a:lnTo>
                <a:lnTo>
                  <a:pt x="78414" y="218789"/>
                </a:lnTo>
                <a:close/>
              </a:path>
              <a:path w="157480" h="288289">
                <a:moveTo>
                  <a:pt x="95877" y="188838"/>
                </a:moveTo>
                <a:lnTo>
                  <a:pt x="78414" y="218789"/>
                </a:lnTo>
                <a:lnTo>
                  <a:pt x="93464" y="244601"/>
                </a:lnTo>
                <a:lnTo>
                  <a:pt x="95877" y="244601"/>
                </a:lnTo>
                <a:lnTo>
                  <a:pt x="95877" y="188838"/>
                </a:lnTo>
                <a:close/>
              </a:path>
              <a:path w="157480" h="288289">
                <a:moveTo>
                  <a:pt x="95877" y="0"/>
                </a:moveTo>
                <a:lnTo>
                  <a:pt x="60952" y="0"/>
                </a:lnTo>
                <a:lnTo>
                  <a:pt x="60952" y="188838"/>
                </a:lnTo>
                <a:lnTo>
                  <a:pt x="78414" y="218789"/>
                </a:lnTo>
                <a:lnTo>
                  <a:pt x="95877" y="188838"/>
                </a:lnTo>
                <a:lnTo>
                  <a:pt x="9587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7190" y="4132798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79"/>
                </a:moveTo>
                <a:lnTo>
                  <a:pt x="8572" y="133604"/>
                </a:lnTo>
                <a:lnTo>
                  <a:pt x="3365" y="138191"/>
                </a:lnTo>
                <a:lnTo>
                  <a:pt x="444" y="144208"/>
                </a:lnTo>
                <a:lnTo>
                  <a:pt x="0" y="150891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838"/>
                </a:lnTo>
                <a:lnTo>
                  <a:pt x="32448" y="139827"/>
                </a:lnTo>
                <a:lnTo>
                  <a:pt x="27842" y="134693"/>
                </a:lnTo>
                <a:lnTo>
                  <a:pt x="21796" y="131810"/>
                </a:lnTo>
                <a:lnTo>
                  <a:pt x="15107" y="131379"/>
                </a:lnTo>
                <a:close/>
              </a:path>
              <a:path w="157480" h="288289">
                <a:moveTo>
                  <a:pt x="61023" y="188838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602"/>
                </a:lnTo>
                <a:lnTo>
                  <a:pt x="63436" y="244602"/>
                </a:lnTo>
                <a:lnTo>
                  <a:pt x="78485" y="218789"/>
                </a:lnTo>
                <a:lnTo>
                  <a:pt x="61023" y="188838"/>
                </a:lnTo>
                <a:close/>
              </a:path>
              <a:path w="157480" h="288289">
                <a:moveTo>
                  <a:pt x="141811" y="131379"/>
                </a:moveTo>
                <a:lnTo>
                  <a:pt x="135127" y="131810"/>
                </a:lnTo>
                <a:lnTo>
                  <a:pt x="129111" y="134693"/>
                </a:lnTo>
                <a:lnTo>
                  <a:pt x="124523" y="139827"/>
                </a:lnTo>
                <a:lnTo>
                  <a:pt x="95948" y="188838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891"/>
                </a:lnTo>
                <a:lnTo>
                  <a:pt x="156464" y="144208"/>
                </a:lnTo>
                <a:lnTo>
                  <a:pt x="153550" y="138191"/>
                </a:lnTo>
                <a:lnTo>
                  <a:pt x="148399" y="133604"/>
                </a:lnTo>
                <a:lnTo>
                  <a:pt x="141811" y="131379"/>
                </a:lnTo>
                <a:close/>
              </a:path>
              <a:path w="157480" h="288289">
                <a:moveTo>
                  <a:pt x="78485" y="218789"/>
                </a:moveTo>
                <a:lnTo>
                  <a:pt x="63436" y="244602"/>
                </a:lnTo>
                <a:lnTo>
                  <a:pt x="93535" y="244602"/>
                </a:lnTo>
                <a:lnTo>
                  <a:pt x="78485" y="218789"/>
                </a:lnTo>
                <a:close/>
              </a:path>
              <a:path w="157480" h="288289">
                <a:moveTo>
                  <a:pt x="95948" y="188838"/>
                </a:moveTo>
                <a:lnTo>
                  <a:pt x="78485" y="218789"/>
                </a:lnTo>
                <a:lnTo>
                  <a:pt x="93535" y="244602"/>
                </a:lnTo>
                <a:lnTo>
                  <a:pt x="95948" y="244602"/>
                </a:lnTo>
                <a:lnTo>
                  <a:pt x="95948" y="188838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38"/>
                </a:lnTo>
                <a:lnTo>
                  <a:pt x="78485" y="218789"/>
                </a:lnTo>
                <a:lnTo>
                  <a:pt x="95948" y="188838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190" y="5455680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25"/>
                </a:moveTo>
                <a:lnTo>
                  <a:pt x="8572" y="133604"/>
                </a:lnTo>
                <a:lnTo>
                  <a:pt x="3365" y="138195"/>
                </a:lnTo>
                <a:lnTo>
                  <a:pt x="444" y="144214"/>
                </a:lnTo>
                <a:lnTo>
                  <a:pt x="0" y="150891"/>
                </a:lnTo>
                <a:lnTo>
                  <a:pt x="2222" y="157454"/>
                </a:lnTo>
                <a:lnTo>
                  <a:pt x="78422" y="288086"/>
                </a:lnTo>
                <a:lnTo>
                  <a:pt x="98639" y="253428"/>
                </a:lnTo>
                <a:lnTo>
                  <a:pt x="61023" y="253428"/>
                </a:lnTo>
                <a:lnTo>
                  <a:pt x="61023" y="188850"/>
                </a:lnTo>
                <a:lnTo>
                  <a:pt x="32448" y="139827"/>
                </a:lnTo>
                <a:lnTo>
                  <a:pt x="27842" y="134675"/>
                </a:lnTo>
                <a:lnTo>
                  <a:pt x="21796" y="131762"/>
                </a:lnTo>
                <a:lnTo>
                  <a:pt x="15107" y="131325"/>
                </a:lnTo>
                <a:close/>
              </a:path>
              <a:path w="157480" h="288289">
                <a:moveTo>
                  <a:pt x="61023" y="188850"/>
                </a:moveTo>
                <a:lnTo>
                  <a:pt x="61023" y="253428"/>
                </a:lnTo>
                <a:lnTo>
                  <a:pt x="95948" y="253428"/>
                </a:lnTo>
                <a:lnTo>
                  <a:pt x="95948" y="244627"/>
                </a:lnTo>
                <a:lnTo>
                  <a:pt x="63436" y="244627"/>
                </a:lnTo>
                <a:lnTo>
                  <a:pt x="78485" y="218808"/>
                </a:lnTo>
                <a:lnTo>
                  <a:pt x="61023" y="188850"/>
                </a:lnTo>
                <a:close/>
              </a:path>
              <a:path w="157480" h="288289">
                <a:moveTo>
                  <a:pt x="141811" y="131325"/>
                </a:moveTo>
                <a:lnTo>
                  <a:pt x="135127" y="131762"/>
                </a:lnTo>
                <a:lnTo>
                  <a:pt x="129111" y="134675"/>
                </a:lnTo>
                <a:lnTo>
                  <a:pt x="124523" y="139827"/>
                </a:lnTo>
                <a:lnTo>
                  <a:pt x="95948" y="188850"/>
                </a:lnTo>
                <a:lnTo>
                  <a:pt x="95948" y="253428"/>
                </a:lnTo>
                <a:lnTo>
                  <a:pt x="98639" y="253428"/>
                </a:lnTo>
                <a:lnTo>
                  <a:pt x="154622" y="157454"/>
                </a:lnTo>
                <a:lnTo>
                  <a:pt x="156900" y="150891"/>
                </a:lnTo>
                <a:lnTo>
                  <a:pt x="156464" y="144214"/>
                </a:lnTo>
                <a:lnTo>
                  <a:pt x="153550" y="138195"/>
                </a:lnTo>
                <a:lnTo>
                  <a:pt x="148399" y="133604"/>
                </a:lnTo>
                <a:lnTo>
                  <a:pt x="141811" y="131325"/>
                </a:lnTo>
                <a:close/>
              </a:path>
              <a:path w="157480" h="288289">
                <a:moveTo>
                  <a:pt x="78485" y="218808"/>
                </a:moveTo>
                <a:lnTo>
                  <a:pt x="63436" y="244627"/>
                </a:lnTo>
                <a:lnTo>
                  <a:pt x="93535" y="244627"/>
                </a:lnTo>
                <a:lnTo>
                  <a:pt x="78485" y="218808"/>
                </a:lnTo>
                <a:close/>
              </a:path>
              <a:path w="157480" h="288289">
                <a:moveTo>
                  <a:pt x="95948" y="188850"/>
                </a:moveTo>
                <a:lnTo>
                  <a:pt x="78485" y="218808"/>
                </a:lnTo>
                <a:lnTo>
                  <a:pt x="93535" y="244627"/>
                </a:lnTo>
                <a:lnTo>
                  <a:pt x="95948" y="244627"/>
                </a:lnTo>
                <a:lnTo>
                  <a:pt x="95948" y="188850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50"/>
                </a:lnTo>
                <a:lnTo>
                  <a:pt x="78485" y="218808"/>
                </a:lnTo>
                <a:lnTo>
                  <a:pt x="95948" y="188850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4" y="1166097"/>
            <a:ext cx="43379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81000" y="259162"/>
            <a:ext cx="8763000" cy="77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Алгоритм работы родителей при оформлении электронной заявки на обучение</a:t>
            </a:r>
            <a:endParaRPr lang="ru-RU" sz="2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4" y="3821548"/>
            <a:ext cx="4337998" cy="27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4354844" y="4836439"/>
            <a:ext cx="400050" cy="253612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224152" y="1642406"/>
            <a:ext cx="4061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родителей 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800" b="1" i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детей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2050" name="Picture 2" descr="C:\Users\Админ\Desktop\child-parent-download-parents-accompany-their-children-to-play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3" y="857786"/>
            <a:ext cx="2413458" cy="158061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fdec39697f643cc79302da57d898d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2504"/>
            <a:ext cx="2555665" cy="18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popravki-v-bjudzhet-budut-vneseny-v-gosdumu-na-jetoj-nedel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6443"/>
            <a:ext cx="2494957" cy="14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0"/>
          <p:cNvSpPr txBox="1"/>
          <p:nvPr/>
        </p:nvSpPr>
        <p:spPr>
          <a:xfrm>
            <a:off x="3733800" y="5351172"/>
            <a:ext cx="5257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органов государственной власти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3494115" y="3505200"/>
            <a:ext cx="552153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образовательных организаций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0" y="304800"/>
            <a:ext cx="5976705" cy="990600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кого создан НАВИГАТОР?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65283" y="1295400"/>
            <a:ext cx="6934200" cy="501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6070">
              <a:lnSpc>
                <a:spcPct val="100099"/>
              </a:lnSpc>
              <a:spcBef>
                <a:spcPts val="100"/>
              </a:spcBef>
            </a:pPr>
            <a:r>
              <a:rPr lang="ru-RU" sz="2300" b="1" i="1" spc="-15" dirty="0" smtClean="0">
                <a:solidFill>
                  <a:srgbClr val="002060"/>
                </a:solidFill>
                <a:latin typeface="Cambria"/>
                <a:cs typeface="Cambria"/>
              </a:rPr>
              <a:t>Создание реестра дополнительных общеразвивающих  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Ведение </a:t>
            </a:r>
            <a:r>
              <a:rPr lang="ru-RU"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п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ерсонифицированн</a:t>
            </a: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ого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учет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а обучающихся и персонифицированного финансирования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Осуществление 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н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езависим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ой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оценк</a:t>
            </a:r>
            <a:r>
              <a:rPr lang="ru-RU" sz="2300" b="1" i="1" spc="-4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качества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sz="2300" b="1" i="1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дополнительных</a:t>
            </a:r>
            <a:r>
              <a:rPr sz="2300" b="1" i="1" spc="-2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25" dirty="0" smtClean="0">
                <a:solidFill>
                  <a:srgbClr val="002060"/>
                </a:solidFill>
                <a:latin typeface="Cambria"/>
                <a:cs typeface="Cambria"/>
              </a:rPr>
              <a:t> общеразвивающих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endParaRPr lang="ru-RU" sz="2300" b="1" i="1" spc="-5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Аналитические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>
                <a:solidFill>
                  <a:srgbClr val="002060"/>
                </a:solidFill>
                <a:latin typeface="Cambria"/>
                <a:cs typeface="Cambria"/>
              </a:rPr>
              <a:t>статистические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отчеты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системе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дополнительного</a:t>
            </a:r>
            <a:r>
              <a:rPr sz="2300" b="1" i="1" spc="-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образования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9" y="762000"/>
            <a:ext cx="162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ds05.infourok.ru/uploads/ex/04c8/000c39c7-c0abae9d/hello_html_m53f303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269" y="2286000"/>
            <a:ext cx="1575310" cy="13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3810000"/>
            <a:ext cx="157531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" y="5410200"/>
            <a:ext cx="1619250" cy="13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4600" y="304800"/>
            <a:ext cx="5715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Функции НАВИГАТОРА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219200"/>
            <a:ext cx="8839199" cy="5056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 indent="-343535">
              <a:lnSpc>
                <a:spcPts val="2160"/>
              </a:lnSpc>
              <a:spcBef>
                <a:spcPts val="975"/>
              </a:spcBef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дополнительного</a:t>
            </a:r>
            <a:r>
              <a:rPr sz="2800" b="1" i="1" dirty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(сфера образования, культуры и спорта)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rgbClr val="002060"/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1096010" indent="-342900">
              <a:lnSpc>
                <a:spcPts val="192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spc="-5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общеобразовательные</a:t>
            </a:r>
            <a:r>
              <a:rPr sz="2800" b="1" i="1" spc="-5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дошкольные </a:t>
            </a:r>
            <a:r>
              <a:rPr lang="ru-RU" sz="28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образовательные организации</a:t>
            </a:r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550931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дополнительного 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образования негосударственного  </a:t>
            </a:r>
            <a:r>
              <a:rPr sz="2800" b="1" i="1" spc="-5" dirty="0" err="1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сектора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lang="ru-RU"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экономики</a:t>
            </a:r>
            <a:endParaRPr sz="2800" dirty="0">
              <a:solidFill>
                <a:schemeClr val="accent5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1F487C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высшего</a:t>
            </a:r>
            <a:r>
              <a:rPr sz="2800" b="1" i="1" spc="-5" dirty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b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</a:b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(САФУ имени М.В. Ломоносова)</a:t>
            </a:r>
            <a:endParaRPr sz="2800" dirty="0">
              <a:solidFill>
                <a:srgbClr val="006600"/>
              </a:solidFill>
              <a:latin typeface="Cambria" panose="02040503050406030204" pitchFamily="18" charset="0"/>
              <a:cs typeface="Arial Narrow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76200"/>
            <a:ext cx="7924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зарегистрированы: 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85005"/>
              </p:ext>
            </p:extLst>
          </p:nvPr>
        </p:nvGraphicFramePr>
        <p:xfrm>
          <a:off x="304800" y="1676400"/>
          <a:ext cx="8610600" cy="493776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317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Художественная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(вокальное, театральное, изобразительное  искусство; декоративно-прикладное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Социально-педагогическая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(развитие лидерских качеств, изучение иностранных языков, литературное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Туристско-краеведческая</a:t>
                      </a:r>
                      <a:r>
                        <a:rPr lang="ru-RU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(туризм, краеведение)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C0099"/>
                          </a:solidFill>
                          <a:latin typeface="Cambria" panose="02040503050406030204" pitchFamily="18" charset="0"/>
                        </a:rPr>
                        <a:t>Естественнонаучное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(изучение природы родного края, формирование экологических компетенций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Техническая</a:t>
                      </a:r>
                      <a:r>
                        <a:rPr lang="ru-RU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(начальное техническое моделирование, судо-авиа-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ракетомоделирование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, робототехника,  информационные технологии, направления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кванториума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Физкультурно-спортивная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(оздоровительные направления, виды спорта)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размещены дополнительные общеразвивающие программы </a:t>
            </a:r>
            <a:b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шести направленностям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9158" y="1624288"/>
            <a:ext cx="1999242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379855" algn="l"/>
              </a:tabLst>
            </a:pP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1</a:t>
            </a:r>
            <a:r>
              <a:rPr b="1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.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Р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ЕГИ</a:t>
            </a:r>
            <a:r>
              <a:rPr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С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ТРАЦИЯ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endParaRPr lang="ru-RU" b="0" spc="-5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r>
              <a:rPr b="0" spc="-5" dirty="0" err="1" smtClean="0">
                <a:latin typeface="Cambria" panose="02040503050406030204" pitchFamily="18" charset="0"/>
                <a:cs typeface="Bookman Old Style"/>
              </a:rPr>
              <a:t>Ввести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b="0" dirty="0">
                <a:latin typeface="Cambria" panose="02040503050406030204" pitchFamily="18" charset="0"/>
                <a:cs typeface="Bookman Old Style"/>
              </a:rPr>
              <a:t>в поисковой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строке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15240" marR="6985" indent="-1270" algn="ctr">
              <a:lnSpc>
                <a:spcPct val="100000"/>
              </a:lnSpc>
              <a:spcBef>
                <a:spcPts val="350"/>
              </a:spcBef>
            </a:pP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«Навигатор  дополнительного  </a:t>
            </a:r>
            <a:r>
              <a:rPr b="1" spc="-5" dirty="0" err="1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образования</a:t>
            </a:r>
            <a:r>
              <a:rPr b="1" spc="-8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</a:t>
            </a:r>
            <a:r>
              <a:rPr lang="ru-RU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Архангельской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 </a:t>
            </a: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области»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lang="ru-RU" b="0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b="0" dirty="0" smtClean="0">
                <a:latin typeface="Cambria" panose="02040503050406030204" pitchFamily="18" charset="0"/>
                <a:cs typeface="Bookman Old Style"/>
              </a:rPr>
              <a:t>и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пройти </a:t>
            </a:r>
            <a:r>
              <a:rPr b="0" dirty="0" err="1">
                <a:latin typeface="Cambria" panose="02040503050406030204" pitchFamily="18" charset="0"/>
                <a:cs typeface="Bookman Old Style"/>
              </a:rPr>
              <a:t>по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 err="1" smtClean="0">
                <a:latin typeface="Cambria" panose="02040503050406030204" pitchFamily="18" charset="0"/>
                <a:cs typeface="Bookman Old Style"/>
              </a:rPr>
              <a:t>ссылке</a:t>
            </a:r>
            <a:r>
              <a:rPr lang="ru-RU" b="0" dirty="0" smtClean="0">
                <a:latin typeface="Cambria" panose="02040503050406030204" pitchFamily="18" charset="0"/>
                <a:cs typeface="Bookman Old Style"/>
              </a:rPr>
              <a:t>:</a:t>
            </a: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https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dop29.ru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ts val="2160"/>
              </a:lnSpc>
            </a:pPr>
            <a:endParaRPr lang="ru-RU" spc="-5" dirty="0">
              <a:solidFill>
                <a:srgbClr val="7A0A43"/>
              </a:solidFill>
              <a:latin typeface="Britannic Bold"/>
              <a:cs typeface="Britannic Bol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2606"/>
            <a:ext cx="5981120" cy="39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Инструкция по работе с НАВИГАТОРОМ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8739" y="2924048"/>
            <a:ext cx="4721861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Заполнить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endParaRPr lang="ru-RU" sz="1600" b="1" spc="-5" dirty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регистрационную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форму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:</a:t>
            </a:r>
            <a:endParaRPr sz="1600" b="1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*Муниципалитет</a:t>
            </a:r>
            <a:r>
              <a:rPr sz="1600" spc="3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проживания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*ФИО</a:t>
            </a:r>
            <a:r>
              <a:rPr sz="1600" spc="1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*Контактный телефон</a:t>
            </a:r>
            <a:r>
              <a:rPr sz="1600" spc="2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*Действующий электронный </a:t>
            </a:r>
            <a:r>
              <a:rPr sz="1600" spc="-10" dirty="0" err="1">
                <a:latin typeface="Cambria" panose="02040503050406030204" pitchFamily="18" charset="0"/>
                <a:cs typeface="Cambria"/>
              </a:rPr>
              <a:t>адрес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10" dirty="0" err="1" smtClean="0">
                <a:latin typeface="Cambria" panose="02040503050406030204" pitchFamily="18" charset="0"/>
                <a:cs typeface="Cambria"/>
              </a:rPr>
              <a:t>родителя</a:t>
            </a:r>
            <a:r>
              <a:rPr lang="ru-RU" sz="1600" spc="-10" dirty="0" smtClean="0">
                <a:latin typeface="Cambria" panose="02040503050406030204" pitchFamily="18" charset="0"/>
                <a:cs typeface="Cambria"/>
              </a:rPr>
              <a:t> </a:t>
            </a:r>
            <a:br>
              <a:rPr lang="ru-RU" sz="1600" spc="-10" dirty="0" smtClean="0">
                <a:latin typeface="Cambria" panose="02040503050406030204" pitchFamily="18" charset="0"/>
                <a:cs typeface="Cambria"/>
              </a:rPr>
            </a:br>
            <a:r>
              <a:rPr sz="1600" spc="-10" dirty="0" smtClean="0">
                <a:latin typeface="Cambria" panose="02040503050406030204" pitchFamily="18" charset="0"/>
                <a:cs typeface="Cambria"/>
              </a:rPr>
              <a:t>(</a:t>
            </a:r>
            <a:r>
              <a:rPr sz="1600" spc="-5" dirty="0" err="1" smtClean="0">
                <a:latin typeface="Cambria" panose="02040503050406030204" pitchFamily="18" charset="0"/>
                <a:cs typeface="Cambria"/>
              </a:rPr>
              <a:t>он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spc="-25" dirty="0">
                <a:latin typeface="Cambria" panose="02040503050406030204" pitchFamily="18" charset="0"/>
                <a:cs typeface="Cambria"/>
              </a:rPr>
              <a:t>будет </a:t>
            </a:r>
            <a:r>
              <a:rPr sz="1600" spc="-5" dirty="0" err="1">
                <a:latin typeface="Cambria" panose="02040503050406030204" pitchFamily="18" charset="0"/>
                <a:cs typeface="Cambria"/>
              </a:rPr>
              <a:t>использоваться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в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качестве логина </a:t>
            </a:r>
            <a:r>
              <a:rPr sz="1600" spc="5" dirty="0">
                <a:latin typeface="Cambria" panose="02040503050406030204" pitchFamily="18" charset="0"/>
                <a:cs typeface="Cambria"/>
              </a:rPr>
              <a:t>для </a:t>
            </a:r>
            <a:r>
              <a:rPr sz="1600" spc="-20" dirty="0">
                <a:latin typeface="Cambria" panose="02040503050406030204" pitchFamily="18" charset="0"/>
                <a:cs typeface="Cambria"/>
              </a:rPr>
              <a:t>входа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на</a:t>
            </a:r>
            <a:r>
              <a:rPr sz="1600" spc="4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сайт)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*Пароль</a:t>
            </a:r>
            <a:r>
              <a:rPr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(придумать)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41275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*Поставить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галочку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согласия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 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правилами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после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предварительного  ознакомления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</a:t>
            </a:r>
            <a:r>
              <a:rPr sz="1600" spc="3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ними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endParaRPr lang="ru-RU" sz="1600" b="1" spc="-5" dirty="0" smtClean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600" b="1" spc="2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кнопку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«Зарегистрироваться»</a:t>
            </a:r>
            <a:endParaRPr sz="1600" dirty="0"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2" y="160660"/>
            <a:ext cx="4326495" cy="25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731096" y="639170"/>
            <a:ext cx="454496" cy="122830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5562600" y="639170"/>
            <a:ext cx="3276600" cy="1570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Нажать кнопку «Регистрация»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411981"/>
            <a:ext cx="3730625" cy="42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0" y="6196163"/>
            <a:ext cx="920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97001" y="135381"/>
            <a:ext cx="3994599" cy="6198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Для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завершения</a:t>
            </a:r>
            <a:r>
              <a:rPr sz="1600" b="1" spc="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процесса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регистрации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необходимо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пройти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ссылке,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направленной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в 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автоматическом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письме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от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службы</a:t>
            </a:r>
            <a:r>
              <a:rPr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600" b="1" spc="-2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поддержки</a:t>
            </a:r>
            <a:r>
              <a:rPr sz="1600" b="1" spc="3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3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Навигатора</a:t>
            </a:r>
            <a:r>
              <a:rPr lang="ru-RU" sz="1600"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Cambria" panose="02040503050406030204" pitchFamily="18" charset="0"/>
              <a:cs typeface="Cambria"/>
            </a:endParaRPr>
          </a:p>
          <a:p>
            <a:pPr marL="212725" marR="35560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Данный этап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необходим </a:t>
            </a:r>
            <a:r>
              <a:rPr sz="1600" b="1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для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подтверждения</a:t>
            </a:r>
            <a:r>
              <a:rPr sz="1600" b="1" spc="-12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корректности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электронного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адреса,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введенного при</a:t>
            </a:r>
            <a:r>
              <a:rPr sz="1600" b="1" spc="-3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регистрации.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  <a:spcBef>
                <a:spcPts val="5"/>
              </a:spcBef>
            </a:pPr>
            <a:r>
              <a:rPr sz="16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указанный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адрес</a:t>
            </a:r>
            <a:r>
              <a:rPr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3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будут</a:t>
            </a:r>
            <a:r>
              <a:rPr sz="1600" b="1" spc="9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направляться</a:t>
            </a:r>
            <a:r>
              <a:rPr lang="ru-RU"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письма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,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информирующие</a:t>
            </a:r>
            <a:r>
              <a:rPr sz="1600" b="1" spc="6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</a:t>
            </a:r>
            <a:r>
              <a:rPr lang="ru-RU" sz="1600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5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результатах</a:t>
            </a:r>
            <a:r>
              <a:rPr sz="1600" b="1" spc="-2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рассмотрения заявок,  данные для восстановления 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пароля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другая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полезная  информация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86360" algn="ctr">
              <a:lnSpc>
                <a:spcPct val="100000"/>
              </a:lnSpc>
              <a:spcBef>
                <a:spcPts val="5"/>
              </a:spcBef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Почему </a:t>
            </a:r>
            <a:r>
              <a:rPr sz="1600" b="1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не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пришло письмо</a:t>
            </a:r>
            <a:r>
              <a:rPr sz="1600" b="1" spc="2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после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88265" algn="ctr">
              <a:lnSpc>
                <a:spcPct val="100000"/>
              </a:lnSpc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завершения</a:t>
            </a:r>
            <a:r>
              <a:rPr sz="1600" b="1" spc="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регистрации?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Электронный 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адрес был </a:t>
            </a: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введен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некорректно.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Письмо </a:t>
            </a:r>
            <a:r>
              <a:rPr sz="1600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попало в папку </a:t>
            </a: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«Спам».</a:t>
            </a:r>
            <a:endParaRPr sz="1600" dirty="0">
              <a:solidFill>
                <a:srgbClr val="C00000"/>
              </a:solidFill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Временная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проблема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Яндекс-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 err="1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сервиса</a:t>
            </a:r>
            <a:r>
              <a:rPr lang="ru-RU" sz="1600" spc="-10" dirty="0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.</a:t>
            </a:r>
            <a:endParaRPr sz="1600" dirty="0"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8" y="914400"/>
            <a:ext cx="44541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 bwMode="auto">
          <a:xfrm>
            <a:off x="228600" y="3276600"/>
            <a:ext cx="4768401" cy="184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3187" y="6345319"/>
            <a:ext cx="840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Фамилия, имя, отчество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верхнем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правом 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углу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1800" b="1" spc="-50" dirty="0">
                <a:solidFill>
                  <a:srgbClr val="001F5F"/>
                </a:solidFill>
                <a:latin typeface="Cambria"/>
                <a:cs typeface="Cambria"/>
              </a:rPr>
              <a:t>ВХОД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ЛИЧНЫЙ</a:t>
            </a:r>
            <a:r>
              <a:rPr sz="1800" b="1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КАБИНЕТ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0219"/>
            <a:ext cx="782977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14400" y="228600"/>
            <a:ext cx="7677374" cy="785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 Заполнение данных о ДЕТЯХ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455</Words>
  <Application>Microsoft Office PowerPoint</Application>
  <PresentationFormat>Экран (4:3)</PresentationFormat>
  <Paragraphs>115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 Narrow</vt:lpstr>
      <vt:lpstr>Times New Roman</vt:lpstr>
      <vt:lpstr>Bookman Old Style</vt:lpstr>
      <vt:lpstr>Georgia</vt:lpstr>
      <vt:lpstr>Cambria</vt:lpstr>
      <vt:lpstr>Britannic Bold</vt:lpstr>
      <vt:lpstr>Trebuchet MS</vt:lpstr>
      <vt:lpstr>Arial</vt:lpstr>
      <vt:lpstr>Calibri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</dc:creator>
  <cp:lastModifiedBy>Olga</cp:lastModifiedBy>
  <cp:revision>16</cp:revision>
  <dcterms:created xsi:type="dcterms:W3CDTF">2020-03-17T09:56:18Z</dcterms:created>
  <dcterms:modified xsi:type="dcterms:W3CDTF">2020-06-04T05:55:19Z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2020-03-17T00:00:00Z</vt:filetime>
  </property>
</Properties>
</file>