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63" r:id="rId5"/>
    <p:sldId id="261" r:id="rId6"/>
    <p:sldId id="262" r:id="rId7"/>
    <p:sldId id="259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25"/>
    <p:restoredTop sz="94673"/>
  </p:normalViewPr>
  <p:slideViewPr>
    <p:cSldViewPr>
      <p:cViewPr varScale="1">
        <p:scale>
          <a:sx n="105" d="100"/>
          <a:sy n="105" d="100"/>
        </p:scale>
        <p:origin x="1710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dop29.ru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501" y="0"/>
            <a:ext cx="185419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32656"/>
            <a:ext cx="1656184" cy="1717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0C50706-85C5-A240-BA2B-39E8192A83BE}"/>
              </a:ext>
            </a:extLst>
          </p:cNvPr>
          <p:cNvSpPr/>
          <p:nvPr/>
        </p:nvSpPr>
        <p:spPr>
          <a:xfrm>
            <a:off x="2267744" y="2499736"/>
            <a:ext cx="63184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584200" hangingPunct="0"/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PT_Russia Text Medium" panose="02000503000000020004" pitchFamily="2" charset="0"/>
                <a:ea typeface="PT_Russia Text Medium" panose="02000503000000020004" pitchFamily="2" charset="0"/>
                <a:sym typeface="Helvetica Neue"/>
              </a:rPr>
              <a:t>Персонифицированное финансирование дополнительного образования детей</a:t>
            </a:r>
          </a:p>
        </p:txBody>
      </p:sp>
    </p:spTree>
    <p:extLst>
      <p:ext uri="{BB962C8B-B14F-4D97-AF65-F5344CB8AC3E}">
        <p14:creationId xmlns:p14="http://schemas.microsoft.com/office/powerpoint/2010/main" val="28144302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501" y="0"/>
            <a:ext cx="185419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71752"/>
            <a:ext cx="1319473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95736" y="1988840"/>
            <a:ext cx="658789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Персонифицированное финансирование – </a:t>
            </a:r>
            <a:b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новый механизм финансирования кружков и секций. Главный принцип ПФ – «деньги следуют за ребенком». Теперь вы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самы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выбираете – на какой кружок записать ребенка, а образовательная организация получит бюджетные деньги только после этого.</a:t>
            </a:r>
          </a:p>
          <a:p>
            <a:pPr lvl="0" algn="ctr"/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Документом (электронным), который подтверждает ваше право, является сертификат.</a:t>
            </a:r>
          </a:p>
          <a:p>
            <a:pPr lvl="0" algn="ctr"/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Теперь можно будет записаться бесплатно в том числе и на кружки в частных организациях, имеющих лицензии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563889" y="351021"/>
            <a:ext cx="5386462" cy="129614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Что такое </a:t>
            </a:r>
            <a:br>
              <a:rPr lang="ru-RU" sz="2400" b="1" dirty="0">
                <a:solidFill>
                  <a:srgbClr val="C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C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«Персонифицированное финансирование?»</a:t>
            </a:r>
          </a:p>
        </p:txBody>
      </p:sp>
    </p:spTree>
    <p:extLst>
      <p:ext uri="{BB962C8B-B14F-4D97-AF65-F5344CB8AC3E}">
        <p14:creationId xmlns:p14="http://schemas.microsoft.com/office/powerpoint/2010/main" val="1473664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501" y="0"/>
            <a:ext cx="185419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71752"/>
            <a:ext cx="1319473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3489382" y="260648"/>
            <a:ext cx="5593294" cy="127925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Основная идея персонифицированного финансирования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044686" y="2050999"/>
            <a:ext cx="2286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</a:rPr>
              <a:t>Расширение</a:t>
            </a:r>
          </a:p>
          <a:p>
            <a:pPr algn="ctr"/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</a:rPr>
              <a:t>возможностей</a:t>
            </a:r>
          </a:p>
          <a:p>
            <a:pPr algn="ctr"/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</a:rPr>
              <a:t>получения детьми</a:t>
            </a:r>
          </a:p>
          <a:p>
            <a:pPr algn="ctr"/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</a:rPr>
              <a:t>качественного</a:t>
            </a:r>
          </a:p>
          <a:p>
            <a:pPr algn="ctr"/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</a:rPr>
              <a:t>дополнительного</a:t>
            </a:r>
          </a:p>
          <a:p>
            <a:pPr algn="ctr"/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</a:rPr>
              <a:t>образования</a:t>
            </a:r>
          </a:p>
          <a:p>
            <a:pPr algn="ctr"/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</a:rPr>
              <a:t>по тем программам,</a:t>
            </a:r>
          </a:p>
          <a:p>
            <a:pPr algn="ctr"/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</a:rPr>
              <a:t>которые для них</a:t>
            </a:r>
          </a:p>
          <a:p>
            <a:pPr algn="ctr"/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</a:rPr>
              <a:t>интересны,</a:t>
            </a:r>
          </a:p>
          <a:p>
            <a:pPr algn="ctr"/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</a:rPr>
              <a:t>востребованы,</a:t>
            </a:r>
          </a:p>
          <a:p>
            <a:pPr algn="ctr"/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</a:rPr>
              <a:t>значимы и</a:t>
            </a:r>
          </a:p>
          <a:p>
            <a:pPr algn="ctr"/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</a:rPr>
              <a:t>современны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2050999"/>
            <a:ext cx="20699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</a:rPr>
              <a:t>Доступность</a:t>
            </a:r>
          </a:p>
          <a:p>
            <a:pPr algn="ctr"/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</a:rPr>
              <a:t>для детей </a:t>
            </a:r>
            <a:b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</a:rPr>
              <a:t>как</a:t>
            </a:r>
          </a:p>
          <a:p>
            <a:pPr algn="ctr"/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</a:rPr>
              <a:t>бюджетных,</a:t>
            </a:r>
          </a:p>
          <a:p>
            <a:pPr algn="ctr"/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</a:rPr>
              <a:t>так и платных</a:t>
            </a:r>
          </a:p>
          <a:p>
            <a:pPr algn="ctr"/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</a:rPr>
              <a:t>программ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827868" y="2050999"/>
            <a:ext cx="227842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</a:rPr>
              <a:t>Однократное</a:t>
            </a:r>
          </a:p>
          <a:p>
            <a:pPr algn="ctr"/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</a:rPr>
              <a:t>получение</a:t>
            </a:r>
          </a:p>
          <a:p>
            <a:pPr algn="ctr"/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</a:rPr>
              <a:t>сертификата</a:t>
            </a:r>
          </a:p>
          <a:p>
            <a:pPr algn="ctr"/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</a:rPr>
              <a:t>дополнительного</a:t>
            </a:r>
          </a:p>
          <a:p>
            <a:pPr algn="ctr"/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</a:rPr>
              <a:t>образования</a:t>
            </a:r>
          </a:p>
          <a:p>
            <a:pPr algn="ctr"/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</a:rPr>
              <a:t>на каждого ребенка</a:t>
            </a:r>
          </a:p>
          <a:p>
            <a:pPr algn="ctr"/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</a:rPr>
              <a:t>в возрасте </a:t>
            </a:r>
            <a:b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</a:rPr>
              <a:t>от 5 до 18 лет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F4B19CD-8DB9-1548-866C-472DC897DC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538" y="4009782"/>
            <a:ext cx="1866900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2150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501" y="0"/>
            <a:ext cx="185419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71752"/>
            <a:ext cx="1319473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051720" y="2132856"/>
            <a:ext cx="694083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Сертификат дополнительного образования – </a:t>
            </a:r>
            <a:b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именной электронный документ, который предоставляется ребенку в возрасте от 5 до 18 лет </a:t>
            </a:r>
            <a:b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один раз и дает право родителям (законным представителям) или ребенку </a:t>
            </a:r>
            <a:b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 случае достижения им 14 летнего возраста) </a:t>
            </a:r>
            <a:b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оплату выбранной заранее дополнительной общеразвивающей программы </a:t>
            </a:r>
            <a:b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счет государства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491881" y="243760"/>
            <a:ext cx="5400600" cy="129614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Что такое </a:t>
            </a:r>
            <a:br>
              <a:rPr lang="ru-RU" sz="2400" b="1" dirty="0">
                <a:solidFill>
                  <a:srgbClr val="C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C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«Сертификат дополнительного образования?»</a:t>
            </a:r>
          </a:p>
        </p:txBody>
      </p:sp>
    </p:spTree>
    <p:extLst>
      <p:ext uri="{BB962C8B-B14F-4D97-AF65-F5344CB8AC3E}">
        <p14:creationId xmlns:p14="http://schemas.microsoft.com/office/powerpoint/2010/main" val="36702458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501" y="0"/>
            <a:ext cx="185419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71752"/>
            <a:ext cx="1319473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3550706" y="260648"/>
            <a:ext cx="5593294" cy="88098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Механизм персонифицированного </a:t>
            </a:r>
            <a:r>
              <a:rPr lang="ru-RU" sz="2400" b="1" dirty="0">
                <a:solidFill>
                  <a:srgbClr val="C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финансирования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09" b="3749"/>
          <a:stretch/>
        </p:blipFill>
        <p:spPr bwMode="auto">
          <a:xfrm>
            <a:off x="2051720" y="1988840"/>
            <a:ext cx="6912767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12019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501" y="0"/>
            <a:ext cx="185419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71752"/>
            <a:ext cx="1319473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491880" y="293747"/>
            <a:ext cx="53130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>
                <a:solidFill>
                  <a:srgbClr val="C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Статус сертификат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</a:p>
          <a:p>
            <a:pPr lvl="0" algn="ctr"/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001209" y="1071852"/>
            <a:ext cx="3339328" cy="9361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ambria" panose="02040503050406030204" pitchFamily="18" charset="0"/>
              </a:rPr>
              <a:t>Сертификат учета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690653" y="3581186"/>
            <a:ext cx="3960440" cy="12241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ambria" panose="02040503050406030204" pitchFamily="18" charset="0"/>
              </a:rPr>
              <a:t>Сертификат персонифицированного финансирования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946310" y="2204864"/>
            <a:ext cx="6912768" cy="12241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</a:rPr>
              <a:t>Сертификат закрепляет возможность для ребенка получить одну или несколько услуг дополнительного образования </a:t>
            </a:r>
            <a:br>
              <a:rPr lang="ru-RU" dirty="0">
                <a:solidFill>
                  <a:srgbClr val="002060"/>
                </a:solidFill>
                <a:latin typeface="Cambria" panose="02040503050406030204" pitchFamily="18" charset="0"/>
              </a:rPr>
            </a:br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</a:rPr>
              <a:t>в муниципальных или государственных образовательных организациях в рамках установленного им задания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051720" y="4941168"/>
            <a:ext cx="6912768" cy="1656184"/>
          </a:xfrm>
          <a:prstGeom prst="roundRect">
            <a:avLst>
              <a:gd name="adj" fmla="val 20115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pPr algn="ctr"/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</a:rPr>
              <a:t>Сертификат закрепляет дополнительную гарантию по оплате выбираемых ребенком кружков и секций</a:t>
            </a:r>
            <a:br>
              <a:rPr lang="ru-RU" dirty="0">
                <a:solidFill>
                  <a:srgbClr val="002060"/>
                </a:solidFill>
                <a:latin typeface="Cambria" panose="02040503050406030204" pitchFamily="18" charset="0"/>
              </a:rPr>
            </a:br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</a:rPr>
              <a:t>в объеме, не превышающем установленный норматив (номинал сертификата). </a:t>
            </a:r>
            <a:br>
              <a:rPr lang="ru-RU" dirty="0">
                <a:solidFill>
                  <a:srgbClr val="002060"/>
                </a:solidFill>
                <a:latin typeface="Cambria" panose="02040503050406030204" pitchFamily="18" charset="0"/>
              </a:rPr>
            </a:br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</a:rPr>
              <a:t>Число сертификатов ограничено. Номинал сертификата определяется ежегодно муниципалитетом</a:t>
            </a:r>
            <a:br>
              <a:rPr lang="ru-RU" dirty="0">
                <a:solidFill>
                  <a:srgbClr val="002060"/>
                </a:solidFill>
                <a:latin typeface="Cambria" panose="02040503050406030204" pitchFamily="18" charset="0"/>
              </a:rPr>
            </a:br>
            <a:endParaRPr lang="ru-RU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25221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501" y="0"/>
            <a:ext cx="185419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71752"/>
            <a:ext cx="1319473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835696" y="1595021"/>
            <a:ext cx="7308304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Обратитесь с документами* на ребёнка в одну из организаций, уполномоченных муниципальным образованием на приём заявлений на получение сертификата. Предварительно зарегистрируйтесь в ГИС АО «Навигатор» и внесите данные о ребенке.</a:t>
            </a:r>
          </a:p>
          <a:p>
            <a:pPr lvl="0"/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Совместно со специалистом организации заполните заявление и подпишите его.</a:t>
            </a:r>
          </a:p>
          <a:p>
            <a:pPr lvl="0"/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Запишите и сохраните номер сертификата, предоставленный Вам специалистом организации. Рекомендуем сохранить и пароль, с его помощью Вы сможете использовать личный кабинет в системе 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dop29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.ru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записи на кружки и секции, а также для получения прочих возможностей сертификата.</a:t>
            </a:r>
          </a:p>
          <a:p>
            <a:pPr lvl="0"/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Для оформления заявления на получения сертификата Вам необходимы: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документ, удостоверяющий Вашу личность;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документ, удостоверяющий личность ребёнка (свидетельство о рождении или паспорт);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СНИЛС ребенка;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документ, содержащий сведения о регистрации ребёнка по месту жительства или по месту пребывания;</a:t>
            </a:r>
          </a:p>
          <a:p>
            <a:pPr lvl="0"/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получения номера сертификата Вы можете в любой момент начать использовать ГИС АО «Навигатор» (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dop29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.ru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чтобы направлять электронные заявки на обучение.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371193" y="20593"/>
            <a:ext cx="5798031" cy="129614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получить сертификат </a:t>
            </a:r>
            <a:b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дополнительное образование?</a:t>
            </a:r>
          </a:p>
        </p:txBody>
      </p:sp>
    </p:spTree>
    <p:extLst>
      <p:ext uri="{BB962C8B-B14F-4D97-AF65-F5344CB8AC3E}">
        <p14:creationId xmlns:p14="http://schemas.microsoft.com/office/powerpoint/2010/main" val="9831094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501" y="0"/>
            <a:ext cx="185419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71752"/>
            <a:ext cx="1319473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835696" y="1700808"/>
            <a:ext cx="7308304" cy="2693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Номинал сертификата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дополнительное образование может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покрывать полностью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стоимость выбранной дополнительной общеразвивающей программы или нескольких программ. </a:t>
            </a:r>
          </a:p>
          <a:p>
            <a:pPr lvl="0" algn="ctr"/>
            <a:endParaRPr lang="ru-RU" sz="9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Номинал сертификата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может быть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недостаточным для оплаты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стоимости выбранной дополнительной общеобразовательной программы. В данном случае недостающую финансовую часть родители (законные представители ) оплачивают дополнительно. 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779912" y="171751"/>
            <a:ext cx="5112568" cy="136815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потратить </a:t>
            </a:r>
            <a:b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сертификат персонифицированного финансирования?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835696" y="4132312"/>
            <a:ext cx="730830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sz="11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Финансовые средства списываются </a:t>
            </a:r>
            <a:b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сертификата ежемесячно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 algn="ctr"/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в случае, если ребенок прекратил обучение, </a:t>
            </a:r>
            <a:b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 родители не написали заявление об отчислении, </a:t>
            </a:r>
            <a:b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денежные средства продолжают списываться </a:t>
            </a:r>
            <a:b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сертификата на счет образовательной организации;</a:t>
            </a:r>
          </a:p>
          <a:p>
            <a:pPr lvl="0" algn="ctr"/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в случае, если ребенок прекратил обучение и </a:t>
            </a:r>
            <a:b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 своевременно написали заявление об отчислении, </a:t>
            </a:r>
            <a:b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 остаток денежных средств остается на сертификате.</a:t>
            </a:r>
          </a:p>
        </p:txBody>
      </p:sp>
    </p:spTree>
    <p:extLst>
      <p:ext uri="{BB962C8B-B14F-4D97-AF65-F5344CB8AC3E}">
        <p14:creationId xmlns:p14="http://schemas.microsoft.com/office/powerpoint/2010/main" val="220792811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305</Words>
  <Application>Microsoft Office PowerPoint</Application>
  <PresentationFormat>Экран (4:3)</PresentationFormat>
  <Paragraphs>57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Arial</vt:lpstr>
      <vt:lpstr>Calibri</vt:lpstr>
      <vt:lpstr>Cambria</vt:lpstr>
      <vt:lpstr>Helvetica Neue</vt:lpstr>
      <vt:lpstr>PT_Russia Text Medium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Olga</cp:lastModifiedBy>
  <cp:revision>20</cp:revision>
  <dcterms:created xsi:type="dcterms:W3CDTF">2020-03-30T10:03:24Z</dcterms:created>
  <dcterms:modified xsi:type="dcterms:W3CDTF">2020-06-04T06:06:23Z</dcterms:modified>
</cp:coreProperties>
</file>