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75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78" r:id="rId10"/>
    <p:sldId id="279" r:id="rId11"/>
    <p:sldId id="262" r:id="rId12"/>
    <p:sldId id="280" r:id="rId13"/>
    <p:sldId id="281" r:id="rId14"/>
    <p:sldId id="285" r:id="rId15"/>
    <p:sldId id="282" r:id="rId16"/>
    <p:sldId id="263" r:id="rId17"/>
    <p:sldId id="283" r:id="rId18"/>
    <p:sldId id="264" r:id="rId19"/>
    <p:sldId id="284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2740484-B2CC-4092-928D-A30198A49F4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9A27EC8-5FE5-42A4-86FC-36FFE358F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5"/>
            <a:ext cx="6391622" cy="13255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Муниципальное дошкольное образовательное учреждение «Детский сад комбинированного вида  № 28 «Золотой ключик»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latin typeface="Gabriola" pitchFamily="82" charset="0"/>
              <a:cs typeface="Andalus" pitchFamily="18" charset="-78"/>
            </a:endParaRPr>
          </a:p>
        </p:txBody>
      </p:sp>
      <p:pic>
        <p:nvPicPr>
          <p:cNvPr id="3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204864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 "Дистанционные формы взаимодействия с родителями </a:t>
            </a:r>
          </a:p>
          <a:p>
            <a:pPr algn="ctr"/>
            <a:r>
              <a:rPr lang="ru-RU" sz="4000" b="1" dirty="0" smtClean="0">
                <a:latin typeface="Gabriola" pitchFamily="82" charset="0"/>
              </a:rPr>
              <a:t>на группах раннего возраста"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3" descr="C:\Users\захарка\Desktop\tablitsa-raboty-s-computer-1251020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05064"/>
            <a:ext cx="4896543" cy="24928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3968" y="6273225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январь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2021 г.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4797152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Захарова В..А.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Инкина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А.Н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.</a:t>
            </a:r>
            <a:endParaRPr lang="ru-RU" sz="2400" i="1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63830" cy="3351907"/>
          </a:xfrm>
        </p:spPr>
        <p:txBody>
          <a:bodyPr/>
          <a:lstStyle/>
          <a:p>
            <a:r>
              <a:rPr lang="ru-RU" sz="3200" b="1" dirty="0" smtClean="0">
                <a:latin typeface="Gabriola" pitchFamily="82" charset="0"/>
              </a:rPr>
              <a:t>                                 Чтение художественной литературы. </a:t>
            </a: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Родителям было предложено прочитать какое - либо 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произведение (сказки, </a:t>
            </a:r>
            <a:r>
              <a:rPr lang="ru-RU" sz="2800" b="1" dirty="0" err="1" smtClean="0">
                <a:latin typeface="Gabriola" pitchFamily="82" charset="0"/>
              </a:rPr>
              <a:t>потешки</a:t>
            </a:r>
            <a:r>
              <a:rPr lang="ru-RU" sz="2800" b="1" dirty="0" smtClean="0">
                <a:latin typeface="Gabriola" pitchFamily="82" charset="0"/>
              </a:rPr>
              <a:t> и т.д.) 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Прикреплялся текст произведения, чтобы родители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его не искали, были даны ссылки на видео и аудио материал.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Прописывалось какая работа должна быть после прочтения текста. Заучивали простые </a:t>
            </a:r>
            <a:r>
              <a:rPr lang="ru-RU" sz="2800" b="1" dirty="0" err="1" smtClean="0">
                <a:latin typeface="Gabriola" pitchFamily="82" charset="0"/>
              </a:rPr>
              <a:t>потешки</a:t>
            </a:r>
            <a:r>
              <a:rPr lang="ru-RU" sz="2800" b="1" dirty="0" smtClean="0">
                <a:latin typeface="Gabriola" pitchFamily="82" charset="0"/>
              </a:rPr>
              <a:t>. С помощью пальчикового театра показывали сказки.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Gabriola" pitchFamily="82" charset="0"/>
            </a:endParaRPr>
          </a:p>
        </p:txBody>
      </p:sp>
      <p:pic>
        <p:nvPicPr>
          <p:cNvPr id="6" name="Содержимое 5" descr="5x3foOfBhN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0331" b="12006"/>
          <a:stretch>
            <a:fillRect/>
          </a:stretch>
        </p:blipFill>
        <p:spPr>
          <a:xfrm>
            <a:off x="395536" y="3645024"/>
            <a:ext cx="2061011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lT1FSXZ5jCA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7244" b="11838"/>
          <a:stretch>
            <a:fillRect/>
          </a:stretch>
        </p:blipFill>
        <p:spPr>
          <a:xfrm>
            <a:off x="3059832" y="3356992"/>
            <a:ext cx="2376264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1026" name="Picture 2" descr="C:\Users\захарка\Desktop\скрин Варя\20210124_214126.jpg"/>
          <p:cNvPicPr>
            <a:picLocks noChangeAspect="1" noChangeArrowheads="1"/>
          </p:cNvPicPr>
          <p:nvPr/>
        </p:nvPicPr>
        <p:blipFill>
          <a:blip r:embed="rId5" cstate="print"/>
          <a:srcRect l="2751" t="9051" r="6951"/>
          <a:stretch>
            <a:fillRect/>
          </a:stretch>
        </p:blipFill>
        <p:spPr bwMode="auto">
          <a:xfrm>
            <a:off x="6012160" y="3068960"/>
            <a:ext cx="276239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63830" cy="2703835"/>
          </a:xfrm>
        </p:spPr>
        <p:txBody>
          <a:bodyPr/>
          <a:lstStyle/>
          <a:p>
            <a:r>
              <a:rPr lang="ru-RU" sz="2400" b="1" dirty="0" smtClean="0">
                <a:latin typeface="Gabriola" pitchFamily="82" charset="0"/>
              </a:rPr>
              <a:t>                                     </a:t>
            </a:r>
            <a:r>
              <a:rPr lang="ru-RU" sz="3200" b="1" dirty="0" smtClean="0">
                <a:latin typeface="Gabriola" pitchFamily="82" charset="0"/>
              </a:rPr>
              <a:t>Прослушивание музыкальных произведений и        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                                  выполнение ритмических движений. 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Конспекты обговаривались совместно с музыкальным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руководителем. Всегда было прописано для чего то или иное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произведение стоит прослушать или посмотреть.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b="1" dirty="0">
              <a:latin typeface="Gabriola" pitchFamily="82" charset="0"/>
            </a:endParaRPr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rcRect t="12201" b="12200"/>
          <a:stretch>
            <a:fillRect/>
          </a:stretch>
        </p:blipFill>
        <p:spPr>
          <a:xfrm>
            <a:off x="3275856" y="2420888"/>
            <a:ext cx="2546539" cy="4175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10124_224237.jpg"/>
          <p:cNvPicPr>
            <a:picLocks noChangeAspect="1"/>
          </p:cNvPicPr>
          <p:nvPr/>
        </p:nvPicPr>
        <p:blipFill>
          <a:blip r:embed="rId4" cstate="print"/>
          <a:srcRect l="5901" t="3801" r="2751"/>
          <a:stretch>
            <a:fillRect/>
          </a:stretch>
        </p:blipFill>
        <p:spPr>
          <a:xfrm>
            <a:off x="179512" y="3326010"/>
            <a:ext cx="2592288" cy="33433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20210124_224149.jpg"/>
          <p:cNvPicPr>
            <a:picLocks noChangeAspect="1"/>
          </p:cNvPicPr>
          <p:nvPr/>
        </p:nvPicPr>
        <p:blipFill>
          <a:blip r:embed="rId5" cstate="print"/>
          <a:srcRect l="8001" t="9051" r="14300"/>
          <a:stretch>
            <a:fillRect/>
          </a:stretch>
        </p:blipFill>
        <p:spPr>
          <a:xfrm>
            <a:off x="6444208" y="3429000"/>
            <a:ext cx="2461619" cy="3194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5"/>
            <a:ext cx="6696744" cy="13255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 Предлагали материалы по сенсорному развитию (игры с крупной </a:t>
            </a:r>
            <a:r>
              <a:rPr lang="ru-RU" sz="2800" b="1" dirty="0" err="1" smtClean="0">
                <a:latin typeface="Gabriola" pitchFamily="82" charset="0"/>
              </a:rPr>
              <a:t>мозайкой</a:t>
            </a:r>
            <a:r>
              <a:rPr lang="ru-RU" sz="2800" b="1" dirty="0" smtClean="0">
                <a:latin typeface="Gabriola" pitchFamily="82" charset="0"/>
              </a:rPr>
              <a:t> - видео занятие и видео с </a:t>
            </a:r>
            <a:r>
              <a:rPr lang="ru-RU" sz="2800" b="1" dirty="0" err="1" smtClean="0">
                <a:latin typeface="Gabriola" pitchFamily="82" charset="0"/>
              </a:rPr>
              <a:t>ютуба</a:t>
            </a:r>
            <a:r>
              <a:rPr lang="ru-RU" sz="2800" b="1" dirty="0" smtClean="0">
                <a:latin typeface="Gabriola" pitchFamily="82" charset="0"/>
              </a:rPr>
              <a:t> , подобранные в соответствии с возрастом).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n4NmRMJy5W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8644" b="20127"/>
          <a:stretch>
            <a:fillRect/>
          </a:stretch>
        </p:blipFill>
        <p:spPr>
          <a:xfrm>
            <a:off x="3203848" y="2420888"/>
            <a:ext cx="2386049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8" name="Содержимое 7" descr="sAGQp9kA1Zk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5406" b="8542"/>
          <a:stretch>
            <a:fillRect/>
          </a:stretch>
        </p:blipFill>
        <p:spPr>
          <a:xfrm>
            <a:off x="395536" y="2492896"/>
            <a:ext cx="2448271" cy="4171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10124_223248.jpg"/>
          <p:cNvPicPr>
            <a:picLocks noChangeAspect="1"/>
          </p:cNvPicPr>
          <p:nvPr/>
        </p:nvPicPr>
        <p:blipFill>
          <a:blip r:embed="rId5" cstate="print"/>
          <a:srcRect l="8001" t="4851" r="8001"/>
          <a:stretch>
            <a:fillRect/>
          </a:stretch>
        </p:blipFill>
        <p:spPr>
          <a:xfrm>
            <a:off x="6084168" y="2060848"/>
            <a:ext cx="2865160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125"/>
            <a:ext cx="6840760" cy="13255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Устраивали различные выставки фотографий </a:t>
            </a:r>
            <a:r>
              <a:rPr lang="en-US" sz="2800" b="1" dirty="0" smtClean="0">
                <a:latin typeface="Gabriola" pitchFamily="82" charset="0"/>
              </a:rPr>
              <a:t>:</a:t>
            </a:r>
            <a:r>
              <a:rPr lang="ru-RU" sz="2800" b="1" dirty="0" smtClean="0">
                <a:latin typeface="Gabriola" pitchFamily="82" charset="0"/>
              </a:rPr>
              <a:t> "Сидим дома", </a:t>
            </a:r>
            <a:r>
              <a:rPr lang="ru-RU" sz="2800" b="1" dirty="0" err="1" smtClean="0">
                <a:latin typeface="Gabriola" pitchFamily="82" charset="0"/>
              </a:rPr>
              <a:t>онлайн</a:t>
            </a:r>
            <a:r>
              <a:rPr lang="ru-RU" sz="2800" b="1" dirty="0" smtClean="0">
                <a:latin typeface="Gabriola" pitchFamily="82" charset="0"/>
              </a:rPr>
              <a:t> – выставки детских работ, видео приветы.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6" name="Содержимое 5" descr="20210124_2131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627" r="11500"/>
          <a:stretch>
            <a:fillRect/>
          </a:stretch>
        </p:blipFill>
        <p:spPr>
          <a:xfrm>
            <a:off x="251520" y="2348880"/>
            <a:ext cx="4032448" cy="4371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9" name="Рисунок 8" descr="20210124_213301.jpg"/>
          <p:cNvPicPr>
            <a:picLocks noChangeAspect="1"/>
          </p:cNvPicPr>
          <p:nvPr/>
        </p:nvPicPr>
        <p:blipFill>
          <a:blip r:embed="rId4" cstate="print"/>
          <a:srcRect l="9051" r="10101" b="10101"/>
          <a:stretch>
            <a:fillRect/>
          </a:stretch>
        </p:blipFill>
        <p:spPr>
          <a:xfrm>
            <a:off x="4572000" y="1556792"/>
            <a:ext cx="4197429" cy="388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125"/>
            <a:ext cx="6840760" cy="13255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"Сидим дома", </a:t>
            </a:r>
            <a:r>
              <a:rPr lang="ru-RU" sz="2800" b="1" dirty="0" err="1" smtClean="0">
                <a:latin typeface="Gabriola" pitchFamily="82" charset="0"/>
              </a:rPr>
              <a:t>онлайн</a:t>
            </a:r>
            <a:r>
              <a:rPr lang="ru-RU" sz="2800" b="1" dirty="0" smtClean="0">
                <a:latin typeface="Gabriola" pitchFamily="82" charset="0"/>
              </a:rPr>
              <a:t> – выставки детских работ  </a:t>
            </a:r>
            <a:br>
              <a:rPr lang="ru-RU" sz="2800" b="1" dirty="0" smtClean="0">
                <a:latin typeface="Gabriola" pitchFamily="82" charset="0"/>
              </a:rPr>
            </a:br>
            <a:endParaRPr lang="ru-RU" sz="2800" b="1" dirty="0">
              <a:latin typeface="Gabriola" pitchFamily="82" charset="0"/>
            </a:endParaRPr>
          </a:p>
        </p:txBody>
      </p:sp>
      <p:pic>
        <p:nvPicPr>
          <p:cNvPr id="7" name="Содержимое 6" descr="20210124_2241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353" t="9333" r="8825"/>
          <a:stretch>
            <a:fillRect/>
          </a:stretch>
        </p:blipFill>
        <p:spPr>
          <a:xfrm>
            <a:off x="5364088" y="1196752"/>
            <a:ext cx="3380113" cy="324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8" name="Рисунок 7" descr="20210124_213227.jpg"/>
          <p:cNvPicPr>
            <a:picLocks noChangeAspect="1"/>
          </p:cNvPicPr>
          <p:nvPr/>
        </p:nvPicPr>
        <p:blipFill>
          <a:blip r:embed="rId4" cstate="print"/>
          <a:srcRect l="10101" t="2751" r="8001" b="8001"/>
          <a:stretch>
            <a:fillRect/>
          </a:stretch>
        </p:blipFill>
        <p:spPr>
          <a:xfrm>
            <a:off x="179512" y="2276872"/>
            <a:ext cx="3586637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10124_213244.jpg"/>
          <p:cNvPicPr>
            <a:picLocks noChangeAspect="1"/>
          </p:cNvPicPr>
          <p:nvPr/>
        </p:nvPicPr>
        <p:blipFill>
          <a:blip r:embed="rId5" cstate="print"/>
          <a:srcRect l="6951" t="8001" r="12201" b="16400"/>
          <a:stretch>
            <a:fillRect/>
          </a:stretch>
        </p:blipFill>
        <p:spPr>
          <a:xfrm>
            <a:off x="3347864" y="3789040"/>
            <a:ext cx="3024336" cy="2926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5"/>
            <a:ext cx="6319614" cy="1839739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 Ежедневно для родителей предлагали материалы о том, как можно сделать игры и игрушки из подручных средств.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Содержимое 6" descr="20210124_2139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59" r="11359" b="10946"/>
          <a:stretch>
            <a:fillRect/>
          </a:stretch>
        </p:blipFill>
        <p:spPr>
          <a:xfrm>
            <a:off x="6228184" y="2636912"/>
            <a:ext cx="2736304" cy="3023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8715" b="8542"/>
          <a:stretch>
            <a:fillRect/>
          </a:stretch>
        </p:blipFill>
        <p:spPr>
          <a:xfrm>
            <a:off x="3203848" y="1772816"/>
            <a:ext cx="2664296" cy="4780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10124_214021.jpg"/>
          <p:cNvPicPr>
            <a:picLocks noChangeAspect="1"/>
          </p:cNvPicPr>
          <p:nvPr/>
        </p:nvPicPr>
        <p:blipFill>
          <a:blip r:embed="rId5" cstate="print"/>
          <a:srcRect l="8001" t="5901" r="14300" b="4851"/>
          <a:stretch>
            <a:fillRect/>
          </a:stretch>
        </p:blipFill>
        <p:spPr>
          <a:xfrm>
            <a:off x="179512" y="2924944"/>
            <a:ext cx="2821021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65125"/>
            <a:ext cx="7272808" cy="2199779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                       Для подготовки к занятиям использовались  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интернет ресурсы и снимались  собственные видеоматериалы  для организации родителями занятий с детьми. Материал готовился так, чтоб ребенку при минимальной помощи взрослого было понятно, что ему нужно сделать.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735" b="11115"/>
          <a:stretch>
            <a:fillRect/>
          </a:stretch>
        </p:blipFill>
        <p:spPr>
          <a:xfrm>
            <a:off x="323528" y="2204864"/>
            <a:ext cx="2520280" cy="4326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8715" b="11852"/>
          <a:stretch>
            <a:fillRect/>
          </a:stretch>
        </p:blipFill>
        <p:spPr>
          <a:xfrm>
            <a:off x="3229480" y="2564904"/>
            <a:ext cx="234085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I7_zpZxq5A.jpg"/>
          <p:cNvPicPr>
            <a:picLocks noChangeAspect="1"/>
          </p:cNvPicPr>
          <p:nvPr/>
        </p:nvPicPr>
        <p:blipFill>
          <a:blip r:embed="rId5" cstate="print"/>
          <a:srcRect t="21650" b="23750"/>
          <a:stretch>
            <a:fillRect/>
          </a:stretch>
        </p:blipFill>
        <p:spPr>
          <a:xfrm>
            <a:off x="5940152" y="3140968"/>
            <a:ext cx="291904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65125"/>
            <a:ext cx="6031582" cy="1839739"/>
          </a:xfrm>
        </p:spPr>
        <p:txBody>
          <a:bodyPr/>
          <a:lstStyle/>
          <a:p>
            <a:r>
              <a:rPr lang="ru-RU" sz="2800" b="1" dirty="0" smtClean="0">
                <a:latin typeface="Gabriola" pitchFamily="82" charset="0"/>
              </a:rPr>
              <a:t>    В период  </a:t>
            </a:r>
            <a:r>
              <a:rPr lang="ru-RU" sz="2800" b="1" dirty="0" err="1" smtClean="0">
                <a:latin typeface="Gabriola" pitchFamily="82" charset="0"/>
              </a:rPr>
              <a:t>дистанта</a:t>
            </a:r>
            <a:r>
              <a:rPr lang="ru-RU" sz="2800" b="1" dirty="0" smtClean="0">
                <a:latin typeface="Gabriola" pitchFamily="82" charset="0"/>
              </a:rPr>
              <a:t>, конечно же, всегда получали обратную связь. Что было очень приятно, значит, работа была не в пустую. И, конечно же, в личные сообщения родители всегда писали, как дети скучают по саду и ребятам.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6" name="Содержимое 5" descr="rwjVoifP0H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6000" b="26344"/>
          <a:stretch>
            <a:fillRect/>
          </a:stretch>
        </p:blipFill>
        <p:spPr>
          <a:xfrm>
            <a:off x="251520" y="2276872"/>
            <a:ext cx="2304256" cy="2381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Содержимое 6" descr="20210124_2229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9021"/>
          <a:stretch>
            <a:fillRect/>
          </a:stretch>
        </p:blipFill>
        <p:spPr>
          <a:xfrm>
            <a:off x="2987824" y="2996952"/>
            <a:ext cx="3024336" cy="3324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8" name="Рисунок 7" descr="20210124_223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4864"/>
            <a:ext cx="2448272" cy="2367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35638" cy="3096344"/>
          </a:xfrm>
        </p:spPr>
        <p:txBody>
          <a:bodyPr/>
          <a:lstStyle/>
          <a:p>
            <a:r>
              <a:rPr lang="ru-RU" sz="2800" b="1" dirty="0" smtClean="0">
                <a:latin typeface="Gabriola" pitchFamily="82" charset="0"/>
              </a:rPr>
              <a:t>              Хочется отметить, общую сплоченность всего педагогического коллектива в родительской группе. Все специалисты были включены в процесс: инструктор по физической культуре выкладывала видео своих личных зарядок. Социальный педагог, психолог, музыкальный руководитель, логопед еженедельно выкладывали материалы для бесед, занятий, песен, танцев с детьми</a:t>
            </a:r>
            <a:r>
              <a:rPr lang="ru-RU" sz="2400" b="1" dirty="0" smtClean="0">
                <a:latin typeface="Gabriola" pitchFamily="82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2_aGQ0P-qW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4062" b="11532"/>
          <a:stretch>
            <a:fillRect/>
          </a:stretch>
        </p:blipFill>
        <p:spPr>
          <a:xfrm>
            <a:off x="323528" y="3077129"/>
            <a:ext cx="2520280" cy="352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7" name="Рисунок 6" descr="pCU7r31_z-I.jpg"/>
          <p:cNvPicPr>
            <a:picLocks noChangeAspect="1"/>
          </p:cNvPicPr>
          <p:nvPr/>
        </p:nvPicPr>
        <p:blipFill>
          <a:blip r:embed="rId4" cstate="print"/>
          <a:srcRect t="10101" b="11150"/>
          <a:stretch>
            <a:fillRect/>
          </a:stretch>
        </p:blipFill>
        <p:spPr>
          <a:xfrm>
            <a:off x="6372200" y="3068960"/>
            <a:ext cx="2425957" cy="3515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захарка\Desktop\скрин Варя\20210124_222749.jpg"/>
          <p:cNvPicPr>
            <a:picLocks noChangeAspect="1" noChangeArrowheads="1"/>
          </p:cNvPicPr>
          <p:nvPr/>
        </p:nvPicPr>
        <p:blipFill>
          <a:blip r:embed="rId5" cstate="print"/>
          <a:srcRect l="5901" t="8001" r="4851" b="4851"/>
          <a:stretch>
            <a:fillRect/>
          </a:stretch>
        </p:blipFill>
        <p:spPr bwMode="auto">
          <a:xfrm>
            <a:off x="3347864" y="3212976"/>
            <a:ext cx="2448272" cy="3027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5"/>
            <a:ext cx="6696744" cy="1325563"/>
          </a:xfrm>
        </p:spPr>
        <p:txBody>
          <a:bodyPr/>
          <a:lstStyle/>
          <a:p>
            <a:r>
              <a:rPr lang="ru-RU" sz="2800" b="1" dirty="0" smtClean="0">
                <a:latin typeface="Gabriola" pitchFamily="82" charset="0"/>
              </a:rPr>
              <a:t>             По сей день работа в закрытой группе ведётся, и родители реагируют на всю информацию предложенную педагогами. Теперь такой формат работы очень прочно закрепился в нашей жизни.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6" name="Содержимое 5" descr="oXq8c60nI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8407" b="15031"/>
          <a:stretch>
            <a:fillRect/>
          </a:stretch>
        </p:blipFill>
        <p:spPr>
          <a:xfrm>
            <a:off x="179512" y="2276872"/>
            <a:ext cx="2880320" cy="4157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eP3MRD_1rZ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4700" b="12153"/>
          <a:stretch>
            <a:fillRect/>
          </a:stretch>
        </p:blipFill>
        <p:spPr>
          <a:xfrm>
            <a:off x="6228184" y="2132856"/>
            <a:ext cx="2748840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1026" name="Picture 2" descr="C:\Users\захарка\Desktop\скрин Варя\20210124_211614.jpg"/>
          <p:cNvPicPr>
            <a:picLocks noChangeAspect="1" noChangeArrowheads="1"/>
          </p:cNvPicPr>
          <p:nvPr/>
        </p:nvPicPr>
        <p:blipFill>
          <a:blip r:embed="rId5" cstate="print"/>
          <a:srcRect l="14300" t="6951" r="6951" b="3801"/>
          <a:stretch>
            <a:fillRect/>
          </a:stretch>
        </p:blipFill>
        <p:spPr bwMode="auto">
          <a:xfrm>
            <a:off x="3419872" y="2780928"/>
            <a:ext cx="2376264" cy="26930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560840" cy="4725144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Gabriola" pitchFamily="82" charset="0"/>
              </a:rPr>
              <a:t>              Дистанционное образование дошкольника заключается в том, что детям и родителям в доступной форме предлагается учебный материал, и, находясь дома, они вместе изучают и выполняют задания педагогов.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dirty="0" smtClean="0"/>
              <a:t>         </a:t>
            </a:r>
            <a:r>
              <a:rPr lang="ru-RU" sz="3600" b="1" dirty="0" smtClean="0">
                <a:latin typeface="Gabriola" pitchFamily="82" charset="0"/>
              </a:rPr>
              <a:t>Главная цель дистанционного обучения - предоставить ребенку возможности получить образование на дому, оказать педагогическую поддержку и консультативную помощь родителям обучающихся.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endParaRPr lang="ru-RU" sz="3600" b="1" dirty="0">
              <a:latin typeface="Gabriola" pitchFamily="82" charset="0"/>
            </a:endParaRPr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467544" y="54868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392488" cy="5904656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                                     Дистанционный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   формат работы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    предоставляет и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              воспитателям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уникальные возможности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по повышению своей квалификации,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через различные методические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объединения можно обмениваться опытом со своими коллегами, участвовать в </a:t>
            </a:r>
            <a:r>
              <a:rPr lang="ru-RU" sz="2800" b="1" dirty="0" err="1" smtClean="0">
                <a:latin typeface="Gabriola" pitchFamily="82" charset="0"/>
              </a:rPr>
              <a:t>онлайн</a:t>
            </a:r>
            <a:r>
              <a:rPr lang="ru-RU" sz="2800" b="1" dirty="0" smtClean="0">
                <a:latin typeface="Gabriola" pitchFamily="82" charset="0"/>
              </a:rPr>
              <a:t> мероприятиях (</a:t>
            </a:r>
            <a:r>
              <a:rPr lang="ru-RU" sz="2800" b="1" dirty="0" err="1" smtClean="0">
                <a:latin typeface="Gabriola" pitchFamily="82" charset="0"/>
              </a:rPr>
              <a:t>вебинары</a:t>
            </a:r>
            <a:r>
              <a:rPr lang="ru-RU" sz="2800" b="1" dirty="0" smtClean="0">
                <a:latin typeface="Gabriola" pitchFamily="82" charset="0"/>
              </a:rPr>
              <a:t>, </a:t>
            </a:r>
            <a:r>
              <a:rPr lang="ru-RU" sz="2800" b="1" dirty="0" err="1" smtClean="0">
                <a:latin typeface="Gabriola" pitchFamily="82" charset="0"/>
              </a:rPr>
              <a:t>видео-конференции</a:t>
            </a:r>
            <a:r>
              <a:rPr lang="ru-RU" sz="2800" b="1" dirty="0" smtClean="0">
                <a:latin typeface="Gabriola" pitchFamily="82" charset="0"/>
              </a:rPr>
              <a:t>), а также пройти </a:t>
            </a:r>
            <a:r>
              <a:rPr lang="ru-RU" sz="2800" b="1" dirty="0" err="1" smtClean="0">
                <a:latin typeface="Gabriola" pitchFamily="82" charset="0"/>
              </a:rPr>
              <a:t>дистационное</a:t>
            </a:r>
            <a:r>
              <a:rPr lang="ru-RU" sz="2800" b="1" dirty="0" smtClean="0">
                <a:latin typeface="Gabriola" pitchFamily="82" charset="0"/>
              </a:rPr>
              <a:t> обучение на курсах повышения квалификации, в том числе тематические курсы.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Содержимое 5" descr="cLqMUIutMR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674597" cy="6209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467544" y="54868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31782" cy="5832648"/>
          </a:xfrm>
        </p:spPr>
        <p:txBody>
          <a:bodyPr/>
          <a:lstStyle/>
          <a:p>
            <a:pPr algn="just"/>
            <a:r>
              <a:rPr lang="ru-RU" sz="2400" b="1" dirty="0" smtClean="0"/>
              <a:t>                  </a:t>
            </a:r>
            <a:r>
              <a:rPr lang="ru-RU" sz="3200" b="1" dirty="0" smtClean="0">
                <a:latin typeface="Gabriola" pitchFamily="82" charset="0"/>
              </a:rPr>
              <a:t>Особенности дистанционного обучения дошкольников: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1. Мотивация. </a:t>
            </a:r>
            <a:r>
              <a:rPr lang="ru-RU" sz="2800" b="1" dirty="0" smtClean="0">
                <a:latin typeface="Gabriola" pitchFamily="82" charset="0"/>
              </a:rPr>
              <a:t>Дистанционное обучение предполагает от родителей и ребенка наличие мотивации к получению знаний и навыков. Роль взрослого – создать условия для обучения, заинтересовать ребенка в получении знаний;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2. Ответственность родителей. </a:t>
            </a:r>
            <a:r>
              <a:rPr lang="ru-RU" sz="2800" b="1" dirty="0" smtClean="0">
                <a:latin typeface="Gabriola" pitchFamily="82" charset="0"/>
              </a:rPr>
              <a:t>Ребенок не имеет необходимых навыков самостоятельности, самоорганизации и усидчивости. Дистанционное обучение предполагает, что большую часть учебного материала в процессе обучения ребенок осваивает совместно с родителями, что не исключает самостоятельного выполнения части заданий.</a:t>
            </a:r>
            <a:br>
              <a:rPr lang="ru-RU" sz="2800" b="1" dirty="0" smtClean="0">
                <a:latin typeface="Gabriola" pitchFamily="82" charset="0"/>
              </a:rPr>
            </a:br>
            <a:endParaRPr lang="ru-RU" sz="2800" b="1" dirty="0">
              <a:latin typeface="Gabriola" pitchFamily="82" charset="0"/>
            </a:endParaRPr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984776" cy="1512168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                         При реализации образовательной программы дошкольного образования с применением электронного обучения и дистанционных образовательных технологий для детей раннего возраста размещаются следующие материалы: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25625"/>
            <a:ext cx="426333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                    Для родителей</a:t>
            </a:r>
            <a:r>
              <a:rPr lang="en-US" b="1" dirty="0" smtClean="0">
                <a:latin typeface="Gabriola" pitchFamily="82" charset="0"/>
              </a:rPr>
              <a:t>: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sz="2000" b="1" dirty="0" smtClean="0">
                <a:latin typeface="Gabriola" pitchFamily="82" charset="0"/>
              </a:rPr>
              <a:t>Рекомендации о создании в домашних условиях среды, способствующей развитию ребенка, укреплению его здоровья.</a:t>
            </a:r>
          </a:p>
          <a:p>
            <a:r>
              <a:rPr lang="ru-RU" sz="2000" b="1" dirty="0" smtClean="0">
                <a:latin typeface="Gabriola" pitchFamily="82" charset="0"/>
              </a:rPr>
              <a:t>Специалисты размещают свои советы по воспитанию и обучению детей в условиях семьи по актуальным темам.</a:t>
            </a:r>
          </a:p>
          <a:p>
            <a:r>
              <a:rPr lang="ru-RU" sz="2000" b="1" dirty="0" smtClean="0">
                <a:latin typeface="Gabriola" pitchFamily="82" charset="0"/>
              </a:rPr>
              <a:t>Ссылки на полезные ресурсы в сети Интернет.</a:t>
            </a:r>
          </a:p>
          <a:p>
            <a:r>
              <a:rPr lang="ru-RU" sz="2000" b="1" dirty="0" smtClean="0">
                <a:latin typeface="Gabriola" pitchFamily="82" charset="0"/>
              </a:rPr>
              <a:t>Информация о изучаемом содержании дошкольного образования. (т.е. были размещаются занятия, которые расписываются конкретно под родителей.</a:t>
            </a:r>
          </a:p>
          <a:p>
            <a:r>
              <a:rPr lang="ru-RU" sz="2000" b="1" dirty="0" smtClean="0">
                <a:latin typeface="Gabriola" pitchFamily="82" charset="0"/>
              </a:rPr>
              <a:t> Различные консультации и памятки.</a:t>
            </a:r>
          </a:p>
          <a:p>
            <a:endParaRPr lang="ru-RU" sz="1400" dirty="0"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825625"/>
            <a:ext cx="396044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                      Для детей</a:t>
            </a:r>
            <a:r>
              <a:rPr lang="en-US" b="1" dirty="0" smtClean="0">
                <a:latin typeface="Gabriola" pitchFamily="82" charset="0"/>
              </a:rPr>
              <a:t>: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sz="2000" b="1" dirty="0" smtClean="0">
                <a:latin typeface="Gabriola" pitchFamily="82" charset="0"/>
              </a:rPr>
              <a:t>Тексты художественных произведений для чтения детям, презентации, электронные игры (видео мультфильмы), схемы изготовления поделок и построек, рекомендации по организации и проведению подвижных игр, утренней гимнастики и </a:t>
            </a:r>
            <a:r>
              <a:rPr lang="ru-RU" sz="2000" b="1" dirty="0" err="1" smtClean="0">
                <a:latin typeface="Gabriola" pitchFamily="82" charset="0"/>
              </a:rPr>
              <a:t>др</a:t>
            </a:r>
            <a:r>
              <a:rPr lang="ru-RU" sz="2000" b="1" dirty="0" smtClean="0">
                <a:latin typeface="Gabriola" pitchFamily="82" charset="0"/>
              </a:rPr>
              <a:t>).</a:t>
            </a:r>
          </a:p>
          <a:p>
            <a:r>
              <a:rPr lang="ru-RU" sz="2000" b="1" dirty="0" smtClean="0">
                <a:latin typeface="Gabriola" pitchFamily="82" charset="0"/>
              </a:rPr>
              <a:t> Ролики с пальчиковыми гимнастиками, сказками, видео приветствие.</a:t>
            </a:r>
          </a:p>
          <a:p>
            <a:r>
              <a:rPr lang="ru-RU" sz="2000" b="1" dirty="0" smtClean="0">
                <a:latin typeface="Gabriola" pitchFamily="82" charset="0"/>
              </a:rPr>
              <a:t>Выставки детских фото  (дети могут смотреть на других ребяток).</a:t>
            </a:r>
          </a:p>
          <a:p>
            <a:endParaRPr lang="ru-RU" sz="2000" dirty="0">
              <a:latin typeface="Gabriola" pitchFamily="82" charset="0"/>
            </a:endParaRPr>
          </a:p>
        </p:txBody>
      </p:sp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272808" cy="432048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                В период самоизоляции очень важным   моментом   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было то, чтобы дети закрытые дома, имели  возможность продолжать получать образование и как – то общаться.</a:t>
            </a: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  Содержанием работы было</a:t>
            </a:r>
            <a:r>
              <a:rPr lang="en-US" sz="3200" b="1" dirty="0" smtClean="0">
                <a:latin typeface="Gabriola" pitchFamily="82" charset="0"/>
              </a:rPr>
              <a:t>:</a:t>
            </a: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 Утреннее приветствие. </a:t>
            </a:r>
            <a:r>
              <a:rPr lang="ru-RU" sz="2800" b="1" dirty="0" smtClean="0">
                <a:latin typeface="Gabriola" pitchFamily="82" charset="0"/>
              </a:rPr>
              <a:t>Дети могли видеть друг друга, передавать приветы.</a:t>
            </a: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> </a:t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5" name="Рисунок 4" descr="YTWmt4T02hU.jpg"/>
          <p:cNvPicPr>
            <a:picLocks noChangeAspect="1"/>
          </p:cNvPicPr>
          <p:nvPr/>
        </p:nvPicPr>
        <p:blipFill>
          <a:blip r:embed="rId3" cstate="print"/>
          <a:srcRect t="3801" b="13250"/>
          <a:stretch>
            <a:fillRect/>
          </a:stretch>
        </p:blipFill>
        <p:spPr>
          <a:xfrm>
            <a:off x="3491880" y="3068960"/>
            <a:ext cx="1889641" cy="3399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10124_213455.jpg"/>
          <p:cNvPicPr>
            <a:picLocks noChangeAspect="1"/>
          </p:cNvPicPr>
          <p:nvPr/>
        </p:nvPicPr>
        <p:blipFill>
          <a:blip r:embed="rId4" cstate="print"/>
          <a:srcRect l="10101" t="9051" r="32150" b="11150"/>
          <a:stretch>
            <a:fillRect/>
          </a:stretch>
        </p:blipFill>
        <p:spPr>
          <a:xfrm>
            <a:off x="6156176" y="2852936"/>
            <a:ext cx="2567654" cy="35480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20210124_213659.jpg"/>
          <p:cNvPicPr>
            <a:picLocks noChangeAspect="1"/>
          </p:cNvPicPr>
          <p:nvPr/>
        </p:nvPicPr>
        <p:blipFill>
          <a:blip r:embed="rId5" cstate="print"/>
          <a:srcRect l="25850"/>
          <a:stretch>
            <a:fillRect/>
          </a:stretch>
        </p:blipFill>
        <p:spPr>
          <a:xfrm>
            <a:off x="395536" y="2852936"/>
            <a:ext cx="2448272" cy="35827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5125"/>
            <a:ext cx="7056784" cy="2271787"/>
          </a:xfrm>
        </p:spPr>
        <p:txBody>
          <a:bodyPr/>
          <a:lstStyle/>
          <a:p>
            <a:r>
              <a:rPr lang="ru-RU" sz="2800" b="1" dirty="0" smtClean="0">
                <a:latin typeface="Gabriola" pitchFamily="82" charset="0"/>
                <a:cs typeface="Andalus" pitchFamily="18" charset="-78"/>
              </a:rPr>
              <a:t>                        </a:t>
            </a:r>
            <a:r>
              <a:rPr lang="ru-RU" sz="3600" b="1" dirty="0" smtClean="0">
                <a:latin typeface="Gabriola" pitchFamily="82" charset="0"/>
                <a:cs typeface="Andalus" pitchFamily="18" charset="-78"/>
              </a:rPr>
              <a:t>  Утренняя гимнастика. </a:t>
            </a:r>
            <a:r>
              <a:rPr lang="ru-RU" sz="2800" b="1" dirty="0" smtClean="0">
                <a:latin typeface="Gabriola" pitchFamily="82" charset="0"/>
                <a:cs typeface="Andalus" pitchFamily="18" charset="-78"/>
              </a:rPr>
              <a:t/>
            </a:r>
            <a:br>
              <a:rPr lang="ru-RU" sz="2800" b="1" dirty="0" smtClean="0">
                <a:latin typeface="Gabriola" pitchFamily="82" charset="0"/>
                <a:cs typeface="Andalus" pitchFamily="18" charset="-78"/>
              </a:rPr>
            </a:br>
            <a:r>
              <a:rPr lang="ru-RU" sz="2800" b="1" dirty="0" smtClean="0">
                <a:latin typeface="Gabriola" pitchFamily="82" charset="0"/>
                <a:cs typeface="Andalus" pitchFamily="18" charset="-78"/>
              </a:rPr>
              <a:t>           Комплексы утренней гимнастики давались на целую неделю. Это были и видео материалы и просто комплекс с картинками и подробным описанием, чтоб у родителей не было трудностей (некоторые родители даже присылали видео, как дети старались выполнять зарядку).</a:t>
            </a:r>
            <a:endParaRPr lang="ru-RU" sz="2800" b="1" dirty="0">
              <a:latin typeface="Gabriola" pitchFamily="82" charset="0"/>
              <a:cs typeface="Andalus" pitchFamily="18" charset="-78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4388" b="14509"/>
          <a:stretch>
            <a:fillRect/>
          </a:stretch>
        </p:blipFill>
        <p:spPr>
          <a:xfrm>
            <a:off x="251520" y="2852936"/>
            <a:ext cx="2592288" cy="3775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20210124_2238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824" t="14211" r="6771"/>
          <a:stretch>
            <a:fillRect/>
          </a:stretch>
        </p:blipFill>
        <p:spPr>
          <a:xfrm>
            <a:off x="3275856" y="2996952"/>
            <a:ext cx="2204754" cy="30613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9" name="Рисунок 8" descr="C8lTeZCEzIw.jpg"/>
          <p:cNvPicPr>
            <a:picLocks noChangeAspect="1"/>
          </p:cNvPicPr>
          <p:nvPr/>
        </p:nvPicPr>
        <p:blipFill>
          <a:blip r:embed="rId5" cstate="print"/>
          <a:srcRect t="27950" b="16401"/>
          <a:stretch>
            <a:fillRect/>
          </a:stretch>
        </p:blipFill>
        <p:spPr>
          <a:xfrm>
            <a:off x="6012160" y="2852936"/>
            <a:ext cx="288032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335838" cy="2564903"/>
          </a:xfrm>
        </p:spPr>
        <p:txBody>
          <a:bodyPr/>
          <a:lstStyle/>
          <a:p>
            <a:r>
              <a:rPr lang="ru-RU" sz="3600" b="1" dirty="0" smtClean="0">
                <a:latin typeface="Gabriola" pitchFamily="82" charset="0"/>
              </a:rPr>
              <a:t>                              Занятия по конструированию. </a:t>
            </a: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>                        </a:t>
            </a:r>
            <a:r>
              <a:rPr lang="ru-RU" sz="2800" b="1" dirty="0" smtClean="0">
                <a:latin typeface="Gabriola" pitchFamily="82" charset="0"/>
              </a:rPr>
              <a:t>Брали какое - то конкретное занятие из методики (книга в     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  электронном варианте) делали наглядный рисунок, и всё  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занятие переписывалось под родителей, чтоб им было проще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          ориентироваться и объяснять детям как играть.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Gabriola" pitchFamily="82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452" b="11290"/>
          <a:stretch>
            <a:fillRect/>
          </a:stretch>
        </p:blipFill>
        <p:spPr>
          <a:xfrm>
            <a:off x="899592" y="2492896"/>
            <a:ext cx="2736304" cy="3949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weH-w4K-BF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974" b="14280"/>
          <a:stretch>
            <a:fillRect/>
          </a:stretch>
        </p:blipFill>
        <p:spPr>
          <a:xfrm>
            <a:off x="5292080" y="2420888"/>
            <a:ext cx="2901719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5"/>
            <a:ext cx="7056784" cy="2127771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                      Артикуляционные гимнастики 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были даны так же с подробным описанием. Объяснения родителям  для чего это нужно и как это важно. Подробное описание гимнастики или ссылка на видеоролики.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endParaRPr lang="ru-RU" sz="2400" dirty="0"/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4" name="Рисунок 3" descr="0SS43rCN_Wc.jpg"/>
          <p:cNvPicPr>
            <a:picLocks noChangeAspect="1"/>
          </p:cNvPicPr>
          <p:nvPr/>
        </p:nvPicPr>
        <p:blipFill>
          <a:blip r:embed="rId3" cstate="print"/>
          <a:srcRect t="2751" r="6640" b="34250"/>
          <a:stretch>
            <a:fillRect/>
          </a:stretch>
        </p:blipFill>
        <p:spPr>
          <a:xfrm>
            <a:off x="323528" y="2204864"/>
            <a:ext cx="2952328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-b83133611239fa560496b03d2a7561b6-V.jpg"/>
          <p:cNvPicPr>
            <a:picLocks noChangeAspect="1"/>
          </p:cNvPicPr>
          <p:nvPr/>
        </p:nvPicPr>
        <p:blipFill>
          <a:blip r:embed="rId4" cstate="print"/>
          <a:srcRect t="9051" b="15350"/>
          <a:stretch>
            <a:fillRect/>
          </a:stretch>
        </p:blipFill>
        <p:spPr>
          <a:xfrm>
            <a:off x="5940152" y="2204864"/>
            <a:ext cx="288032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dc6fd10415618e5aff9f0f27ca0b7ae6-V.jpg"/>
          <p:cNvPicPr>
            <a:picLocks noChangeAspect="1"/>
          </p:cNvPicPr>
          <p:nvPr/>
        </p:nvPicPr>
        <p:blipFill>
          <a:blip r:embed="rId5" cstate="print"/>
          <a:srcRect l="5873" t="29000" r="12177" b="16401"/>
          <a:stretch>
            <a:fillRect/>
          </a:stretch>
        </p:blipFill>
        <p:spPr>
          <a:xfrm>
            <a:off x="3563888" y="2492896"/>
            <a:ext cx="2088232" cy="2784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480720" cy="1623715"/>
          </a:xfrm>
        </p:spPr>
        <p:txBody>
          <a:bodyPr/>
          <a:lstStyle/>
          <a:p>
            <a:r>
              <a:rPr lang="ru-RU" sz="3200" b="1" dirty="0" smtClean="0">
                <a:latin typeface="Gabriola" pitchFamily="82" charset="0"/>
              </a:rPr>
              <a:t>                      Пальчиковые гимнастики. </a:t>
            </a: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           Составлялись с полным описанием и ссылками, представлены видео ролики пальчиковых гимнастик, даже с помощью массажных мячиков.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Gabriola" pitchFamily="82" charset="0"/>
            </a:endParaRPr>
          </a:p>
        </p:txBody>
      </p:sp>
      <p:pic>
        <p:nvPicPr>
          <p:cNvPr id="3" name="Picture 4" descr="C:\Users\захарка\Desktop\internetlayoutpagesitestatic-white-glyph-icon-in-circle-png_2834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4563" t="14563" r="14563" b="14563"/>
          <a:stretch>
            <a:fillRect/>
          </a:stretch>
        </p:blipFill>
        <p:spPr bwMode="auto">
          <a:xfrm>
            <a:off x="395536" y="404664"/>
            <a:ext cx="1368152" cy="1368152"/>
          </a:xfrm>
          <a:prstGeom prst="rect">
            <a:avLst/>
          </a:prstGeom>
          <a:noFill/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rcRect t="11151" b="15350"/>
          <a:stretch>
            <a:fillRect/>
          </a:stretch>
        </p:blipFill>
        <p:spPr>
          <a:xfrm>
            <a:off x="683569" y="2343953"/>
            <a:ext cx="3168352" cy="4284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10124_212021.jpg"/>
          <p:cNvPicPr>
            <a:picLocks noChangeAspect="1"/>
          </p:cNvPicPr>
          <p:nvPr/>
        </p:nvPicPr>
        <p:blipFill>
          <a:blip r:embed="rId4" cstate="print"/>
          <a:srcRect l="8001" t="6951" r="8001"/>
          <a:stretch>
            <a:fillRect/>
          </a:stretch>
        </p:blipFill>
        <p:spPr>
          <a:xfrm>
            <a:off x="5004048" y="2380351"/>
            <a:ext cx="3384376" cy="4211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1021</TotalTime>
  <Words>473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dla-detej07</vt:lpstr>
      <vt:lpstr>Муниципальное дошкольное образовательное учреждение «Детский сад комбинированного вида  № 28 «Золотой ключик» </vt:lpstr>
      <vt:lpstr>              Дистанционное образование дошкольника заключается в том, что детям и родителям в доступной форме предлагается учебный материал, и, находясь дома, они вместе изучают и выполняют задания педагогов.          Главная цель дистанционного обучения - предоставить ребенку возможности получить образование на дому, оказать педагогическую поддержку и консультативную помощь родителям обучающихся.  </vt:lpstr>
      <vt:lpstr>                  Особенности дистанционного обучения дошкольников:  1. Мотивация. Дистанционное обучение предполагает от родителей и ребенка наличие мотивации к получению знаний и навыков. Роль взрослого – создать условия для обучения, заинтересовать ребенка в получении знаний;  2. Ответственность родителей. Ребенок не имеет необходимых навыков самостоятельности, самоорганизации и усидчивости. Дистанционное обучение предполагает, что большую часть учебного материала в процессе обучения ребенок осваивает совместно с родителями, что не исключает самостоятельного выполнения части заданий. </vt:lpstr>
      <vt:lpstr>                         При реализации образовательной программы дошкольного образования с применением электронного обучения и дистанционных образовательных технологий для детей раннего возраста размещаются следующие материалы: </vt:lpstr>
      <vt:lpstr>                В период самоизоляции очень важным   моментом           было то, чтобы дети закрытые дома, имели  возможность продолжать получать образование и как – то общаться.    Содержанием работы было:  Утреннее приветствие. Дети могли видеть друг друга, передавать приветы.          </vt:lpstr>
      <vt:lpstr>                          Утренняя гимнастика.             Комплексы утренней гимнастики давались на целую неделю. Это были и видео материалы и просто комплекс с картинками и подробным описанием, чтоб у родителей не было трудностей (некоторые родители даже присылали видео, как дети старались выполнять зарядку).</vt:lpstr>
      <vt:lpstr>                              Занятия по конструированию.                          Брали какое - то конкретное занятие из методики (книга в                                электронном варианте) делали наглядный рисунок, и всё                      занятие переписывалось под родителей, чтоб им было проще                       ориентироваться и объяснять детям как играть. </vt:lpstr>
      <vt:lpstr>                      Артикуляционные гимнастики   были даны так же с подробным описанием. Объяснения родителям  для чего это нужно и как это важно. Подробное описание гимнастики или ссылка на видеоролики.  </vt:lpstr>
      <vt:lpstr>                      Пальчиковые гимнастики.             Составлялись с полным описанием и ссылками, представлены видео ролики пальчиковых гимнастик, даже с помощью массажных мячиков. </vt:lpstr>
      <vt:lpstr>                                 Чтение художественной литературы.                                Родителям было предложено прочитать какое - либо                                    произведение (сказки, потешки и т.д.)                                   Прикреплялся текст произведения, чтобы родители                   его не искали, были даны ссылки на видео и аудио материал.         Прописывалось какая работа должна быть после прочтения текста. Заучивали простые потешки. С помощью пальчикового театра показывали сказки.  </vt:lpstr>
      <vt:lpstr>                                     Прослушивание музыкальных произведений и                                           выполнение ритмических движений.                                Конспекты обговаривались совместно с музыкальным                        руководителем. Всегда было прописано для чего то или иное                               произведение стоит прослушать или посмотреть.    </vt:lpstr>
      <vt:lpstr>  Предлагали материалы по сенсорному развитию (игры с крупной мозайкой - видео занятие и видео с ютуба , подобранные в соответствии с возрастом). </vt:lpstr>
      <vt:lpstr> Устраивали различные выставки фотографий : "Сидим дома", онлайн – выставки детских работ, видео приветы.</vt:lpstr>
      <vt:lpstr> "Сидим дома", онлайн – выставки детских работ   </vt:lpstr>
      <vt:lpstr>  Ежедневно для родителей предлагали материалы о том, как можно сделать игры и игрушки из подручных средств.  </vt:lpstr>
      <vt:lpstr>                        Для подготовки к занятиям использовались       интернет ресурсы и снимались  собственные видеоматериалы  для организации родителями занятий с детьми. Материал готовился так, чтоб ребенку при минимальной помощи взрослого было понятно, что ему нужно сделать. </vt:lpstr>
      <vt:lpstr>    В период  дистанта, конечно же, всегда получали обратную связь. Что было очень приятно, значит, работа была не в пустую. И, конечно же, в личные сообщения родители всегда писали, как дети скучают по саду и ребятам.</vt:lpstr>
      <vt:lpstr>              Хочется отметить, общую сплоченность всего педагогического коллектива в родительской группе. Все специалисты были включены в процесс: инструктор по физической культуре выкладывала видео своих личных зарядок. Социальный педагог, психолог, музыкальный руководитель, логопед еженедельно выкладывали материалы для бесед, занятий, песен, танцев с детьми. </vt:lpstr>
      <vt:lpstr>             По сей день работа в закрытой группе ведётся, и родители реагируют на всю информацию предложенную педагогами. Теперь такой формат работы очень прочно закрепился в нашей жизни.</vt:lpstr>
      <vt:lpstr>                                     Дистанционный                                     формат работы                                   предоставляет и                                       воспитателям                    уникальные возможности  по повышению своей квалификации,  через различные методические     объединения можно обмениваться опытом со своими коллегами, участвовать в онлайн мероприятиях (вебинары, видео-конференции), а также пройти дистационное обучение на курсах повышения квалификации, в том числе тематические курсы.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 тв☺Я радость</dc:creator>
  <cp:lastModifiedBy>User</cp:lastModifiedBy>
  <cp:revision>105</cp:revision>
  <dcterms:created xsi:type="dcterms:W3CDTF">2021-01-23T15:18:42Z</dcterms:created>
  <dcterms:modified xsi:type="dcterms:W3CDTF">2021-01-27T07:11:11Z</dcterms:modified>
</cp:coreProperties>
</file>