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69" r:id="rId3"/>
    <p:sldId id="265" r:id="rId4"/>
    <p:sldId id="271" r:id="rId5"/>
    <p:sldId id="273" r:id="rId6"/>
    <p:sldId id="315" r:id="rId7"/>
    <p:sldId id="275" r:id="rId8"/>
    <p:sldId id="286" r:id="rId9"/>
    <p:sldId id="285" r:id="rId10"/>
    <p:sldId id="311" r:id="rId11"/>
    <p:sldId id="292" r:id="rId12"/>
    <p:sldId id="330" r:id="rId13"/>
    <p:sldId id="318" r:id="rId14"/>
    <p:sldId id="288" r:id="rId15"/>
    <p:sldId id="289" r:id="rId16"/>
    <p:sldId id="290" r:id="rId17"/>
    <p:sldId id="319" r:id="rId18"/>
    <p:sldId id="331" r:id="rId19"/>
    <p:sldId id="287" r:id="rId20"/>
    <p:sldId id="294" r:id="rId21"/>
    <p:sldId id="296" r:id="rId22"/>
    <p:sldId id="297" r:id="rId23"/>
    <p:sldId id="299" r:id="rId24"/>
    <p:sldId id="295" r:id="rId25"/>
    <p:sldId id="304" r:id="rId26"/>
    <p:sldId id="298" r:id="rId27"/>
    <p:sldId id="300" r:id="rId28"/>
    <p:sldId id="301" r:id="rId29"/>
    <p:sldId id="302" r:id="rId30"/>
    <p:sldId id="306" r:id="rId31"/>
    <p:sldId id="305" r:id="rId32"/>
    <p:sldId id="303" r:id="rId33"/>
    <p:sldId id="320" r:id="rId34"/>
    <p:sldId id="307" r:id="rId35"/>
    <p:sldId id="321" r:id="rId36"/>
    <p:sldId id="322" r:id="rId37"/>
    <p:sldId id="325" r:id="rId38"/>
    <p:sldId id="329" r:id="rId39"/>
    <p:sldId id="326" r:id="rId40"/>
    <p:sldId id="327" r:id="rId41"/>
    <p:sldId id="314" r:id="rId42"/>
    <p:sldId id="309" r:id="rId43"/>
    <p:sldId id="313" r:id="rId4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9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8D03E63E-4E1E-49DF-9B2F-AF61B36C4A43}" type="datetimeFigureOut">
              <a:rPr lang="ru-RU" smtClean="0"/>
              <a:pPr/>
              <a:t>21.01.2021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37BC1625-CAC0-46FD-B116-7C44392CBF5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3E63E-4E1E-49DF-9B2F-AF61B36C4A43}" type="datetimeFigureOut">
              <a:rPr lang="ru-RU" smtClean="0"/>
              <a:pPr/>
              <a:t>21.01.2021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C1625-CAC0-46FD-B116-7C44392CBF5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3E63E-4E1E-49DF-9B2F-AF61B36C4A43}" type="datetimeFigureOut">
              <a:rPr lang="ru-RU" smtClean="0"/>
              <a:pPr/>
              <a:t>21.01.2021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C1625-CAC0-46FD-B116-7C44392CBF5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8D03E63E-4E1E-49DF-9B2F-AF61B36C4A43}" type="datetimeFigureOut">
              <a:rPr lang="ru-RU" smtClean="0"/>
              <a:pPr/>
              <a:t>21.01.2021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37BC1625-CAC0-46FD-B116-7C44392CBF5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8D03E63E-4E1E-49DF-9B2F-AF61B36C4A43}" type="datetimeFigureOut">
              <a:rPr lang="ru-RU" smtClean="0"/>
              <a:pPr/>
              <a:t>21.01.2021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37BC1625-CAC0-46FD-B116-7C44392CBF5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3E63E-4E1E-49DF-9B2F-AF61B36C4A43}" type="datetimeFigureOut">
              <a:rPr lang="ru-RU" smtClean="0"/>
              <a:pPr/>
              <a:t>21.01.2021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C1625-CAC0-46FD-B116-7C44392CBF5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3E63E-4E1E-49DF-9B2F-AF61B36C4A43}" type="datetimeFigureOut">
              <a:rPr lang="ru-RU" smtClean="0"/>
              <a:pPr/>
              <a:t>21.01.2021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C1625-CAC0-46FD-B116-7C44392CBF5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D03E63E-4E1E-49DF-9B2F-AF61B36C4A43}" type="datetimeFigureOut">
              <a:rPr lang="ru-RU" smtClean="0"/>
              <a:pPr/>
              <a:t>21.01.2021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37BC1625-CAC0-46FD-B116-7C44392CBF5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3E63E-4E1E-49DF-9B2F-AF61B36C4A43}" type="datetimeFigureOut">
              <a:rPr lang="ru-RU" smtClean="0"/>
              <a:pPr/>
              <a:t>21.01.2021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C1625-CAC0-46FD-B116-7C44392CBF5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8D03E63E-4E1E-49DF-9B2F-AF61B36C4A43}" type="datetimeFigureOut">
              <a:rPr lang="ru-RU" smtClean="0"/>
              <a:pPr/>
              <a:t>21.01.2021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37BC1625-CAC0-46FD-B116-7C44392CBF5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D03E63E-4E1E-49DF-9B2F-AF61B36C4A43}" type="datetimeFigureOut">
              <a:rPr lang="ru-RU" smtClean="0"/>
              <a:pPr/>
              <a:t>21.01.2021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37BC1625-CAC0-46FD-B116-7C44392CBF5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8D03E63E-4E1E-49DF-9B2F-AF61B36C4A43}" type="datetimeFigureOut">
              <a:rPr lang="ru-RU" smtClean="0"/>
              <a:pPr/>
              <a:t>21.01.2021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37BC1625-CAC0-46FD-B116-7C44392CBF5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429404" cy="1894362"/>
          </a:xfrm>
        </p:spPr>
        <p:txBody>
          <a:bodyPr>
            <a:normAutofit/>
          </a:bodyPr>
          <a:lstStyle/>
          <a:p>
            <a:r>
              <a:rPr lang="ru-RU" sz="2700" dirty="0" smtClean="0">
                <a:solidFill>
                  <a:schemeClr val="tx1"/>
                </a:solidFill>
              </a:rPr>
              <a:t>Взаимодействие с родителями </a:t>
            </a:r>
            <a:br>
              <a:rPr lang="ru-RU" sz="2700" dirty="0" smtClean="0">
                <a:solidFill>
                  <a:schemeClr val="tx1"/>
                </a:solidFill>
              </a:rPr>
            </a:br>
            <a:r>
              <a:rPr lang="ru-RU" sz="2700" dirty="0" smtClean="0">
                <a:solidFill>
                  <a:schemeClr val="tx1"/>
                </a:solidFill>
              </a:rPr>
              <a:t>в дистанционном формате</a:t>
            </a:r>
            <a:br>
              <a:rPr lang="ru-RU" sz="2700" dirty="0" smtClean="0">
                <a:solidFill>
                  <a:schemeClr val="tx1"/>
                </a:solidFill>
              </a:rPr>
            </a:br>
            <a:r>
              <a:rPr lang="ru-RU" sz="2700" dirty="0" smtClean="0">
                <a:solidFill>
                  <a:schemeClr val="tx1"/>
                </a:solidFill>
              </a:rPr>
              <a:t>через группу в социальной сети «В КОНТАКТЕ»</a:t>
            </a:r>
            <a:endParaRPr lang="ru-RU" sz="2700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357966" cy="1371600"/>
          </a:xfrm>
        </p:spPr>
        <p:txBody>
          <a:bodyPr>
            <a:normAutofit lnSpcReduction="10000"/>
          </a:bodyPr>
          <a:lstStyle/>
          <a:p>
            <a:endParaRPr lang="ru-RU" dirty="0" smtClean="0"/>
          </a:p>
          <a:p>
            <a:pPr algn="ctr"/>
            <a:r>
              <a:rPr lang="ru-RU" dirty="0" err="1" smtClean="0">
                <a:solidFill>
                  <a:schemeClr val="tx1"/>
                </a:solidFill>
              </a:rPr>
              <a:t>МДОУ</a:t>
            </a:r>
            <a:r>
              <a:rPr lang="ru-RU" dirty="0" smtClean="0">
                <a:solidFill>
                  <a:schemeClr val="tx1"/>
                </a:solidFill>
              </a:rPr>
              <a:t> «Детский сад №54 «Семицветик» 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Воспитатель Митяшина Юлия Николаевна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Январь 2021 г.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82594"/>
          </a:xfrm>
        </p:spPr>
        <p:txBody>
          <a:bodyPr/>
          <a:lstStyle/>
          <a:p>
            <a:r>
              <a:rPr lang="ru-RU" dirty="0" smtClean="0"/>
              <a:t>Раздел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836712"/>
            <a:ext cx="7467600" cy="5637240"/>
          </a:xfrm>
        </p:spPr>
        <p:txBody>
          <a:bodyPr/>
          <a:lstStyle/>
          <a:p>
            <a:r>
              <a:rPr lang="ru-RU" dirty="0" smtClean="0"/>
              <a:t>7. «Ссылки». В этом разделе родители могут перейти по указанным ссылкам на сайты      для родителей и найти интересную информацию по воспитанию, развитию             и обучению детей. </a:t>
            </a:r>
          </a:p>
        </p:txBody>
      </p:sp>
      <p:pic>
        <p:nvPicPr>
          <p:cNvPr id="5" name="Рисунок 4" descr="Screenshot_5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51829" y="2771557"/>
            <a:ext cx="4440343" cy="40864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25470"/>
          </a:xfrm>
        </p:spPr>
        <p:txBody>
          <a:bodyPr/>
          <a:lstStyle/>
          <a:p>
            <a:r>
              <a:rPr lang="ru-RU" dirty="0" smtClean="0"/>
              <a:t>Раздел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838200" y="992124"/>
            <a:ext cx="7467600" cy="4873752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8. «Стена». Наша группа очень активно использует этот раздел. Это очень удобное пространство             в группе.  Мы оставляем заметки, предупреждаем родителей о предстоящих мероприятиях, информируем о важных событиях, благодарим.   После того, как мы размещаем что-либо на «Стене», это сразу же отображается в разделе «Новости»                и у родителей. Как показывает практика, это очень удобно.</a:t>
            </a:r>
          </a:p>
          <a:p>
            <a:r>
              <a:rPr lang="ru-RU" dirty="0" smtClean="0"/>
              <a:t>Наше поколение родителей - это молодые мамы и папы.</a:t>
            </a:r>
          </a:p>
          <a:p>
            <a:r>
              <a:rPr lang="ru-RU" dirty="0" smtClean="0"/>
              <a:t>Большинство из них, используют социальные сети,        не выходят из статуса «онлайн» практически круглосуточно. </a:t>
            </a:r>
          </a:p>
          <a:p>
            <a:r>
              <a:rPr lang="ru-RU" dirty="0" smtClean="0"/>
              <a:t>Родители в удобное для них время познакомятся               с материалами, которые мы им предоставляем.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47248" cy="3442394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tx1"/>
                </a:solidFill>
              </a:rPr>
              <a:t>Данный раздел активно используем                        в образовательном процессе выкладывая              для родителей информацию в соответствии               с темой недели. В период самоизоляции и карантина для родителей с детьми выкладывали:  видео мастер- классов (для продуктивной деятельности), игры и игровые упражнения, мультфильмы и многое другое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4" name="Рисунок 3" descr="Screenshot_3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3429000"/>
            <a:ext cx="3567213" cy="3429000"/>
          </a:xfrm>
          <a:prstGeom prst="rect">
            <a:avLst/>
          </a:prstGeom>
        </p:spPr>
      </p:pic>
      <p:pic>
        <p:nvPicPr>
          <p:cNvPr id="5" name="Рисунок 4" descr="Screenshot_15.png"/>
          <p:cNvPicPr>
            <a:picLocks noChangeAspect="1"/>
          </p:cNvPicPr>
          <p:nvPr/>
        </p:nvPicPr>
        <p:blipFill>
          <a:blip r:embed="rId3" cstate="print"/>
          <a:srcRect b="5388"/>
          <a:stretch>
            <a:fillRect/>
          </a:stretch>
        </p:blipFill>
        <p:spPr>
          <a:xfrm>
            <a:off x="4572000" y="3464993"/>
            <a:ext cx="3029849" cy="33930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571480"/>
            <a:ext cx="7467600" cy="5902472"/>
          </a:xfrm>
        </p:spPr>
        <p:txBody>
          <a:bodyPr/>
          <a:lstStyle/>
          <a:p>
            <a:r>
              <a:rPr lang="ru-RU" dirty="0" smtClean="0"/>
              <a:t>Предлагаем для закрепления интересные  задания и упражнения</a:t>
            </a:r>
            <a:endParaRPr lang="ru-RU" dirty="0"/>
          </a:p>
        </p:txBody>
      </p:sp>
      <p:pic>
        <p:nvPicPr>
          <p:cNvPr id="5" name="Содержимое 3" descr="Screenshot_5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628800"/>
            <a:ext cx="4176464" cy="4913040"/>
          </a:xfrm>
          <a:prstGeom prst="rect">
            <a:avLst/>
          </a:prstGeom>
        </p:spPr>
      </p:pic>
      <p:pic>
        <p:nvPicPr>
          <p:cNvPr id="6" name="Рисунок 5" descr="Screenshot_5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1772816"/>
            <a:ext cx="4215200" cy="45365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500042"/>
            <a:ext cx="7467600" cy="5973910"/>
          </a:xfrm>
        </p:spPr>
        <p:txBody>
          <a:bodyPr/>
          <a:lstStyle/>
          <a:p>
            <a:r>
              <a:rPr lang="ru-RU" dirty="0" smtClean="0"/>
              <a:t>От специалистов. Музыкального руководителя</a:t>
            </a:r>
          </a:p>
          <a:p>
            <a:endParaRPr lang="ru-RU" dirty="0"/>
          </a:p>
        </p:txBody>
      </p:sp>
      <p:pic>
        <p:nvPicPr>
          <p:cNvPr id="3074" name="Picture 2" descr="C:\Users\МДОУ ДС 54\Desktop\Screenshot_3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114" y="1268760"/>
            <a:ext cx="4327440" cy="4248472"/>
          </a:xfrm>
          <a:prstGeom prst="rect">
            <a:avLst/>
          </a:prstGeom>
          <a:noFill/>
        </p:spPr>
      </p:pic>
      <p:pic>
        <p:nvPicPr>
          <p:cNvPr id="3075" name="Picture 3" descr="C:\Users\МДОУ ДС 54\Desktop\Screenshot_3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196752"/>
            <a:ext cx="3872920" cy="43251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571480"/>
            <a:ext cx="7467600" cy="5902472"/>
          </a:xfrm>
        </p:spPr>
        <p:txBody>
          <a:bodyPr/>
          <a:lstStyle/>
          <a:p>
            <a:r>
              <a:rPr lang="ru-RU" dirty="0" smtClean="0"/>
              <a:t>Учителя - логопеда </a:t>
            </a:r>
            <a:endParaRPr lang="ru-RU" dirty="0"/>
          </a:p>
        </p:txBody>
      </p:sp>
      <p:pic>
        <p:nvPicPr>
          <p:cNvPr id="5" name="Рисунок 4" descr="Screenshot_2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1357298"/>
            <a:ext cx="3683275" cy="4786322"/>
          </a:xfrm>
          <a:prstGeom prst="rect">
            <a:avLst/>
          </a:prstGeom>
        </p:spPr>
      </p:pic>
      <p:pic>
        <p:nvPicPr>
          <p:cNvPr id="6" name="Рисунок 5" descr="Screenshot_4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51920" y="1340022"/>
            <a:ext cx="4929792" cy="49809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Screenshot_53.pn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42844" y="892951"/>
            <a:ext cx="4311675" cy="5072098"/>
          </a:xfrm>
        </p:spPr>
      </p:pic>
      <p:pic>
        <p:nvPicPr>
          <p:cNvPr id="6" name="Рисунок 5" descr="Screenshot_5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7686" y="1071546"/>
            <a:ext cx="4339016" cy="46697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sz="quarter" idx="1"/>
          </p:nvPr>
        </p:nvSpPr>
        <p:spPr>
          <a:xfrm>
            <a:off x="428596" y="714356"/>
            <a:ext cx="7467600" cy="5688158"/>
          </a:xfrm>
        </p:spPr>
        <p:txBody>
          <a:bodyPr/>
          <a:lstStyle/>
          <a:p>
            <a:r>
              <a:rPr lang="ru-RU" dirty="0" smtClean="0"/>
              <a:t>От администрации ДОУ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700808"/>
            <a:ext cx="3889623" cy="3032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 r="5216"/>
          <a:stretch>
            <a:fillRect/>
          </a:stretch>
        </p:blipFill>
        <p:spPr bwMode="auto">
          <a:xfrm>
            <a:off x="4067943" y="1988839"/>
            <a:ext cx="4630189" cy="2592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404664"/>
            <a:ext cx="7467600" cy="6069288"/>
          </a:xfrm>
        </p:spPr>
        <p:txBody>
          <a:bodyPr/>
          <a:lstStyle/>
          <a:p>
            <a:r>
              <a:rPr lang="ru-RU" dirty="0" smtClean="0"/>
              <a:t>От педагогов</a:t>
            </a:r>
            <a:endParaRPr lang="ru-RU" dirty="0"/>
          </a:p>
        </p:txBody>
      </p:sp>
      <p:pic>
        <p:nvPicPr>
          <p:cNvPr id="4" name="Рисунок 3" descr="Screenshot_2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82586" y="836712"/>
            <a:ext cx="4978829" cy="59380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Screenshot_2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0047" y="66673"/>
            <a:ext cx="6923906" cy="67246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00298" y="756764"/>
            <a:ext cx="6286544" cy="5344472"/>
          </a:xfrm>
        </p:spPr>
        <p:txBody>
          <a:bodyPr>
            <a:normAutofit fontScale="90000"/>
          </a:bodyPr>
          <a:lstStyle/>
          <a:p>
            <a:r>
              <a:rPr lang="ru-RU" sz="1800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ru-RU" sz="1800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>Взаимодействие родителей и педагогов </a:t>
            </a:r>
            <a:br>
              <a:rPr lang="ru-RU" sz="2000" dirty="0" smtClean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>в воспитании дошкольников – это взаимная деятельность ответственных взрослых.              В условиях развития современного общества многие педагоги используют разнообразные формы работы с родителями с использованием ИКТ - сотовая связь, сайты ДОУ, общение                  с родителями по электронной почте, использование личной </a:t>
            </a:r>
            <a:r>
              <a:rPr lang="ru-RU" sz="2000" dirty="0" err="1" smtClean="0">
                <a:solidFill>
                  <a:schemeClr val="tx1"/>
                </a:solidFill>
              </a:rPr>
              <a:t>веб-страницы</a:t>
            </a:r>
            <a:r>
              <a:rPr lang="ru-RU" sz="2000" dirty="0" smtClean="0">
                <a:solidFill>
                  <a:schemeClr val="tx1"/>
                </a:solidFill>
              </a:rPr>
              <a:t>.</a:t>
            </a:r>
            <a:br>
              <a:rPr lang="ru-RU" sz="2000" dirty="0" smtClean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>Все они используются с целью решения актуальных проблем развития детей </a:t>
            </a:r>
            <a:br>
              <a:rPr lang="ru-RU" sz="2000" dirty="0" smtClean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>при взаимодействии воспитывающих взрослых.</a:t>
            </a:r>
            <a:br>
              <a:rPr lang="ru-RU" sz="2000" dirty="0" smtClean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>Хотелось бы подробнее остановиться </a:t>
            </a:r>
            <a:br>
              <a:rPr lang="ru-RU" sz="2000" dirty="0" smtClean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>на личном опыте работы по взаимодействию </a:t>
            </a:r>
            <a:br>
              <a:rPr lang="ru-RU" sz="2000" dirty="0" smtClean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>с родителями с помощью ещё одной формы ИКТ – создание  группы в социальной сети  «ВКОНТАКТЕ».</a:t>
            </a: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IahWFX2zg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3" y="548680"/>
            <a:ext cx="8496944" cy="57191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creenshot_19.png"/>
          <p:cNvPicPr>
            <a:picLocks noChangeAspect="1"/>
          </p:cNvPicPr>
          <p:nvPr/>
        </p:nvPicPr>
        <p:blipFill>
          <a:blip r:embed="rId2" cstate="print"/>
          <a:srcRect r="9259"/>
          <a:stretch>
            <a:fillRect/>
          </a:stretch>
        </p:blipFill>
        <p:spPr>
          <a:xfrm>
            <a:off x="1010302" y="0"/>
            <a:ext cx="7123397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creenshot_3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04754" y="-9866"/>
            <a:ext cx="6134493" cy="68777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838200" y="906392"/>
            <a:ext cx="7467600" cy="5045216"/>
          </a:xfrm>
        </p:spPr>
        <p:txBody>
          <a:bodyPr/>
          <a:lstStyle/>
          <a:p>
            <a:r>
              <a:rPr lang="ru-RU" dirty="0" smtClean="0"/>
              <a:t>Также на «Стене» для родителей                     мы размещаем рекомендации, консультации, статьи «Что почитать?», «Составь рассказ».</a:t>
            </a:r>
          </a:p>
          <a:p>
            <a:r>
              <a:rPr lang="ru-RU" dirty="0" smtClean="0"/>
              <a:t>«Профилактика простудных заболеваний         у детей», «Профилактика ОКИ»</a:t>
            </a:r>
          </a:p>
          <a:p>
            <a:r>
              <a:rPr lang="ru-RU" dirty="0" smtClean="0"/>
              <a:t>« Где прячется вода»</a:t>
            </a:r>
          </a:p>
          <a:p>
            <a:r>
              <a:rPr lang="ru-RU" dirty="0" smtClean="0"/>
              <a:t>«Трудовое воспитание дошкольников в семье          и детском в саду»</a:t>
            </a:r>
          </a:p>
          <a:p>
            <a:r>
              <a:rPr lang="ru-RU" dirty="0" smtClean="0"/>
              <a:t>Рекомендации, какие мультфильмы посмотреть ,что почитать детям на ночь, послушать весёлые песенки и многое другое. </a:t>
            </a:r>
          </a:p>
          <a:p>
            <a:endParaRPr lang="ru-RU" dirty="0" smtClean="0"/>
          </a:p>
          <a:p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creenshot_20.png"/>
          <p:cNvPicPr>
            <a:picLocks noChangeAspect="1"/>
          </p:cNvPicPr>
          <p:nvPr/>
        </p:nvPicPr>
        <p:blipFill>
          <a:blip r:embed="rId2" cstate="print"/>
          <a:srcRect r="3442" b="1226"/>
          <a:stretch>
            <a:fillRect/>
          </a:stretch>
        </p:blipFill>
        <p:spPr>
          <a:xfrm>
            <a:off x="1339431" y="15592"/>
            <a:ext cx="6465139" cy="68268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creenshot_1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383366"/>
            <a:ext cx="8561267" cy="60912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creenshot_23.png"/>
          <p:cNvPicPr>
            <a:picLocks noChangeAspect="1"/>
          </p:cNvPicPr>
          <p:nvPr/>
        </p:nvPicPr>
        <p:blipFill>
          <a:blip r:embed="rId2" cstate="print"/>
          <a:srcRect b="3344"/>
          <a:stretch>
            <a:fillRect/>
          </a:stretch>
        </p:blipFill>
        <p:spPr>
          <a:xfrm>
            <a:off x="1141663" y="30202"/>
            <a:ext cx="6860675" cy="67975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creenshot_28.png"/>
          <p:cNvPicPr>
            <a:picLocks noChangeAspect="1"/>
          </p:cNvPicPr>
          <p:nvPr/>
        </p:nvPicPr>
        <p:blipFill>
          <a:blip r:embed="rId2" cstate="print"/>
          <a:srcRect b="1064"/>
          <a:stretch>
            <a:fillRect/>
          </a:stretch>
        </p:blipFill>
        <p:spPr>
          <a:xfrm>
            <a:off x="1460019" y="0"/>
            <a:ext cx="6223963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creenshot_4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943" y="71426"/>
            <a:ext cx="7344115" cy="67151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Screenshot_3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2880" y="-21631"/>
            <a:ext cx="5758241" cy="69012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57422" y="526798"/>
            <a:ext cx="6429420" cy="5804404"/>
          </a:xfrm>
        </p:spPr>
        <p:txBody>
          <a:bodyPr>
            <a:normAutofit fontScale="90000"/>
          </a:bodyPr>
          <a:lstStyle/>
          <a:p>
            <a:r>
              <a:rPr lang="ru-RU" sz="2000" dirty="0" smtClean="0">
                <a:solidFill>
                  <a:schemeClr val="tx1"/>
                </a:solidFill>
              </a:rPr>
              <a:t>Наша страничка «Группа «</a:t>
            </a:r>
            <a:r>
              <a:rPr lang="ru-RU" sz="2000" dirty="0" err="1" smtClean="0">
                <a:solidFill>
                  <a:schemeClr val="tx1"/>
                </a:solidFill>
              </a:rPr>
              <a:t>Семицветики</a:t>
            </a:r>
            <a:r>
              <a:rPr lang="ru-RU" sz="2000" dirty="0" smtClean="0">
                <a:solidFill>
                  <a:schemeClr val="tx1"/>
                </a:solidFill>
              </a:rPr>
              <a:t>» </a:t>
            </a:r>
            <a:br>
              <a:rPr lang="ru-RU" sz="2000" dirty="0" smtClean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>была создана в 2018году и идея создания данной группы была встречена родителями с большим интересом. Любое начинание требует времени, </a:t>
            </a:r>
            <a:br>
              <a:rPr lang="ru-RU" sz="2000" dirty="0" smtClean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>и на первом году обучения и воспитания </a:t>
            </a:r>
            <a:br>
              <a:rPr lang="ru-RU" sz="2000" dirty="0" smtClean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>в группе состояло всего лишь 8 родителей, тогда и стало ясно, что нужно уделять этой группе больше времени и разнообразить её содержание. </a:t>
            </a:r>
            <a:br>
              <a:rPr lang="ru-RU" sz="2000" dirty="0" smtClean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>Всё это было принято во внимание </a:t>
            </a:r>
            <a:br>
              <a:rPr lang="ru-RU" sz="2000" dirty="0" smtClean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>и на сегодняшний день (при количественном составе группы в 15 человек) на нашей страничке в социальной сети уже зарегистрировался 21 человек. Наши родители принимают активное участие в жизни группы, </a:t>
            </a:r>
            <a:br>
              <a:rPr lang="ru-RU" sz="2000" dirty="0" smtClean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>высказывают свои идеи, участвуют </a:t>
            </a:r>
            <a:br>
              <a:rPr lang="ru-RU" sz="2000" dirty="0" smtClean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>в предложенных мероприятиях, с большим удовольствием откликаются на любые вопросы.</a:t>
            </a: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Screenshot_27.png"/>
          <p:cNvPicPr>
            <a:picLocks noChangeAspect="1"/>
          </p:cNvPicPr>
          <p:nvPr/>
        </p:nvPicPr>
        <p:blipFill>
          <a:blip r:embed="rId2" cstate="print"/>
          <a:srcRect b="472"/>
          <a:stretch>
            <a:fillRect/>
          </a:stretch>
        </p:blipFill>
        <p:spPr>
          <a:xfrm>
            <a:off x="1732605" y="0"/>
            <a:ext cx="5678791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creenshot_3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07323" y="4474"/>
            <a:ext cx="5929354" cy="68490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Screenshot_3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1014" y="1"/>
            <a:ext cx="6921973" cy="6857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 l="1410" b="4159"/>
          <a:stretch>
            <a:fillRect/>
          </a:stretch>
        </p:blipFill>
        <p:spPr bwMode="auto">
          <a:xfrm>
            <a:off x="214282" y="2214554"/>
            <a:ext cx="4697157" cy="4643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 l="2958" r="2366" b="3725"/>
          <a:stretch>
            <a:fillRect/>
          </a:stretch>
        </p:blipFill>
        <p:spPr bwMode="auto">
          <a:xfrm>
            <a:off x="4214810" y="0"/>
            <a:ext cx="4572032" cy="4429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creenshot_51.png"/>
          <p:cNvPicPr>
            <a:picLocks noChangeAspect="1"/>
          </p:cNvPicPr>
          <p:nvPr/>
        </p:nvPicPr>
        <p:blipFill>
          <a:blip r:embed="rId2" cstate="print"/>
          <a:srcRect b="3801"/>
          <a:stretch>
            <a:fillRect/>
          </a:stretch>
        </p:blipFill>
        <p:spPr>
          <a:xfrm>
            <a:off x="993986" y="40943"/>
            <a:ext cx="7156029" cy="67761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45305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 r="5501"/>
          <a:stretch>
            <a:fillRect/>
          </a:stretch>
        </p:blipFill>
        <p:spPr bwMode="auto">
          <a:xfrm>
            <a:off x="2339752" y="1340768"/>
            <a:ext cx="3528392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r="5990"/>
          <a:stretch>
            <a:fillRect/>
          </a:stretch>
        </p:blipFill>
        <p:spPr bwMode="auto">
          <a:xfrm>
            <a:off x="4572000" y="764704"/>
            <a:ext cx="4176464" cy="6093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0"/>
            <a:ext cx="4896544" cy="4873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 l="1485" r="9421"/>
          <a:stretch>
            <a:fillRect/>
          </a:stretch>
        </p:blipFill>
        <p:spPr bwMode="auto">
          <a:xfrm>
            <a:off x="4427984" y="2321535"/>
            <a:ext cx="4320480" cy="4536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sz="quarter" idx="1"/>
          </p:nvPr>
        </p:nvSpPr>
        <p:spPr>
          <a:xfrm>
            <a:off x="428596" y="714356"/>
            <a:ext cx="7467600" cy="5688158"/>
          </a:xfrm>
        </p:spPr>
        <p:txBody>
          <a:bodyPr/>
          <a:lstStyle/>
          <a:p>
            <a:r>
              <a:rPr lang="ru-RU" dirty="0" smtClean="0"/>
              <a:t>Фото, видео мастер-классы для детей и родителей</a:t>
            </a:r>
            <a:endParaRPr lang="ru-RU" dirty="0"/>
          </a:p>
        </p:txBody>
      </p:sp>
      <p:pic>
        <p:nvPicPr>
          <p:cNvPr id="2" name="Picture 2" descr="C:\Users\МДОУ ДС 54\Desktop\Screenshot_3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1916832"/>
            <a:ext cx="3697989" cy="3636471"/>
          </a:xfrm>
          <a:prstGeom prst="rect">
            <a:avLst/>
          </a:prstGeom>
          <a:noFill/>
        </p:spPr>
      </p:pic>
      <p:pic>
        <p:nvPicPr>
          <p:cNvPr id="4100" name="Picture 4" descr="C:\Users\МДОУ ДС 54\Desktop\Screenshot_3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276872"/>
            <a:ext cx="4104456" cy="38012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sz="quarter" idx="1"/>
          </p:nvPr>
        </p:nvSpPr>
        <p:spPr>
          <a:xfrm>
            <a:off x="428596" y="714356"/>
            <a:ext cx="7467600" cy="5688158"/>
          </a:xfrm>
        </p:spPr>
        <p:txBody>
          <a:bodyPr/>
          <a:lstStyle/>
          <a:p>
            <a:r>
              <a:rPr lang="ru-RU" dirty="0" smtClean="0"/>
              <a:t>В специальную папку родители отправляют фото детей с работами</a:t>
            </a:r>
            <a:endParaRPr lang="ru-RU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712503"/>
            <a:ext cx="3600400" cy="4605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Рисунок 6" descr="Screenshot_4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61328" y="1988840"/>
            <a:ext cx="2967488" cy="41764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sz="quarter" idx="1"/>
          </p:nvPr>
        </p:nvSpPr>
        <p:spPr>
          <a:xfrm>
            <a:off x="428596" y="714356"/>
            <a:ext cx="7467600" cy="5688158"/>
          </a:xfrm>
        </p:spPr>
        <p:txBody>
          <a:bodyPr/>
          <a:lstStyle/>
          <a:p>
            <a:r>
              <a:rPr lang="ru-RU" dirty="0" smtClean="0"/>
              <a:t>В специальную папку родители отправляют фото детей с работами</a:t>
            </a:r>
            <a:endParaRPr lang="ru-RU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885279"/>
            <a:ext cx="4104456" cy="3919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988840"/>
            <a:ext cx="2851895" cy="4532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Остановимся немного подробнее 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на содержании группы. Страница группы содержит следующие разделы: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 smtClean="0"/>
              <a:t>1. «Описание» –вступительное слово администраторов, обращение к родителям, указано местоположение нашей группы</a:t>
            </a:r>
            <a:endParaRPr lang="ru-RU" dirty="0"/>
          </a:p>
        </p:txBody>
      </p:sp>
      <p:pic>
        <p:nvPicPr>
          <p:cNvPr id="7" name="Рисунок 6" descr="Screenshot_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71670" y="2786058"/>
            <a:ext cx="4572032" cy="40263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82594"/>
          </a:xfrm>
        </p:spPr>
        <p:txBody>
          <a:bodyPr/>
          <a:lstStyle/>
          <a:p>
            <a:r>
              <a:rPr lang="ru-RU" dirty="0" smtClean="0"/>
              <a:t>Обратная связь.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000108"/>
            <a:ext cx="7467600" cy="5473844"/>
          </a:xfrm>
        </p:spPr>
        <p:txBody>
          <a:bodyPr>
            <a:normAutofit/>
          </a:bodyPr>
          <a:lstStyle/>
          <a:p>
            <a:r>
              <a:rPr lang="ru-RU" dirty="0" smtClean="0"/>
              <a:t>В нашей группе «</a:t>
            </a:r>
            <a:r>
              <a:rPr lang="ru-RU" dirty="0" err="1" smtClean="0"/>
              <a:t>Семицветики</a:t>
            </a:r>
            <a:r>
              <a:rPr lang="ru-RU" dirty="0" smtClean="0"/>
              <a:t>» была создана беседа, в которой родители могут обсудить общие вопросы группы. Общаться на прямую                      с воспитателями и друг </a:t>
            </a:r>
            <a:r>
              <a:rPr lang="ru-RU" dirty="0" smtClean="0"/>
              <a:t>с другом.</a:t>
            </a:r>
          </a:p>
          <a:p>
            <a:pPr>
              <a:buNone/>
            </a:pPr>
            <a:r>
              <a:rPr lang="ru-RU" dirty="0" smtClean="0"/>
              <a:t>   Родители вместе с детьми выполняют задания педагогов и делятся результатами в виде фотографий и видео.</a:t>
            </a:r>
          </a:p>
          <a:p>
            <a:pPr>
              <a:buNone/>
            </a:pPr>
            <a:r>
              <a:rPr lang="ru-RU" dirty="0" smtClean="0"/>
              <a:t>   Каждый может высказаться, задать вопросы, будет услышан (прокомментирован).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   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836712"/>
            <a:ext cx="7467600" cy="563724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dirty="0" smtClean="0"/>
              <a:t>   Опыт применения </a:t>
            </a:r>
            <a:r>
              <a:rPr lang="ru-RU" dirty="0" smtClean="0"/>
              <a:t>дистанционных технологий при взаимодействии с родителями постепенно накапливается. По результатам анкетирования родители отмечают, </a:t>
            </a:r>
            <a:r>
              <a:rPr lang="ru-RU" dirty="0" smtClean="0"/>
              <a:t>что              у </a:t>
            </a:r>
            <a:r>
              <a:rPr lang="ru-RU" dirty="0" smtClean="0"/>
              <a:t>многих сформировалась привычка заходить </a:t>
            </a:r>
            <a:r>
              <a:rPr lang="ru-RU" dirty="0" smtClean="0"/>
              <a:t> в </a:t>
            </a:r>
            <a:r>
              <a:rPr lang="ru-RU" dirty="0" smtClean="0"/>
              <a:t>группу и просматривать вместе с ребенком интересные подборки материала в группе "</a:t>
            </a:r>
            <a:r>
              <a:rPr lang="ru-RU" dirty="0" err="1" smtClean="0"/>
              <a:t>Семицветики</a:t>
            </a:r>
            <a:r>
              <a:rPr lang="ru-RU" dirty="0" smtClean="0"/>
              <a:t>". Повысился интерес родителей к образовательному процессу, к обмену опытом по воспитанию детей. Наблюдается сплочение коллектива родителей.</a:t>
            </a:r>
            <a:br>
              <a:rPr lang="ru-RU" dirty="0" smtClean="0"/>
            </a:br>
            <a:r>
              <a:rPr lang="ru-RU" dirty="0" smtClean="0"/>
              <a:t>Они </a:t>
            </a:r>
            <a:r>
              <a:rPr lang="ru-RU" dirty="0" smtClean="0"/>
              <a:t>начали активно обсуждать достижения и результаты своих детей, </a:t>
            </a:r>
            <a:r>
              <a:rPr lang="ru-RU" dirty="0" smtClean="0"/>
              <a:t>а </a:t>
            </a:r>
            <a:r>
              <a:rPr lang="ru-RU" dirty="0" smtClean="0"/>
              <a:t>также поддерживать и вдохновлять друг друга  на дальнейшие успехи.</a:t>
            </a:r>
          </a:p>
          <a:p>
            <a:pPr>
              <a:buNone/>
            </a:pPr>
            <a:r>
              <a:rPr lang="ru-RU" dirty="0" smtClean="0"/>
              <a:t>    </a:t>
            </a:r>
            <a:endParaRPr lang="ru-RU" dirty="0" smtClean="0"/>
          </a:p>
          <a:p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Вывод: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Autofit/>
          </a:bodyPr>
          <a:lstStyle/>
          <a:p>
            <a:pPr>
              <a:buNone/>
            </a:pPr>
            <a:r>
              <a:rPr lang="ru-RU" sz="2000" dirty="0" smtClean="0"/>
              <a:t>    В </a:t>
            </a:r>
            <a:r>
              <a:rPr lang="ru-RU" sz="2000" dirty="0" smtClean="0"/>
              <a:t>применении дистанционного взаимодействия                          с родителями при организации образовательного процесса, исходя из собственного опыта, выделили несколько важных факторов:</a:t>
            </a:r>
          </a:p>
          <a:p>
            <a:r>
              <a:rPr lang="ru-RU" sz="2000" dirty="0" smtClean="0"/>
              <a:t>- материал надо преподносить с учетом комплексного - тематического планирования (родители и дети легче усваивают информацию)</a:t>
            </a:r>
          </a:p>
          <a:p>
            <a:r>
              <a:rPr lang="ru-RU" sz="2000" dirty="0" smtClean="0"/>
              <a:t>- мастер-класс не чаще одного раза в неделю </a:t>
            </a:r>
          </a:p>
          <a:p>
            <a:r>
              <a:rPr lang="ru-RU" sz="2000" dirty="0" smtClean="0"/>
              <a:t>- необходимо подбирать такие занятия, которые дети смогут выполнить с помощью родителей (из подручного материала) и при этом продукт труда дети смогут использовать и в самостоятельной </a:t>
            </a:r>
            <a:r>
              <a:rPr lang="ru-RU" sz="2000" dirty="0" smtClean="0"/>
              <a:t>деятельности</a:t>
            </a:r>
          </a:p>
          <a:p>
            <a:r>
              <a:rPr lang="ru-RU" sz="2000" dirty="0" smtClean="0"/>
              <a:t>- у некоторых родителей остаются проблемы                      с интернетом, в силу технических причин. </a:t>
            </a:r>
            <a:endParaRPr lang="ru-RU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838200" y="549202"/>
            <a:ext cx="7467600" cy="5759596"/>
          </a:xfrm>
        </p:spPr>
        <p:txBody>
          <a:bodyPr>
            <a:normAutofit/>
          </a:bodyPr>
          <a:lstStyle/>
          <a:p>
            <a:r>
              <a:rPr lang="ru-RU" dirty="0" smtClean="0"/>
              <a:t>Сложившаяся система работы в данном направлении способствует объединению педагогов, родителей и детей на основе общих интересов, привлекает взрослых к проблемам детей, тем самым, способствуя повышению качества образовательного процесса. Позволяет родителям внушать ребёнку доверие к педагогу и активно участвовать                в делах детского сада.</a:t>
            </a:r>
          </a:p>
          <a:p>
            <a:pPr>
              <a:buNone/>
            </a:pPr>
            <a:r>
              <a:rPr lang="ru-RU" dirty="0" smtClean="0"/>
              <a:t>   Таким </a:t>
            </a:r>
            <a:r>
              <a:rPr lang="ru-RU" dirty="0" smtClean="0"/>
              <a:t>образом с помощью использования социальных сетей в качестве интерактивных форм взаимодействия мы смогли достичь активного участия родителей в деятельности своей группы и дошкольного учреждения             в целом. 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раздел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834880" cy="4873752"/>
          </a:xfrm>
        </p:spPr>
        <p:txBody>
          <a:bodyPr/>
          <a:lstStyle/>
          <a:p>
            <a:r>
              <a:rPr lang="ru-RU" dirty="0" smtClean="0"/>
              <a:t>2. «Участники» – размещаются </a:t>
            </a:r>
          </a:p>
          <a:p>
            <a:pPr>
              <a:buNone/>
            </a:pPr>
            <a:r>
              <a:rPr lang="ru-RU" dirty="0" smtClean="0"/>
              <a:t>странички участников группы, </a:t>
            </a:r>
          </a:p>
          <a:p>
            <a:pPr>
              <a:buNone/>
            </a:pPr>
            <a:r>
              <a:rPr lang="ru-RU" dirty="0" smtClean="0"/>
              <a:t>то есть родители, педагоги </a:t>
            </a:r>
          </a:p>
          <a:p>
            <a:pPr>
              <a:buNone/>
            </a:pPr>
            <a:r>
              <a:rPr lang="ru-RU" dirty="0" smtClean="0"/>
              <a:t>(следует отметить, </a:t>
            </a:r>
          </a:p>
          <a:p>
            <a:pPr>
              <a:buNone/>
            </a:pPr>
            <a:r>
              <a:rPr lang="ru-RU" dirty="0" smtClean="0"/>
              <a:t>что наша группа – закрытая, </a:t>
            </a:r>
          </a:p>
          <a:p>
            <a:pPr>
              <a:buNone/>
            </a:pPr>
            <a:r>
              <a:rPr lang="ru-RU" dirty="0" smtClean="0"/>
              <a:t>и все участники утверждаются </a:t>
            </a:r>
          </a:p>
          <a:p>
            <a:pPr>
              <a:buNone/>
            </a:pPr>
            <a:r>
              <a:rPr lang="ru-RU" dirty="0" smtClean="0"/>
              <a:t>нашими администраторами, в соответствии с положением об официальной группе)</a:t>
            </a:r>
          </a:p>
          <a:p>
            <a:endParaRPr lang="ru-RU" dirty="0"/>
          </a:p>
        </p:txBody>
      </p:sp>
      <p:pic>
        <p:nvPicPr>
          <p:cNvPr id="4" name="Рисунок 3" descr="Screenshot_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29256" y="928670"/>
            <a:ext cx="3191815" cy="45535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54032"/>
          </a:xfrm>
        </p:spPr>
        <p:txBody>
          <a:bodyPr/>
          <a:lstStyle/>
          <a:p>
            <a:r>
              <a:rPr lang="ru-RU" dirty="0" smtClean="0"/>
              <a:t>Раздел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857232"/>
            <a:ext cx="7467600" cy="5616720"/>
          </a:xfrm>
        </p:spPr>
        <p:txBody>
          <a:bodyPr>
            <a:normAutofit/>
          </a:bodyPr>
          <a:lstStyle/>
          <a:p>
            <a:r>
              <a:rPr lang="ru-RU" dirty="0" smtClean="0"/>
              <a:t>3. «Файл» (или Документы). В данном разделе родители могут познакомиться с нормативными документами, режимом дня и расписанием НОД</a:t>
            </a:r>
            <a:endParaRPr lang="ru-RU" dirty="0"/>
          </a:p>
        </p:txBody>
      </p:sp>
      <p:pic>
        <p:nvPicPr>
          <p:cNvPr id="5" name="Рисунок 4" descr="Screenshot_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728" y="2428868"/>
            <a:ext cx="6286544" cy="43224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Раздел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357298"/>
            <a:ext cx="8043890" cy="5116654"/>
          </a:xfrm>
        </p:spPr>
        <p:txBody>
          <a:bodyPr/>
          <a:lstStyle/>
          <a:p>
            <a:r>
              <a:rPr lang="ru-RU" dirty="0" smtClean="0"/>
              <a:t>4. «Фотоальбом». В нём размещаются фотографии     с участием детей с письменного согласия родителей (законных представителей). Родители смотрят фото с праздников, учебной деятельности, прогулки и т.д., могут их комментировать.</a:t>
            </a:r>
            <a:endParaRPr lang="ru-RU" dirty="0"/>
          </a:p>
        </p:txBody>
      </p:sp>
      <p:pic>
        <p:nvPicPr>
          <p:cNvPr id="5" name="Рисунок 4" descr="Screenshot_3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5654" y="3286125"/>
            <a:ext cx="4572693" cy="35718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06090"/>
          </a:xfrm>
        </p:spPr>
        <p:txBody>
          <a:bodyPr/>
          <a:lstStyle/>
          <a:p>
            <a:r>
              <a:rPr lang="ru-RU" dirty="0" smtClean="0"/>
              <a:t>Раздел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980728"/>
            <a:ext cx="7467600" cy="5493224"/>
          </a:xfrm>
        </p:spPr>
        <p:txBody>
          <a:bodyPr/>
          <a:lstStyle/>
          <a:p>
            <a:r>
              <a:rPr lang="ru-RU" dirty="0" smtClean="0"/>
              <a:t>5. «Видео». Родители  могут посмотреть видео отчёты совместной деятельности педагогов и детей, праздники, поздравления.</a:t>
            </a:r>
          </a:p>
          <a:p>
            <a:endParaRPr lang="ru-RU" dirty="0"/>
          </a:p>
        </p:txBody>
      </p:sp>
      <p:pic>
        <p:nvPicPr>
          <p:cNvPr id="4" name="Рисунок 3" descr="Screenshot_38.png"/>
          <p:cNvPicPr>
            <a:picLocks noChangeAspect="1"/>
          </p:cNvPicPr>
          <p:nvPr/>
        </p:nvPicPr>
        <p:blipFill>
          <a:blip r:embed="rId2" cstate="print"/>
          <a:srcRect t="3111"/>
          <a:stretch>
            <a:fillRect/>
          </a:stretch>
        </p:blipFill>
        <p:spPr>
          <a:xfrm>
            <a:off x="1907704" y="2204864"/>
            <a:ext cx="5074948" cy="44852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Раздел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 smtClean="0"/>
              <a:t>6. «Аудиозаписи». Подбираются различные детские песенки, аудио сказки, музыкальные игры, музыка для зарядки. Нужно отметить, что в этом блоке присутствуют         все те песенки и музыка    к танцам, которые мы исполняем на праздниках, таким образом, родители вместе с детьми дома учат и закрепляют то, что мы разучиваем в детском саду. А после проведенных праздников дети                   с удовольствием поют и танцуют дома. </a:t>
            </a:r>
          </a:p>
          <a:p>
            <a:endParaRPr lang="ru-RU" dirty="0"/>
          </a:p>
        </p:txBody>
      </p:sp>
      <p:pic>
        <p:nvPicPr>
          <p:cNvPr id="5" name="Содержимое 4" descr="Screenshot_39.pn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4067944" y="1412776"/>
            <a:ext cx="4658510" cy="421484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1410</TotalTime>
  <Words>844</Words>
  <Application>Microsoft Office PowerPoint</Application>
  <PresentationFormat>Экран (4:3)</PresentationFormat>
  <Paragraphs>61</Paragraphs>
  <Slides>43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4" baseType="lpstr">
      <vt:lpstr>Эркер</vt:lpstr>
      <vt:lpstr>Взаимодействие с родителями  в дистанционном формате через группу в социальной сети «В КОНТАКТЕ»</vt:lpstr>
      <vt:lpstr> Взаимодействие родителей и педагогов  в воспитании дошкольников – это взаимная деятельность ответственных взрослых.              В условиях развития современного общества многие педагоги используют разнообразные формы работы с родителями с использованием ИКТ - сотовая связь, сайты ДОУ, общение                  с родителями по электронной почте, использование личной веб-страницы. Все они используются с целью решения актуальных проблем развития детей  при взаимодействии воспитывающих взрослых. Хотелось бы подробнее остановиться  на личном опыте работы по взаимодействию  с родителями с помощью ещё одной формы ИКТ – создание  группы в социальной сети  «ВКОНТАКТЕ». </vt:lpstr>
      <vt:lpstr>Наша страничка «Группа «Семицветики»  была создана в 2018году и идея создания данной группы была встречена родителями с большим интересом. Любое начинание требует времени,  и на первом году обучения и воспитания  в группе состояло всего лишь 8 родителей, тогда и стало ясно, что нужно уделять этой группе больше времени и разнообразить её содержание.  Всё это было принято во внимание  и на сегодняшний день (при количественном составе группы в 15 человек) на нашей страничке в социальной сети уже зарегистрировался 21 человек. Наши родители принимают активное участие в жизни группы,  высказывают свои идеи, участвуют  в предложенных мероприятиях, с большим удовольствием откликаются на любые вопросы. </vt:lpstr>
      <vt:lpstr>Остановимся немного подробнее  на содержании группы. Страница группы содержит следующие разделы:</vt:lpstr>
      <vt:lpstr>раздел</vt:lpstr>
      <vt:lpstr>Раздел</vt:lpstr>
      <vt:lpstr>Раздел</vt:lpstr>
      <vt:lpstr>Раздел </vt:lpstr>
      <vt:lpstr>Раздел </vt:lpstr>
      <vt:lpstr>Раздел </vt:lpstr>
      <vt:lpstr>Раздел </vt:lpstr>
      <vt:lpstr>Данный раздел активно используем                        в образовательном процессе выкладывая              для родителей информацию в соответствии               с темой недели. В период самоизоляции и карантина для родителей с детьми выкладывали:  видео мастер- классов (для продуктивной деятельности), игры и игровые упражнения, мультфильмы и многое другое 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Обратная связь.</vt:lpstr>
      <vt:lpstr>Слайд 41</vt:lpstr>
      <vt:lpstr>Вывод:</vt:lpstr>
      <vt:lpstr>Слайд 43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Админ</dc:creator>
  <cp:lastModifiedBy>МДОУ ДС 54</cp:lastModifiedBy>
  <cp:revision>153</cp:revision>
  <dcterms:created xsi:type="dcterms:W3CDTF">2021-01-16T18:41:28Z</dcterms:created>
  <dcterms:modified xsi:type="dcterms:W3CDTF">2021-01-21T07:23:07Z</dcterms:modified>
</cp:coreProperties>
</file>