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96" r:id="rId2"/>
    <p:sldId id="275" r:id="rId3"/>
    <p:sldId id="276" r:id="rId4"/>
    <p:sldId id="286" r:id="rId5"/>
    <p:sldId id="287" r:id="rId6"/>
    <p:sldId id="290" r:id="rId7"/>
    <p:sldId id="291" r:id="rId8"/>
    <p:sldId id="288" r:id="rId9"/>
    <p:sldId id="289" r:id="rId10"/>
    <p:sldId id="292" r:id="rId11"/>
    <p:sldId id="299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CCFF99"/>
    <a:srgbClr val="99FFCC"/>
    <a:srgbClr val="99FF66"/>
    <a:srgbClr val="0000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571" autoAdjust="0"/>
    <p:restoredTop sz="94660"/>
  </p:normalViewPr>
  <p:slideViewPr>
    <p:cSldViewPr>
      <p:cViewPr varScale="1">
        <p:scale>
          <a:sx n="110" d="100"/>
          <a:sy n="110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A4EED-4D87-4C88-A308-B5734760DAD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F434-DE73-4D2C-8FF5-AFDB27F14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86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A568E5-C764-46B0-AB47-E4A211A85F7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448642-E35E-4574-A75E-EF589672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8708" y="0"/>
            <a:ext cx="9192708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428744" cy="14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4414" y="50004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комбинированного вида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28 «Золотой ключик»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857364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контроля  за питанием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6000768"/>
            <a:ext cx="159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 2019 г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286388"/>
            <a:ext cx="3362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 МДОУ № 28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Порошина Ирина Викторовна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://mdoo55.ucoz.ru/graffiti/photo/Pag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22" b="15196"/>
          <a:stretch/>
        </p:blipFill>
        <p:spPr bwMode="auto">
          <a:xfrm>
            <a:off x="1928794" y="2857496"/>
            <a:ext cx="5737262" cy="24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707904" y="332656"/>
            <a:ext cx="4968552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Родительский комитет (совет МДОУ)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2214554"/>
            <a:ext cx="66247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обсуждении и согласовании меню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совета по питанию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kolosok.klgd.prosadiki.ru/media/2018/09/17/1217344355/hello_html_m1a065a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178301" cy="17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26"/>
          <a:stretch/>
        </p:blipFill>
        <p:spPr>
          <a:xfrm>
            <a:off x="785786" y="3857628"/>
            <a:ext cx="3739629" cy="252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43">
            <a:off x="5076885" y="3752120"/>
            <a:ext cx="3712607" cy="265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97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ы для презентаций по пит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6147" cy="68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3" t="17856" r="34722" b="4894"/>
          <a:stretch/>
        </p:blipFill>
        <p:spPr>
          <a:xfrm rot="339273">
            <a:off x="433215" y="696489"/>
            <a:ext cx="2047166" cy="3016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6460" r="62027" b="2746"/>
          <a:stretch/>
        </p:blipFill>
        <p:spPr>
          <a:xfrm rot="21326860" flipH="1">
            <a:off x="7010320" y="588135"/>
            <a:ext cx="1875009" cy="2988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742" y="952047"/>
            <a:ext cx="3870760" cy="2580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4" r="22553"/>
          <a:stretch/>
        </p:blipFill>
        <p:spPr>
          <a:xfrm>
            <a:off x="6674042" y="3839455"/>
            <a:ext cx="2326943" cy="2593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026" y="4019820"/>
            <a:ext cx="3782810" cy="2521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0" r="18028" b="9825"/>
          <a:stretch/>
        </p:blipFill>
        <p:spPr>
          <a:xfrm rot="21007101">
            <a:off x="79033" y="4134219"/>
            <a:ext cx="2570960" cy="2512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s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5019"/>
            <a:ext cx="9144000" cy="688301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428744" cy="14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1000108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  <a:cs typeface="Browallia New" pitchFamily="34" charset="-34"/>
              </a:rPr>
              <a:t>   Реальные действия-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latin typeface="Book Antiqua" pitchFamily="18" charset="0"/>
              <a:cs typeface="Browallia New" pitchFamily="34" charset="-34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  <a:cs typeface="Browallia New" pitchFamily="34" charset="-34"/>
              </a:rPr>
              <a:t>          несут реальные перемены!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latin typeface="Book Antiqua" pitchFamily="18" charset="0"/>
              <a:cs typeface="Browallia New" pitchFamily="34" charset="-34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  <a:cs typeface="Browallia New" pitchFamily="34" charset="-34"/>
              </a:rPr>
              <a:t>  Изменения не происходят сами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latin typeface="Book Antiqua" pitchFamily="18" charset="0"/>
              <a:cs typeface="Browallia New" pitchFamily="34" charset="-34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  <a:cs typeface="Browallia New" pitchFamily="34" charset="-34"/>
              </a:rPr>
              <a:t>         по себе, их не нужно ждать,-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latin typeface="Book Antiqua" pitchFamily="18" charset="0"/>
              <a:cs typeface="Browallia New" pitchFamily="34" charset="-34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cs typeface="Browallia New" pitchFamily="34" charset="-34"/>
              </a:rPr>
              <a:t>ИХ НУЖНО ДЕЛАТЬ!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539552" y="116632"/>
            <a:ext cx="8003232" cy="6480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Организация контроля за питанием в МДОУ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023" y="741620"/>
            <a:ext cx="30243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МДОУ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8630" y="823583"/>
            <a:ext cx="2806774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закладке основных продуктов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омиссия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снятию остатков продуктов питания (ежемесячно)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772" y="1680115"/>
            <a:ext cx="259228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142984"/>
            <a:ext cx="2358495" cy="18774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завхоз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складом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кладовщик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500298" y="1928802"/>
            <a:ext cx="489474" cy="129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4194191" y="1110952"/>
            <a:ext cx="0" cy="5691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>
            <a:off x="5582060" y="1880170"/>
            <a:ext cx="330708" cy="615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8720" y="3380356"/>
            <a:ext cx="2636912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пищеблока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3788" y="3402353"/>
            <a:ext cx="2440041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воспитатели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3143248"/>
            <a:ext cx="2242592" cy="129266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воспитатели</a:t>
            </a:r>
          </a:p>
          <a:p>
            <a:pPr algn="ctr"/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15074" y="4857760"/>
            <a:ext cx="2242592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algn="ctr"/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5380672"/>
            <a:ext cx="4896544" cy="129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 МДОУ (совет МДОУ)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питанию</a:t>
            </a:r>
          </a:p>
          <a:p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194191" y="2181338"/>
            <a:ext cx="0" cy="11990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  <a:endCxn id="5" idx="2"/>
          </p:cNvCxnSpPr>
          <p:nvPr/>
        </p:nvCxnSpPr>
        <p:spPr>
          <a:xfrm rot="5400000">
            <a:off x="7312017" y="2577909"/>
            <a:ext cx="1588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5582060" y="3720515"/>
            <a:ext cx="6531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>
            <a:off x="5635632" y="4725144"/>
            <a:ext cx="5995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>
            <a:stCxn id="24" idx="3"/>
          </p:cNvCxnSpPr>
          <p:nvPr/>
        </p:nvCxnSpPr>
        <p:spPr>
          <a:xfrm flipV="1">
            <a:off x="5325140" y="5380674"/>
            <a:ext cx="951352" cy="646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0" idx="2"/>
          </p:cNvCxnSpPr>
          <p:nvPr/>
        </p:nvCxnSpPr>
        <p:spPr>
          <a:xfrm rot="5400000">
            <a:off x="3916128" y="5042498"/>
            <a:ext cx="801306" cy="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>
            <a:stCxn id="21" idx="3"/>
            <a:endCxn id="20" idx="1"/>
          </p:cNvCxnSpPr>
          <p:nvPr/>
        </p:nvCxnSpPr>
        <p:spPr>
          <a:xfrm flipV="1">
            <a:off x="2713829" y="4011298"/>
            <a:ext cx="284891" cy="21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stCxn id="21" idx="2"/>
          </p:cNvCxnSpPr>
          <p:nvPr/>
        </p:nvCxnSpPr>
        <p:spPr>
          <a:xfrm rot="5400000">
            <a:off x="1095475" y="5044419"/>
            <a:ext cx="778516" cy="18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>
            <a:stCxn id="5" idx="2"/>
            <a:endCxn id="22" idx="0"/>
          </p:cNvCxnSpPr>
          <p:nvPr/>
        </p:nvCxnSpPr>
        <p:spPr>
          <a:xfrm rot="16200000" flipH="1">
            <a:off x="7041524" y="2848401"/>
            <a:ext cx="565339" cy="24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 стрелкой 1049"/>
          <p:cNvCxnSpPr>
            <a:stCxn id="22" idx="2"/>
          </p:cNvCxnSpPr>
          <p:nvPr/>
        </p:nvCxnSpPr>
        <p:spPr>
          <a:xfrm rot="5400000">
            <a:off x="7126801" y="4645479"/>
            <a:ext cx="419139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1071538" y="3143248"/>
            <a:ext cx="428628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81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86446" y="3357562"/>
            <a:ext cx="287654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ОРГАНИЗУЕТ </a:t>
            </a:r>
            <a:r>
              <a:rPr lang="ru-RU" dirty="0" smtClean="0"/>
              <a:t>профессиональную </a:t>
            </a:r>
          </a:p>
          <a:p>
            <a:r>
              <a:rPr lang="ru-RU" dirty="0" smtClean="0"/>
              <a:t>подготовку и аттестацию работников пищеблока</a:t>
            </a:r>
            <a:endParaRPr lang="ru-RU" dirty="0"/>
          </a:p>
        </p:txBody>
      </p:sp>
      <p:pic>
        <p:nvPicPr>
          <p:cNvPr id="2050" name="Picture 2" descr="https://ds20bakal.educhel.ru/uploads/34500/34429/generalimage/.thumbs/154075.jpg?15231199907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70" t="32470" r="30857" b="43771"/>
          <a:stretch/>
        </p:blipFill>
        <p:spPr bwMode="auto">
          <a:xfrm>
            <a:off x="1785918" y="2000240"/>
            <a:ext cx="37640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14876" y="142852"/>
            <a:ext cx="3528392" cy="64807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ЗАВЕДУЮЩИЙ МДОУ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884" y="1214422"/>
            <a:ext cx="24482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УЧАСТВУЕТ</a:t>
            </a:r>
            <a:r>
              <a:rPr lang="ru-RU" dirty="0" smtClean="0"/>
              <a:t> в составлении меню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19989" y="2080664"/>
            <a:ext cx="18722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СНИМАЕТ</a:t>
            </a:r>
            <a:r>
              <a:rPr lang="ru-RU" dirty="0" smtClean="0"/>
              <a:t> пробу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71480"/>
            <a:ext cx="353352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Разрабатывает, утверждает и актуализирует программы производственного контроля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652" y="4938535"/>
            <a:ext cx="30963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ОСУЩЕСТВЛЯЕТ</a:t>
            </a:r>
            <a:r>
              <a:rPr lang="ru-RU" dirty="0" smtClean="0"/>
              <a:t> общий контроль, соблюдение санитарных правил и норм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3540664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ЗАКЛЮЧАЕТ договоры со сторонними организациями на лабораторные исследования, дезинфекцию, дератизацию, дезинсекцию и вывоз твердых бытовых отходов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pIHOteedJ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86322"/>
            <a:ext cx="2500330" cy="18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s://im0-tub-ru.yandex.net/i?id=e37ea537582af9e6821a0937d89201f4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8" t="6727" r="17593" b="8085"/>
          <a:stretch/>
        </p:blipFill>
        <p:spPr bwMode="auto">
          <a:xfrm>
            <a:off x="3189619" y="1772816"/>
            <a:ext cx="2448272" cy="28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151837" y="191366"/>
            <a:ext cx="3528392" cy="64807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МЕДИЦИНСКАЯ СЕСТРА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7773"/>
            <a:ext cx="288032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Организует проведение лабораторных исследований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5899" y="1443820"/>
            <a:ext cx="25922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Допускает к работе сотрудников с записью в журнале «Здоровье»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722" y="2786866"/>
            <a:ext cx="259228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Проводит периодические медицинские осмотры сотрудников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44798" y="1268760"/>
            <a:ext cx="2935432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Контролирует санитарное состояние: </a:t>
            </a:r>
            <a:r>
              <a:rPr lang="ru-RU" sz="1600" dirty="0" smtClean="0"/>
              <a:t>выполнение всех санитарно-эпидемиологических мероприятий, соблюдение требований СанПиН, </a:t>
            </a:r>
          </a:p>
          <a:p>
            <a:r>
              <a:rPr lang="ru-RU" sz="1600" dirty="0" smtClean="0"/>
              <a:t>разработку и реализацию мер, направленных на устранение нарушений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271" y="4181466"/>
            <a:ext cx="261354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Следит за наличием сопроводительных документов на продукцию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4572008"/>
            <a:ext cx="302604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Технологические карты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Норма блюд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Калорийность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Снятие проб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Контроль: выдача и прием пищи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7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151837" y="191366"/>
            <a:ext cx="3528392" cy="114940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Заведующий хозяйством заведующий складом кладовщик</a:t>
            </a:r>
            <a:endParaRPr lang="ru-RU" b="1" dirty="0"/>
          </a:p>
        </p:txBody>
      </p:sp>
      <p:pic>
        <p:nvPicPr>
          <p:cNvPr id="4098" name="Picture 2" descr="http://xn--142-9cdp0cq4b.xn--p1ai/images/doki/specialisti/zavho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" t="7201" r="1302" b="14680"/>
          <a:stretch/>
        </p:blipFill>
        <p:spPr bwMode="auto">
          <a:xfrm>
            <a:off x="1310910" y="3266986"/>
            <a:ext cx="2880320" cy="23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7821" y="1558826"/>
            <a:ext cx="3816424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Заявка продуктов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Получение продуктов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Сертификация продуктов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Сроки реализации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Условия 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Нормы выдачи продуктов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Брокераж сырой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Товарное соседство продуктов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Хранение тары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Ведение журналов: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учет температурного режима холодильного оборудования;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</a:t>
            </a:r>
            <a:r>
              <a:rPr lang="ru-RU" dirty="0" smtClean="0"/>
              <a:t>чет влажности хранения продуктов.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04664"/>
            <a:ext cx="401731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Следит: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за функционированием и исправностью технологического оборудования </a:t>
            </a:r>
            <a:r>
              <a:rPr lang="ru-RU" dirty="0"/>
              <a:t>на </a:t>
            </a:r>
            <a:r>
              <a:rPr lang="ru-RU" dirty="0" smtClean="0"/>
              <a:t>пищеблоке;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 сохранностью </a:t>
            </a:r>
            <a:r>
              <a:rPr lang="ru-RU" dirty="0" smtClean="0"/>
              <a:t>имущества, инвентаря </a:t>
            </a:r>
            <a:r>
              <a:rPr lang="ru-RU" dirty="0"/>
              <a:t>и использованием его по </a:t>
            </a:r>
            <a:r>
              <a:rPr lang="ru-RU" dirty="0" smtClean="0"/>
              <a:t>назначению;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 санитарным состоянием контейнеров для утилизации ТБО и пищевых </a:t>
            </a:r>
            <a:r>
              <a:rPr lang="ru-RU" dirty="0" smtClean="0"/>
              <a:t>отходов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6874" y="5806142"/>
            <a:ext cx="64087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Взаимодействует с заведующим по вопросам проведения ремонтных работ и замены оборудования, инвентаря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2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52120" y="404664"/>
            <a:ext cx="2948555" cy="57333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Старшие воспитатели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00042"/>
            <a:ext cx="424847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режима приема пищи в группах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культурно-гигиенических навыков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объемных норм блюд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кормления, создание комфортности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printonic.ru/uploads/images/2016/04/15/img_5710ada218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142984"/>
            <a:ext cx="3714877" cy="2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4036223"/>
            <a:ext cx="3508669" cy="263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100" y="4025811"/>
            <a:ext cx="2488469" cy="186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4286256"/>
            <a:ext cx="2611829" cy="204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032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68144" y="260648"/>
            <a:ext cx="2664296" cy="57333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Воспитатели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4896544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приема пищи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культурно-гигиенических навыков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детей согласно возрасту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ервировка столов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оответствие норм питания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питания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организации питания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gnatova-nfmadou6.edumsko.ru/uploads/11700/11602/section/582531/20007577.png?1542954627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3234095" cy="18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" t="2418" r="5756"/>
          <a:stretch/>
        </p:blipFill>
        <p:spPr>
          <a:xfrm rot="571305">
            <a:off x="3472202" y="4723427"/>
            <a:ext cx="1959732" cy="154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5" t="7843" r="8430"/>
          <a:stretch/>
        </p:blipFill>
        <p:spPr>
          <a:xfrm rot="21353164">
            <a:off x="5334088" y="3952445"/>
            <a:ext cx="3606185" cy="259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214818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64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087941" y="298983"/>
            <a:ext cx="2664296" cy="57333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Младшие воспитатели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57166"/>
            <a:ext cx="492922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групп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получение пищи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Сервировка столов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норм в порциях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посуды и кухонного инвентаря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помощь в дежурстве детям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td2.mycdn.me/image?id=858522303891&amp;t=20&amp;plc=WEB&amp;tkn=*-CUNq5PpsPOjDvQBGPOmHOb1I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285860"/>
            <a:ext cx="3107777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714752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857628"/>
            <a:ext cx="385765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411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ya-webdesign.com/images/chef-clipar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928670"/>
            <a:ext cx="220743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24128" y="188640"/>
            <a:ext cx="2804539" cy="64534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Работники пищеблока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535785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технологии приготовления пищи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хранение продуктов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Товарное соседство продуктов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приготовление блюд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выдачи готовых продуктов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посуды, инвентаря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Суточные пробы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пищеблока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генеральных уборок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00760" y="3500438"/>
            <a:ext cx="2786082" cy="185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30" b="8865"/>
          <a:stretch/>
        </p:blipFill>
        <p:spPr>
          <a:xfrm>
            <a:off x="500034" y="5072074"/>
            <a:ext cx="3214709" cy="157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F:\DSC074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143512"/>
            <a:ext cx="2357454" cy="147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75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1064</TotalTime>
  <Words>423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муниципальных образовательных учреждениях города Чебоксары в 2013году</dc:title>
  <dc:creator>Компьютер1</dc:creator>
  <cp:lastModifiedBy>USER</cp:lastModifiedBy>
  <cp:revision>112</cp:revision>
  <dcterms:created xsi:type="dcterms:W3CDTF">2014-02-26T07:01:29Z</dcterms:created>
  <dcterms:modified xsi:type="dcterms:W3CDTF">2019-04-22T21:33:06Z</dcterms:modified>
</cp:coreProperties>
</file>