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1" r:id="rId2"/>
    <p:sldId id="271" r:id="rId3"/>
    <p:sldId id="272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21BD8-70CC-43A0-B5FD-27501D1D48F3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D8E1E1-3C85-4843-BC3E-5847E1DCC4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45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C4450-113A-46F3-A5F6-BC9BF1FBAE3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начинается 1 апреля текущего года и </a:t>
            </a:r>
            <a:r>
              <a:rPr lang="ru-RU" sz="1200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</a:t>
            </a:r>
            <a:endParaRPr lang="ru-RU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электронной форме (документ на бумажном носителе, преобразованный в электронную форму путем сканирования или фотографирования с обеспечением машиночитаемого распознавания его реквизитов) посредством электронной почты общеобразовательной организации или электронной информационной системы общеобразовательной организации, в том числе с использованием функционала официального сайта общеобразовательной организации в сети Интернет или иным способом с использованием сети Интернет;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C4450-113A-46F3-A5F6-BC9BF1FBAE37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начинается 1 апреля текущего года и </a:t>
            </a:r>
            <a:r>
              <a:rPr lang="ru-RU" sz="1200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</a:t>
            </a:r>
            <a:endParaRPr lang="ru-RU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электронной форме (документ на бумажном носителе, преобразованный в электронную форму путем сканирования или фотографирования с обеспечением машиночитаемого распознавания его реквизитов) посредством электронной почты общеобразовательной организации или электронной информационной системы общеобразовательной организации, в том числе с использованием функционала официального сайта общеобразовательной организации в сети Интернет или иным способом с использованием сети Интернет;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C4450-113A-46F3-A5F6-BC9BF1FBAE37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345505-4E7B-4AE5-A6DA-03AFF9C1C2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35D70C-20BB-4B2B-A61D-6502632C6D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40FEA3-52AF-482D-A269-63072C0E9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372B1-E507-4EBF-AA7F-03BC3A46AD12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39DE8D-53CE-4345-A07D-E6702F038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85144F9-BC24-419D-A445-9194122DF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7618-D771-41E0-89C0-4717DE7B7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97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69811C-6590-4D91-B827-9200684BF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5ACA1A5-03D6-41C5-80FB-EB8554BED7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66EC38-6AD0-48B9-90C3-21A4C1FAD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372B1-E507-4EBF-AA7F-03BC3A46AD12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E4DBC2-91BC-429F-BE50-4A0111C27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AD9A18-BD05-43AE-85FE-2E5E7C415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7618-D771-41E0-89C0-4717DE7B7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045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21FDB52-5D51-4974-B733-509F661AE8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8C22A54-B375-414F-850B-DF63D28B7C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547637-33BF-4CFD-9502-E443DB69C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372B1-E507-4EBF-AA7F-03BC3A46AD12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C0946B-CA08-412B-9739-A07CDDF96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E3D2F5-CC9B-4527-966A-0CB630FF6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7618-D771-41E0-89C0-4717DE7B7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67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AE014D-ACB1-4F9B-B8A5-4BCB22C8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BAAB42-DCFB-4B45-9AD8-E83220310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FAFE89-C3CB-47AB-AB77-C08629160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372B1-E507-4EBF-AA7F-03BC3A46AD12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BDFDBC-9EC1-4FF8-9408-6D8D1926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73DDE3-A759-465A-8822-061C6168B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7618-D771-41E0-89C0-4717DE7B7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6777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0190A9-077E-462E-B193-089ADDDAD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93651F8-DD73-4A96-BD07-CEFAA629EA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D31176-FD0A-449A-88BC-98A9184D8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372B1-E507-4EBF-AA7F-03BC3A46AD12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AF76E3C-58EF-429C-B72B-71C1B7A3B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03C681-0BB0-4343-812E-812DD0C53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7618-D771-41E0-89C0-4717DE7B7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9415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D19DA5-D438-47D0-8866-18B73CB10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6B769E-4A56-41E2-B651-D0558F1791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C469FEB-37C4-4EBC-8374-DDD61C4C8E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B95894D-A97D-4A64-9597-75670364C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372B1-E507-4EBF-AA7F-03BC3A46AD12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A6B0A10-F132-4C5B-8AF5-A2796AC0C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164BADA-122E-4AEF-8059-0E4F33C21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7618-D771-41E0-89C0-4717DE7B7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997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0D77BF-8B12-4961-B71E-6C6181544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9D520B9-571C-4FE0-81BC-3CED307B6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9DBBCDB-9299-49F4-853C-FFF2934E39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D9F2748-8D8E-478D-844B-C9E7F9F57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9D06F6A-0813-4B11-8198-B5B19A7AE5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7374A03-DB14-4504-8A1B-2E5228FAB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372B1-E507-4EBF-AA7F-03BC3A46AD12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A105776-B612-45D3-815D-B002F94E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81E36C1-CDFD-491E-A137-D9137F33E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7618-D771-41E0-89C0-4717DE7B7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450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272BA0-1EB7-4603-AB84-46A41B536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A3F8E05-CEE3-4CF4-B5EC-0B43F2FE3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372B1-E507-4EBF-AA7F-03BC3A46AD12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C3D58A5-0FF5-442A-80A1-03B0565BA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EA5FBD0-3CA9-4F45-8DF1-2257939BA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7618-D771-41E0-89C0-4717DE7B7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054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EF34DC2-9574-4AF8-A349-93D198CA7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372B1-E507-4EBF-AA7F-03BC3A46AD12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3342D79-E3F0-427A-8DCE-B22EF92B2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6EF8E46-C2BA-40D0-9B7C-30B55BF9A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7618-D771-41E0-89C0-4717DE7B7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04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C92CFE-D866-454A-991F-0A8F730A4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66F6A4-5FFD-419D-B243-9D4C06F8B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CCF8BDC-FA72-402F-950C-DB3DBC9096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86C4A2-B8AD-4AE0-8102-1784741D9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372B1-E507-4EBF-AA7F-03BC3A46AD12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9DD7D97-DF10-46F7-B2FA-916AA71F6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2FA6AC6-E75E-4077-BF36-E684E2569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7618-D771-41E0-89C0-4717DE7B7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620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C53A25-63B0-4031-B0D0-CD342ECA4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EADFE0A-1248-4DEB-A8F3-04584150B6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9ECD094-B9DF-4125-AC7F-7FD6D6492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4A4559C-15A2-4CE5-AE77-1E6E0F614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372B1-E507-4EBF-AA7F-03BC3A46AD12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3266CD5-7394-48CC-8DAF-8437D8A6E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B941609-541F-481B-BD49-43A6600F7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7618-D771-41E0-89C0-4717DE7B7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637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9031B5-1F8D-4871-804B-C3DBB2937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F0D9140-BE7D-453F-9007-F638672277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1C5188-EBDA-49BB-A046-4D28682739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372B1-E507-4EBF-AA7F-03BC3A46AD12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04F416-C07B-4247-903D-BBD13AD55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E61E4C7-649B-4FFA-9B0F-14BACF512D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07618-D771-41E0-89C0-4717DE7B7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3695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188102"/>
          </a:xfrm>
        </p:spPr>
        <p:txBody>
          <a:bodyPr/>
          <a:lstStyle/>
          <a:p>
            <a:pPr algn="ctr"/>
            <a:r>
              <a:rPr lang="ru-RU" sz="1800" dirty="0">
                <a:solidFill>
                  <a:srgbClr val="FF0000"/>
                </a:solidFill>
                <a:latin typeface="Arial Black" pitchFamily="34" charset="0"/>
              </a:rPr>
              <a:t>Порядок приема на обучение по образовательным программам начального общего, основного общего и среднего общего образования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82120" y="886154"/>
            <a:ext cx="71657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Arial Black" pitchFamily="34" charset="0"/>
              </a:rPr>
              <a:t>приказ Министерства просвещения РФ от 2 сентября 2020 г. № 458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6800" y="1605220"/>
            <a:ext cx="109162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Издание акта  о закреплении территорий до 15 марта , размещение на сайтах ОО – в течение 10 календарных дней.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1623" y="2345525"/>
            <a:ext cx="60332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>
                <a:solidFill>
                  <a:srgbClr val="002060"/>
                </a:solidFill>
              </a:rPr>
              <a:t>Внеочередной</a:t>
            </a:r>
            <a:r>
              <a:rPr lang="ru-RU" dirty="0">
                <a:solidFill>
                  <a:srgbClr val="002060"/>
                </a:solidFill>
              </a:rPr>
              <a:t> порядок приема в ОО, имеющие интернат: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2060"/>
                </a:solidFill>
              </a:rPr>
              <a:t>ФЗ «О прокуратуре»;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2060"/>
                </a:solidFill>
              </a:rPr>
              <a:t>ФЗ «О статусе судей»;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2060"/>
                </a:solidFill>
              </a:rPr>
              <a:t>ФЗ «О следственном комитете РФ»;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101583" y="3960428"/>
            <a:ext cx="1038399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u="sng" dirty="0">
                <a:solidFill>
                  <a:srgbClr val="002060"/>
                </a:solidFill>
              </a:rPr>
              <a:t>Первоочередной</a:t>
            </a:r>
            <a:r>
              <a:rPr lang="ru-RU" dirty="0">
                <a:solidFill>
                  <a:srgbClr val="002060"/>
                </a:solidFill>
              </a:rPr>
              <a:t> прием: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2060"/>
                </a:solidFill>
              </a:rPr>
              <a:t>ФЗ «О статусе военнослужащих»;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2060"/>
                </a:solidFill>
              </a:rPr>
              <a:t>ФЗ «О полиции»;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2060"/>
                </a:solidFill>
              </a:rPr>
              <a:t>ФЗ «О социальных гарантиях сотрудникам некоторых федеральных органов исполнительной власти…»</a:t>
            </a:r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099073" y="5395857"/>
            <a:ext cx="74340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u="sng" dirty="0">
                <a:solidFill>
                  <a:srgbClr val="002060"/>
                </a:solidFill>
              </a:rPr>
              <a:t>Особые права (преимущества) </a:t>
            </a:r>
            <a:r>
              <a:rPr lang="ru-RU" dirty="0">
                <a:solidFill>
                  <a:srgbClr val="002060"/>
                </a:solidFill>
              </a:rPr>
              <a:t>при приеме:</a:t>
            </a:r>
          </a:p>
          <a:p>
            <a:r>
              <a:rPr lang="ru-RU" dirty="0">
                <a:solidFill>
                  <a:srgbClr val="002060"/>
                </a:solidFill>
              </a:rPr>
              <a:t> дети, проживающие в одной семье и имеющие общее место жительства</a:t>
            </a:r>
          </a:p>
          <a:p>
            <a:endParaRPr lang="ru-RU" dirty="0"/>
          </a:p>
        </p:txBody>
      </p:sp>
      <p:pic>
        <p:nvPicPr>
          <p:cNvPr id="9" name="Picture 2" descr="C:\Users\ipopova\Downloads\gui_checkmark_icon_15719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626" y="1703295"/>
            <a:ext cx="354106" cy="354106"/>
          </a:xfrm>
          <a:prstGeom prst="rect">
            <a:avLst/>
          </a:prstGeom>
          <a:noFill/>
        </p:spPr>
      </p:pic>
      <p:pic>
        <p:nvPicPr>
          <p:cNvPr id="10" name="Picture 2" descr="C:\Users\ipopova\Downloads\gui_checkmark_icon_15719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0661" y="2528047"/>
            <a:ext cx="354106" cy="354106"/>
          </a:xfrm>
          <a:prstGeom prst="rect">
            <a:avLst/>
          </a:prstGeom>
          <a:noFill/>
        </p:spPr>
      </p:pic>
      <p:pic>
        <p:nvPicPr>
          <p:cNvPr id="11" name="Picture 2" descr="C:\Users\ipopova\Downloads\gui_checkmark_icon_15719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7555" y="3971365"/>
            <a:ext cx="354106" cy="354106"/>
          </a:xfrm>
          <a:prstGeom prst="rect">
            <a:avLst/>
          </a:prstGeom>
          <a:noFill/>
        </p:spPr>
      </p:pic>
      <p:pic>
        <p:nvPicPr>
          <p:cNvPr id="12" name="Picture 2" descr="C:\Users\ipopova\Downloads\gui_checkmark_icon_15719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2730" y="5432612"/>
            <a:ext cx="354106" cy="354106"/>
          </a:xfrm>
          <a:prstGeom prst="rect">
            <a:avLst/>
          </a:prstGeom>
          <a:noFill/>
        </p:spPr>
      </p:pic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BA00F-EC6B-485D-AC68-74EFCD596520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188102"/>
          </a:xfrm>
        </p:spPr>
        <p:txBody>
          <a:bodyPr/>
          <a:lstStyle/>
          <a:p>
            <a:pPr algn="ctr"/>
            <a:r>
              <a:rPr lang="ru-RU" sz="1800" dirty="0">
                <a:solidFill>
                  <a:srgbClr val="FF0000"/>
                </a:solidFill>
                <a:latin typeface="Arial Black" pitchFamily="34" charset="0"/>
              </a:rPr>
              <a:t>Порядок приема на обучение по образовательным программам начального общего, основного общего и среднего общего образования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82120" y="886154"/>
            <a:ext cx="71657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Arial Black" pitchFamily="34" charset="0"/>
              </a:rPr>
              <a:t>приказ Министерства просвещения РФ от 2 сентября 2020 г. № 458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2683" y="1264024"/>
            <a:ext cx="490369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u="sng" dirty="0">
                <a:solidFill>
                  <a:srgbClr val="002060"/>
                </a:solidFill>
              </a:rPr>
              <a:t>Прием заявлений:</a:t>
            </a:r>
          </a:p>
          <a:p>
            <a:r>
              <a:rPr lang="ru-RU" sz="1600" dirty="0" err="1">
                <a:solidFill>
                  <a:srgbClr val="002060"/>
                </a:solidFill>
              </a:rPr>
              <a:t>Внеочередники</a:t>
            </a:r>
            <a:r>
              <a:rPr lang="ru-RU" sz="1600" dirty="0">
                <a:solidFill>
                  <a:srgbClr val="002060"/>
                </a:solidFill>
              </a:rPr>
              <a:t>, </a:t>
            </a:r>
            <a:r>
              <a:rPr lang="ru-RU" sz="1600" dirty="0" err="1">
                <a:solidFill>
                  <a:srgbClr val="002060"/>
                </a:solidFill>
              </a:rPr>
              <a:t>первоочередники</a:t>
            </a:r>
            <a:r>
              <a:rPr lang="ru-RU" sz="1600" dirty="0">
                <a:solidFill>
                  <a:srgbClr val="002060"/>
                </a:solidFill>
              </a:rPr>
              <a:t>, преимущественное право, закрепленная территория: 1 апреля – 30 июня</a:t>
            </a:r>
          </a:p>
          <a:p>
            <a:r>
              <a:rPr lang="ru-RU" sz="1600" dirty="0">
                <a:solidFill>
                  <a:srgbClr val="002060"/>
                </a:solidFill>
              </a:rPr>
              <a:t>незакрепленная территория: 6 июля – 5 сентября </a:t>
            </a:r>
          </a:p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604914" y="1398315"/>
            <a:ext cx="64556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C00000"/>
                </a:solidFill>
              </a:rPr>
              <a:t>распорядительный акт о зачислении –  в течение 3 рабочих дней после приема заявлений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20691" y="2235799"/>
            <a:ext cx="65713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C00000"/>
                </a:solidFill>
              </a:rPr>
              <a:t>распорядительный акт о зачислении –  в течение 5 рабочих дней после приема заявления  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1365" y="3990550"/>
            <a:ext cx="41056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>
                <a:solidFill>
                  <a:srgbClr val="002060"/>
                </a:solidFill>
              </a:rPr>
              <a:t>Способы подачи заявления: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2060"/>
                </a:solidFill>
              </a:rPr>
              <a:t>лично в ОО;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2060"/>
                </a:solidFill>
              </a:rPr>
              <a:t> через операторов почтовой связи;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2060"/>
                </a:solidFill>
              </a:rPr>
              <a:t>в электронной форме;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2060"/>
                </a:solidFill>
              </a:rPr>
              <a:t>РПГУ</a:t>
            </a:r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385816" y="2743200"/>
            <a:ext cx="5447902" cy="49244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u="sng" dirty="0">
                <a:solidFill>
                  <a:srgbClr val="002060"/>
                </a:solidFill>
              </a:rPr>
              <a:t>Заявление:</a:t>
            </a:r>
          </a:p>
          <a:p>
            <a:pPr marL="342900" indent="-342900">
              <a:buAutoNum type="arabicPeriod"/>
            </a:pPr>
            <a:r>
              <a:rPr lang="ru-RU" sz="1400" dirty="0">
                <a:solidFill>
                  <a:srgbClr val="002060"/>
                </a:solidFill>
              </a:rPr>
              <a:t>ФИО;</a:t>
            </a:r>
          </a:p>
          <a:p>
            <a:pPr marL="342900" indent="-342900">
              <a:buAutoNum type="arabicPeriod"/>
            </a:pPr>
            <a:r>
              <a:rPr lang="ru-RU" sz="1400" dirty="0">
                <a:solidFill>
                  <a:srgbClr val="002060"/>
                </a:solidFill>
              </a:rPr>
              <a:t>Дата рождения.</a:t>
            </a:r>
          </a:p>
          <a:p>
            <a:pPr marL="342900" indent="-342900">
              <a:buAutoNum type="arabicPeriod"/>
            </a:pPr>
            <a:r>
              <a:rPr lang="ru-RU" sz="1400" dirty="0">
                <a:solidFill>
                  <a:srgbClr val="002060"/>
                </a:solidFill>
              </a:rPr>
              <a:t>Адрес места жительства/пребывания ребенка.</a:t>
            </a:r>
          </a:p>
          <a:p>
            <a:pPr marL="342900" indent="-342900">
              <a:buAutoNum type="arabicPeriod"/>
            </a:pPr>
            <a:r>
              <a:rPr lang="ru-RU" sz="1400" dirty="0">
                <a:solidFill>
                  <a:srgbClr val="002060"/>
                </a:solidFill>
              </a:rPr>
              <a:t>Адрес места жительства/пребывания родителей.</a:t>
            </a:r>
            <a:endParaRPr lang="en-US" sz="1400" dirty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r>
              <a:rPr lang="en-US" sz="1400" dirty="0">
                <a:solidFill>
                  <a:srgbClr val="002060"/>
                </a:solidFill>
              </a:rPr>
              <a:t>E-mail</a:t>
            </a:r>
            <a:r>
              <a:rPr lang="ru-RU" sz="1400" dirty="0">
                <a:solidFill>
                  <a:srgbClr val="002060"/>
                </a:solidFill>
              </a:rPr>
              <a:t>, телефон родителей.</a:t>
            </a:r>
          </a:p>
          <a:p>
            <a:pPr marL="342900" indent="-342900">
              <a:buFontTx/>
              <a:buAutoNum type="arabicPeriod"/>
            </a:pPr>
            <a:r>
              <a:rPr lang="ru-RU" sz="1400" dirty="0">
                <a:solidFill>
                  <a:srgbClr val="002060"/>
                </a:solidFill>
              </a:rPr>
              <a:t>Наличии права внеочередного, первоочередного или </a:t>
            </a:r>
          </a:p>
          <a:p>
            <a:pPr marL="342900" indent="-342900"/>
            <a:r>
              <a:rPr lang="ru-RU" sz="1400" dirty="0">
                <a:solidFill>
                  <a:srgbClr val="002060"/>
                </a:solidFill>
              </a:rPr>
              <a:t>преимущественного приема.</a:t>
            </a:r>
          </a:p>
          <a:p>
            <a:pPr marL="342900" indent="-342900"/>
            <a:r>
              <a:rPr lang="ru-RU" sz="1400" dirty="0">
                <a:solidFill>
                  <a:srgbClr val="002060"/>
                </a:solidFill>
              </a:rPr>
              <a:t>7. Потребность в обучении по АОП, создании специальных условий, </a:t>
            </a:r>
          </a:p>
          <a:p>
            <a:pPr marL="342900" indent="-342900"/>
            <a:r>
              <a:rPr lang="ru-RU" sz="1400" dirty="0">
                <a:solidFill>
                  <a:srgbClr val="002060"/>
                </a:solidFill>
              </a:rPr>
              <a:t>8. Согласие родителя на обучения ребенка по АОП.</a:t>
            </a:r>
          </a:p>
          <a:p>
            <a:pPr marL="342900" indent="-342900"/>
            <a:r>
              <a:rPr lang="ru-RU" sz="1400" dirty="0">
                <a:solidFill>
                  <a:srgbClr val="002060"/>
                </a:solidFill>
              </a:rPr>
              <a:t>9. Язык образования.</a:t>
            </a:r>
          </a:p>
          <a:p>
            <a:pPr marL="342900" indent="-342900"/>
            <a:r>
              <a:rPr lang="ru-RU" sz="1400" dirty="0">
                <a:solidFill>
                  <a:srgbClr val="002060"/>
                </a:solidFill>
              </a:rPr>
              <a:t>10. Родной язык.</a:t>
            </a:r>
          </a:p>
          <a:p>
            <a:pPr marL="342900" indent="-342900"/>
            <a:r>
              <a:rPr lang="ru-RU" sz="1400" dirty="0">
                <a:solidFill>
                  <a:srgbClr val="002060"/>
                </a:solidFill>
              </a:rPr>
              <a:t>11. Государственный язык республики.</a:t>
            </a:r>
          </a:p>
          <a:p>
            <a:pPr marL="342900" indent="-342900"/>
            <a:r>
              <a:rPr lang="ru-RU" sz="1400" dirty="0">
                <a:solidFill>
                  <a:srgbClr val="002060"/>
                </a:solidFill>
              </a:rPr>
              <a:t>12. Факт ознакомления родителей с документами.</a:t>
            </a:r>
          </a:p>
          <a:p>
            <a:pPr marL="342900" indent="-342900"/>
            <a:r>
              <a:rPr lang="ru-RU" sz="1400" dirty="0">
                <a:solidFill>
                  <a:srgbClr val="002060"/>
                </a:solidFill>
              </a:rPr>
              <a:t>13. Согласие на обработку персональных данных.</a:t>
            </a:r>
          </a:p>
          <a:p>
            <a:pPr marL="342900" indent="-342900"/>
            <a:endParaRPr lang="ru-RU" sz="1400" dirty="0">
              <a:solidFill>
                <a:srgbClr val="002060"/>
              </a:solidFill>
            </a:endParaRPr>
          </a:p>
          <a:p>
            <a:pPr marL="342900" indent="-342900"/>
            <a:r>
              <a:rPr lang="ru-RU" sz="1400" b="1" dirty="0">
                <a:solidFill>
                  <a:srgbClr val="002060"/>
                </a:solidFill>
              </a:rPr>
              <a:t>Образец заявления на сайте ОО</a:t>
            </a:r>
          </a:p>
          <a:p>
            <a:pPr marL="342900" indent="-342900">
              <a:buAutoNum type="arabicPeriod"/>
            </a:pPr>
            <a:endParaRPr lang="ru-RU" dirty="0"/>
          </a:p>
          <a:p>
            <a:pPr marL="342900" indent="-342900">
              <a:buAutoNum type="arabicPeriod"/>
            </a:pP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15" name="Picture 2" descr="C:\Users\ipopova\Downloads\gui_checkmark_icon_15719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367" y="1281954"/>
            <a:ext cx="354106" cy="354106"/>
          </a:xfrm>
          <a:prstGeom prst="rect">
            <a:avLst/>
          </a:prstGeom>
          <a:noFill/>
        </p:spPr>
      </p:pic>
      <p:pic>
        <p:nvPicPr>
          <p:cNvPr id="16" name="Picture 2" descr="C:\Users\ipopova\Downloads\gui_checkmark_icon_15719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942" y="4052048"/>
            <a:ext cx="354106" cy="354106"/>
          </a:xfrm>
          <a:prstGeom prst="rect">
            <a:avLst/>
          </a:prstGeom>
          <a:noFill/>
        </p:spPr>
      </p:pic>
      <p:pic>
        <p:nvPicPr>
          <p:cNvPr id="17" name="Picture 2" descr="C:\Users\ipopova\Downloads\gui_checkmark_icon_15719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60260" y="2859740"/>
            <a:ext cx="354106" cy="345143"/>
          </a:xfrm>
          <a:prstGeom prst="rect">
            <a:avLst/>
          </a:prstGeom>
          <a:noFill/>
        </p:spPr>
      </p:pic>
      <p:sp>
        <p:nvSpPr>
          <p:cNvPr id="5122" name="AutoShape 2" descr="C:\Users\ipopova\Downloads\s375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3" name="Picture 3" descr="C:\Users\ipopova\Downloads\756exclamationmark_100528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45423" y="6001871"/>
            <a:ext cx="694765" cy="694765"/>
          </a:xfrm>
          <a:prstGeom prst="rect">
            <a:avLst/>
          </a:prstGeom>
          <a:noFill/>
        </p:spPr>
      </p:pic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BA00F-EC6B-485D-AC68-74EFCD596520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188102"/>
          </a:xfrm>
        </p:spPr>
        <p:txBody>
          <a:bodyPr/>
          <a:lstStyle/>
          <a:p>
            <a:pPr algn="ctr"/>
            <a:r>
              <a:rPr lang="ru-RU" sz="1800" dirty="0">
                <a:solidFill>
                  <a:srgbClr val="FF0000"/>
                </a:solidFill>
                <a:latin typeface="Arial Black" pitchFamily="34" charset="0"/>
              </a:rPr>
              <a:t>Порядок приема на обучение по образовательным программам начального общего, основного общего и среднего общего образования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82120" y="886154"/>
            <a:ext cx="71657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Arial Black" pitchFamily="34" charset="0"/>
              </a:rPr>
              <a:t>приказ Министерства просвещения РФ от 2 сентября 2020 г. № 458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53671" y="1281955"/>
            <a:ext cx="10461812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u="sng" dirty="0">
                <a:solidFill>
                  <a:srgbClr val="002060"/>
                </a:solidFill>
              </a:rPr>
              <a:t>Документы:</a:t>
            </a:r>
          </a:p>
          <a:p>
            <a:r>
              <a:rPr lang="ru-RU" sz="1600" dirty="0">
                <a:solidFill>
                  <a:srgbClr val="002060"/>
                </a:solidFill>
              </a:rPr>
              <a:t>- копия </a:t>
            </a:r>
            <a:r>
              <a:rPr lang="ru-RU" sz="1600" u="sng" dirty="0">
                <a:solidFill>
                  <a:srgbClr val="002060"/>
                </a:solidFill>
              </a:rPr>
              <a:t>документа, удостоверяющего личность родителя </a:t>
            </a:r>
            <a:r>
              <a:rPr lang="ru-RU" sz="1600" dirty="0">
                <a:solidFill>
                  <a:srgbClr val="002060"/>
                </a:solidFill>
              </a:rPr>
              <a:t>(законного представителя) ребенка </a:t>
            </a:r>
          </a:p>
          <a:p>
            <a:r>
              <a:rPr lang="ru-RU" sz="1600" dirty="0">
                <a:solidFill>
                  <a:srgbClr val="002060"/>
                </a:solidFill>
              </a:rPr>
              <a:t>- копия </a:t>
            </a:r>
            <a:r>
              <a:rPr lang="ru-RU" sz="1600" u="sng" dirty="0">
                <a:solidFill>
                  <a:srgbClr val="002060"/>
                </a:solidFill>
              </a:rPr>
              <a:t>свидетельства о рождении ребенка </a:t>
            </a:r>
            <a:r>
              <a:rPr lang="ru-RU" sz="1600" dirty="0">
                <a:solidFill>
                  <a:srgbClr val="002060"/>
                </a:solidFill>
              </a:rPr>
              <a:t>или документа, подтверждающего родство заявителя;</a:t>
            </a:r>
          </a:p>
          <a:p>
            <a:r>
              <a:rPr lang="ru-RU" sz="1600" dirty="0">
                <a:solidFill>
                  <a:srgbClr val="002060"/>
                </a:solidFill>
              </a:rPr>
              <a:t>- копия документа, подтверждающего установление опеки или попечительства (при необходимости);</a:t>
            </a:r>
          </a:p>
          <a:p>
            <a:r>
              <a:rPr lang="ru-RU" sz="1600" dirty="0">
                <a:solidFill>
                  <a:srgbClr val="002060"/>
                </a:solidFill>
              </a:rPr>
              <a:t>- копия </a:t>
            </a:r>
            <a:r>
              <a:rPr lang="ru-RU" sz="1600" u="sng" dirty="0">
                <a:solidFill>
                  <a:srgbClr val="002060"/>
                </a:solidFill>
              </a:rPr>
              <a:t>документа о регистрации ребенка </a:t>
            </a:r>
            <a:r>
              <a:rPr lang="ru-RU" sz="1600" dirty="0">
                <a:solidFill>
                  <a:srgbClr val="002060"/>
                </a:solidFill>
              </a:rPr>
              <a:t>или поступающего </a:t>
            </a:r>
            <a:r>
              <a:rPr lang="ru-RU" sz="1600" u="sng" dirty="0">
                <a:solidFill>
                  <a:srgbClr val="002060"/>
                </a:solidFill>
              </a:rPr>
              <a:t>по месту жительства или по месту пребывания </a:t>
            </a:r>
          </a:p>
          <a:p>
            <a:r>
              <a:rPr lang="ru-RU" sz="1600" dirty="0">
                <a:solidFill>
                  <a:srgbClr val="002060"/>
                </a:solidFill>
              </a:rPr>
              <a:t>на закрепленной территории или </a:t>
            </a:r>
            <a:r>
              <a:rPr lang="ru-RU" sz="1600" u="sng" dirty="0">
                <a:solidFill>
                  <a:srgbClr val="002060"/>
                </a:solidFill>
              </a:rPr>
              <a:t>справку о приеме документов для оформления регистрации </a:t>
            </a:r>
          </a:p>
          <a:p>
            <a:r>
              <a:rPr lang="ru-RU" sz="1600" dirty="0">
                <a:solidFill>
                  <a:srgbClr val="002060"/>
                </a:solidFill>
              </a:rPr>
              <a:t>по месту жительства (в случае приема на обучение ребенка или поступающего, проживающего </a:t>
            </a:r>
          </a:p>
          <a:p>
            <a:r>
              <a:rPr lang="ru-RU" sz="1600" dirty="0">
                <a:solidFill>
                  <a:srgbClr val="002060"/>
                </a:solidFill>
              </a:rPr>
              <a:t>на закрепленной территории, или в случае использования права преимущественного приема </a:t>
            </a:r>
          </a:p>
          <a:p>
            <a:r>
              <a:rPr lang="ru-RU" sz="1600" dirty="0">
                <a:solidFill>
                  <a:srgbClr val="002060"/>
                </a:solidFill>
              </a:rPr>
              <a:t>на обучение по образовательным программам начального общего образования);</a:t>
            </a:r>
          </a:p>
          <a:p>
            <a:r>
              <a:rPr lang="ru-RU" sz="1600" dirty="0">
                <a:solidFill>
                  <a:srgbClr val="002060"/>
                </a:solidFill>
              </a:rPr>
              <a:t>- </a:t>
            </a:r>
            <a:r>
              <a:rPr lang="ru-RU" sz="1600" u="sng" dirty="0">
                <a:solidFill>
                  <a:srgbClr val="002060"/>
                </a:solidFill>
              </a:rPr>
              <a:t>Справка с места работы </a:t>
            </a:r>
            <a:r>
              <a:rPr lang="ru-RU" sz="1600" dirty="0">
                <a:solidFill>
                  <a:srgbClr val="002060"/>
                </a:solidFill>
              </a:rPr>
              <a:t>родителя(ей) (законного(</a:t>
            </a:r>
            <a:r>
              <a:rPr lang="ru-RU" sz="1600" dirty="0" err="1">
                <a:solidFill>
                  <a:srgbClr val="002060"/>
                </a:solidFill>
              </a:rPr>
              <a:t>ых</a:t>
            </a:r>
            <a:r>
              <a:rPr lang="ru-RU" sz="1600" dirty="0">
                <a:solidFill>
                  <a:srgbClr val="002060"/>
                </a:solidFill>
              </a:rPr>
              <a:t>) представителя(ей) ребенка (при наличии права внеочередного или первоочередного приема на обучение);</a:t>
            </a:r>
          </a:p>
          <a:p>
            <a:pPr>
              <a:buFontTx/>
              <a:buChar char="-"/>
            </a:pPr>
            <a:r>
              <a:rPr lang="ru-RU" sz="1600" dirty="0">
                <a:solidFill>
                  <a:srgbClr val="002060"/>
                </a:solidFill>
              </a:rPr>
              <a:t>копия заключения ПМПК (при наличии).</a:t>
            </a:r>
          </a:p>
          <a:p>
            <a:pPr>
              <a:buFontTx/>
              <a:buChar char="-"/>
            </a:pPr>
            <a:endParaRPr lang="ru-RU" sz="1600" dirty="0">
              <a:solidFill>
                <a:srgbClr val="002060"/>
              </a:solidFill>
            </a:endParaRPr>
          </a:p>
          <a:p>
            <a:r>
              <a:rPr lang="ru-RU" sz="1600" dirty="0">
                <a:solidFill>
                  <a:srgbClr val="002060"/>
                </a:solidFill>
              </a:rPr>
              <a:t>Оригиналы документов при посещении ОО родителями или очном взаимодействии с уполномоченным представителем ОО.</a:t>
            </a:r>
          </a:p>
          <a:p>
            <a:endParaRPr lang="ru-RU" sz="1600" dirty="0">
              <a:solidFill>
                <a:srgbClr val="002060"/>
              </a:solidFill>
            </a:endParaRPr>
          </a:p>
          <a:p>
            <a:r>
              <a:rPr lang="ru-RU" sz="1600" dirty="0">
                <a:solidFill>
                  <a:srgbClr val="002060"/>
                </a:solidFill>
              </a:rPr>
              <a:t>Регистрация заявлений в журнале.</a:t>
            </a:r>
          </a:p>
          <a:p>
            <a:endParaRPr lang="ru-RU" sz="1600" dirty="0">
              <a:solidFill>
                <a:srgbClr val="002060"/>
              </a:solidFill>
            </a:endParaRPr>
          </a:p>
          <a:p>
            <a:r>
              <a:rPr lang="ru-RU" sz="1600" dirty="0">
                <a:solidFill>
                  <a:srgbClr val="002060"/>
                </a:solidFill>
              </a:rPr>
              <a:t>Выдается документ, заверенный подписью должностного лица ОО, ответственного за прием заявлений о приеме на обучение и документов, содержащий индивидуальный номер заявления о приеме на обучение и перечень представленных при приеме на обучение документов.</a:t>
            </a:r>
          </a:p>
          <a:p>
            <a:endParaRPr lang="ru-RU" sz="1600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15" name="Picture 2" descr="C:\Users\ipopova\Downloads\gui_checkmark_icon_15719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697" y="1299883"/>
            <a:ext cx="354106" cy="354106"/>
          </a:xfrm>
          <a:prstGeom prst="rect">
            <a:avLst/>
          </a:prstGeom>
          <a:noFill/>
        </p:spPr>
      </p:pic>
      <p:pic>
        <p:nvPicPr>
          <p:cNvPr id="16" name="Picture 2" descr="C:\Users\ipopova\Downloads\gui_checkmark_icon_15719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5838" y="4536142"/>
            <a:ext cx="354106" cy="354106"/>
          </a:xfrm>
          <a:prstGeom prst="rect">
            <a:avLst/>
          </a:prstGeom>
          <a:noFill/>
        </p:spPr>
      </p:pic>
      <p:pic>
        <p:nvPicPr>
          <p:cNvPr id="17" name="Picture 2" descr="C:\Users\ipopova\Downloads\gui_checkmark_icon_15719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6874" y="5109883"/>
            <a:ext cx="354106" cy="354106"/>
          </a:xfrm>
          <a:prstGeom prst="rect">
            <a:avLst/>
          </a:prstGeom>
          <a:noFill/>
        </p:spPr>
      </p:pic>
      <p:pic>
        <p:nvPicPr>
          <p:cNvPr id="18" name="Picture 2" descr="C:\Users\ipopova\Downloads\gui_checkmark_icon_15719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2732" y="5728448"/>
            <a:ext cx="354106" cy="354106"/>
          </a:xfrm>
          <a:prstGeom prst="rect">
            <a:avLst/>
          </a:prstGeom>
          <a:noFill/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BA00F-EC6B-485D-AC68-74EFCD596520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669</Words>
  <Application>Microsoft Office PowerPoint</Application>
  <PresentationFormat>Широкоэкранный</PresentationFormat>
  <Paragraphs>75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Тема Office</vt:lpstr>
      <vt:lpstr>Порядок приема на обучение по образовательным программам начального общего, основного общего и среднего общего образования</vt:lpstr>
      <vt:lpstr>Порядок приема на обучение по образовательным программам начального общего, основного общего и среднего общего образования</vt:lpstr>
      <vt:lpstr>Порядок приема на обучение по образовательным программам начального общего, основного общего и среднего общего образования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</dc:creator>
  <cp:lastModifiedBy>Анастасия</cp:lastModifiedBy>
  <cp:revision>2</cp:revision>
  <dcterms:created xsi:type="dcterms:W3CDTF">2021-02-17T13:06:03Z</dcterms:created>
  <dcterms:modified xsi:type="dcterms:W3CDTF">2021-02-17T14:06:30Z</dcterms:modified>
</cp:coreProperties>
</file>