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7"/>
  </p:notesMasterIdLst>
  <p:sldIdLst>
    <p:sldId id="305" r:id="rId2"/>
    <p:sldId id="306" r:id="rId3"/>
    <p:sldId id="300" r:id="rId4"/>
    <p:sldId id="307" r:id="rId5"/>
    <p:sldId id="271" r:id="rId6"/>
    <p:sldId id="278" r:id="rId7"/>
    <p:sldId id="311" r:id="rId8"/>
    <p:sldId id="309" r:id="rId9"/>
    <p:sldId id="310" r:id="rId10"/>
    <p:sldId id="313" r:id="rId11"/>
    <p:sldId id="312" r:id="rId12"/>
    <p:sldId id="314" r:id="rId13"/>
    <p:sldId id="315" r:id="rId14"/>
    <p:sldId id="317" r:id="rId15"/>
    <p:sldId id="316" r:id="rId16"/>
    <p:sldId id="319" r:id="rId17"/>
    <p:sldId id="318" r:id="rId18"/>
    <p:sldId id="320" r:id="rId19"/>
    <p:sldId id="321" r:id="rId20"/>
    <p:sldId id="322" r:id="rId21"/>
    <p:sldId id="323" r:id="rId22"/>
    <p:sldId id="301" r:id="rId23"/>
    <p:sldId id="324" r:id="rId24"/>
    <p:sldId id="281" r:id="rId25"/>
    <p:sldId id="297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2F5F6"/>
    <a:srgbClr val="006600"/>
    <a:srgbClr val="ECFA32"/>
    <a:srgbClr val="00B85C"/>
    <a:srgbClr val="FDFFFE"/>
    <a:srgbClr val="FFB343"/>
    <a:srgbClr val="663300"/>
    <a:srgbClr val="CDCD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62" autoAdjust="0"/>
    <p:restoredTop sz="94671" autoAdjust="0"/>
  </p:normalViewPr>
  <p:slideViewPr>
    <p:cSldViewPr>
      <p:cViewPr varScale="1">
        <p:scale>
          <a:sx n="86" d="100"/>
          <a:sy n="86" d="100"/>
        </p:scale>
        <p:origin x="-10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FE6C22F-42A0-46C1-AC0C-E6E84889CB6C}" type="datetimeFigureOut">
              <a:rPr lang="ru-RU"/>
              <a:pPr>
                <a:defRPr/>
              </a:pPr>
              <a:t>21.10.2018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4135F08-05B0-44A1-BCE3-B3C6B767BE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200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32C8E-07F6-43D6-B435-B7CE8EE31E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FE85-2E12-40F2-838D-B92E13087F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BB7F-84FA-4685-BC8C-591757FEA8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3B754-6AC3-41D8-A66B-B3A9466047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B14BA-9DC0-4068-9006-4A28171F73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0EE32-8A88-44DA-B8BF-B6663EBEB3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B8BDF-E375-4F44-99F0-679072FFEB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F8E84-F9C9-4E24-A641-B0FA430A40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A37F0-2106-4C7E-B192-0F9066CC36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5B373-BBE4-419F-8944-58B3430378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61F00-1114-4FF1-BDC5-D15CD4B175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A7C4176-8B82-43A9-82FA-C3EAA0EE54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3" r:id="rId2"/>
    <p:sldLayoutId id="2147483762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gezetum4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1239" y="5783124"/>
            <a:ext cx="6205538" cy="730250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sp>
        <p:nvSpPr>
          <p:cNvPr id="14339" name="Текст 2"/>
          <p:cNvSpPr>
            <a:spLocks/>
          </p:cNvSpPr>
          <p:nvPr/>
        </p:nvSpPr>
        <p:spPr bwMode="auto">
          <a:xfrm>
            <a:off x="1547813" y="1484313"/>
            <a:ext cx="60483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i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8756" y="3577779"/>
            <a:ext cx="4392612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9"/>
          <p:cNvSpPr txBox="1">
            <a:spLocks noChangeArrowheads="1"/>
          </p:cNvSpPr>
          <p:nvPr/>
        </p:nvSpPr>
        <p:spPr bwMode="black">
          <a:xfrm>
            <a:off x="467544" y="332656"/>
            <a:ext cx="8352928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 smtClean="0">
                <a:ln>
                  <a:solidFill>
                    <a:srgbClr val="663300"/>
                  </a:solidFill>
                </a:ln>
                <a:solidFill>
                  <a:srgbClr val="006600"/>
                </a:solidFill>
                <a:latin typeface="Monotype Corsiva" pitchFamily="66" charset="0"/>
              </a:rPr>
              <a:t>Развивающая предметно-пространственная среда в группах младшего и среднего возраста по реализации  образовательной области «Физическое развитие»</a:t>
            </a:r>
            <a:endParaRPr lang="en-US" sz="4000" b="1" dirty="0">
              <a:ln>
                <a:solidFill>
                  <a:srgbClr val="663300"/>
                </a:solidFill>
              </a:ln>
              <a:solidFill>
                <a:srgbClr val="006600"/>
              </a:solidFill>
              <a:latin typeface="Monotype Corsiva" pitchFamily="66" charset="0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670232" y="5805488"/>
            <a:ext cx="53923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Воспитатель МБДОУ ДС №2 «Крепыш»</a:t>
            </a:r>
            <a:endParaRPr lang="ru-RU" sz="20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Чернова </a:t>
            </a:r>
            <a:r>
              <a:rPr lang="ru-RU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Елена Александровна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:\чернова\IMG_72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01"/>
          <a:stretch/>
        </p:blipFill>
        <p:spPr bwMode="auto">
          <a:xfrm>
            <a:off x="3491407" y="2299421"/>
            <a:ext cx="5652593" cy="45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чернова\IMG_72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15" t="15058" r="16823" b="16388"/>
          <a:stretch/>
        </p:blipFill>
        <p:spPr bwMode="auto">
          <a:xfrm>
            <a:off x="-3597" y="0"/>
            <a:ext cx="5006109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62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чернова\IMG_7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6970" cy="41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чернова\IMG_7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74414"/>
            <a:ext cx="5311446" cy="398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41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40768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профилактики плоскостопия и развития мелкой моторики рук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H:\чернова\IMG_7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190208" cy="314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чернова\IMG_7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99753"/>
            <a:ext cx="4452740" cy="33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595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профилактики плоскостопия и развития мелкой моторики рук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H:\чернова\IMG_7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628800"/>
            <a:ext cx="4918789" cy="36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чернова\IMG_7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54272"/>
            <a:ext cx="4918788" cy="36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876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:\чернова\IMG_73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9" t="9554" r="9208" b="10201"/>
          <a:stretch/>
        </p:blipFill>
        <p:spPr bwMode="auto">
          <a:xfrm>
            <a:off x="16489" y="1712023"/>
            <a:ext cx="4572397" cy="332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профилактики плоскостопия и развития мелкой моторики рук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H:\чернова\IMG_7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860750" cy="36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58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игр и упражнений с прыжками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H:\чернова\IMG_7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423" y="1709340"/>
            <a:ext cx="6761529" cy="507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67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профилактики плоскостопия и развития мелкой моторики рук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H:\чернова\IMG_7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53" y="1738632"/>
            <a:ext cx="4946720" cy="37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чернова\IMG_72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84" t="15343" r="3984" b="6300"/>
          <a:stretch/>
        </p:blipFill>
        <p:spPr bwMode="auto">
          <a:xfrm>
            <a:off x="4427984" y="3789040"/>
            <a:ext cx="4581053" cy="29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37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ползания и лазания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90440"/>
            <a:ext cx="4002270" cy="53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25"/>
          <a:stretch/>
        </p:blipFill>
        <p:spPr bwMode="auto">
          <a:xfrm>
            <a:off x="2597413" y="1988840"/>
            <a:ext cx="4005263" cy="461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258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игр и упражнений с бросанием, ловлей, метанием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90440"/>
            <a:ext cx="4002270" cy="53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H:\чернова\IMG_7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12023"/>
            <a:ext cx="3928524" cy="29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:\чернова\IMG_72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9667" y="1712023"/>
            <a:ext cx="3928523" cy="294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:\чернова\IMG_72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45" t="35342" r="31800" b="15644"/>
          <a:stretch/>
        </p:blipFill>
        <p:spPr bwMode="auto">
          <a:xfrm>
            <a:off x="3165625" y="4406084"/>
            <a:ext cx="3069126" cy="24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37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F:\чернова\IMG_73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455" y="4290563"/>
            <a:ext cx="3025027" cy="24743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 общеразвивающих  упражнений 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90440"/>
            <a:ext cx="4002270" cy="53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13" y="1694249"/>
            <a:ext cx="3232150" cy="242379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Рисунок 7" descr="F:\чернова\IMG_71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953" y="1687782"/>
            <a:ext cx="3254032" cy="260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чернова\IMG_73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90" y="4250850"/>
            <a:ext cx="3360195" cy="2418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чернова\IMG_732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62555"/>
            <a:ext cx="3110695" cy="2517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864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ndiahome.ru/wp-includes/images/foto_43997.jpg"/>
          <p:cNvPicPr>
            <a:picLocks noChangeAspect="1" noChangeArrowheads="1"/>
          </p:cNvPicPr>
          <p:nvPr/>
        </p:nvPicPr>
        <p:blipFill>
          <a:blip r:embed="rId2" cstate="print"/>
          <a:srcRect r="1698" b="11171"/>
          <a:stretch>
            <a:fillRect/>
          </a:stretch>
        </p:blipFill>
        <p:spPr bwMode="auto">
          <a:xfrm>
            <a:off x="6156176" y="3890196"/>
            <a:ext cx="2411760" cy="2698872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 bwMode="auto">
          <a:xfrm>
            <a:off x="609312" y="0"/>
            <a:ext cx="6768752" cy="4507080"/>
          </a:xfrm>
          <a:prstGeom prst="cloudCallout">
            <a:avLst>
              <a:gd name="adj1" fmla="val 27884"/>
              <a:gd name="adj2" fmla="val 67843"/>
            </a:avLst>
          </a:prstGeom>
          <a:solidFill>
            <a:srgbClr val="C2F5F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20999997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74" y="764704"/>
            <a:ext cx="583259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0000FF"/>
                </a:solidFill>
                <a:latin typeface="Arial Black" panose="020B0A04020102020204" pitchFamily="34" charset="0"/>
              </a:rPr>
              <a:t>«Чтобы сделать ребенка умным и </a:t>
            </a:r>
            <a:r>
              <a:rPr lang="ru-RU" sz="20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рассудительным </a:t>
            </a:r>
            <a:r>
              <a:rPr lang="ru-RU" sz="2000" dirty="0">
                <a:solidFill>
                  <a:srgbClr val="0000FF"/>
                </a:solidFill>
                <a:latin typeface="Arial Black" panose="020B0A04020102020204" pitchFamily="34" charset="0"/>
              </a:rPr>
              <a:t>сделайте его крепким и здоровым: пусть он работает, действует, бегает, кричит, пусть он находится в постоянном </a:t>
            </a:r>
            <a:r>
              <a:rPr lang="ru-RU" sz="20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движении»</a:t>
            </a:r>
          </a:p>
          <a:p>
            <a:pPr algn="r">
              <a:lnSpc>
                <a:spcPct val="150000"/>
              </a:lnSpc>
            </a:pPr>
            <a:r>
              <a:rPr lang="ru-RU" sz="20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Жан </a:t>
            </a:r>
            <a:r>
              <a:rPr lang="ru-RU" sz="2000" dirty="0">
                <a:solidFill>
                  <a:srgbClr val="0000FF"/>
                </a:solidFill>
                <a:latin typeface="Arial Black" panose="020B0A04020102020204" pitchFamily="34" charset="0"/>
              </a:rPr>
              <a:t>Жак </a:t>
            </a:r>
            <a:r>
              <a:rPr lang="ru-RU" sz="20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Руссо</a:t>
            </a:r>
            <a:endParaRPr lang="ru-RU" sz="20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\\msk-fp01\userdata$\pahomavaEA\Desktop\грамоты\малыш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4149080"/>
            <a:ext cx="2592388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8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игр и упражнений с бросанием, ловлей, метанием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90440"/>
            <a:ext cx="4002270" cy="53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F:\чернова\IMG_72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8" y="1712022"/>
            <a:ext cx="4442934" cy="322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чернова\IMG_72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188" y="3212976"/>
            <a:ext cx="4165675" cy="3303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864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760"/>
              </a:lnSpc>
              <a:spcBef>
                <a:spcPts val="600"/>
              </a:spcBef>
              <a:defRPr/>
            </a:pPr>
            <a:r>
              <a:rPr lang="ru-RU" b="1" i="1" dirty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36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724" y="969512"/>
            <a:ext cx="835292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2400" b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Для игр и упражнений с бросанием, ловлей, метанием</a:t>
            </a:r>
            <a:endParaRPr lang="en-US" sz="24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390440"/>
            <a:ext cx="4002270" cy="53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F:\чернова\IMG_72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724" y="1712022"/>
            <a:ext cx="4119714" cy="378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чернова\IMG_72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188" y="3501008"/>
            <a:ext cx="3961197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чернова\IMG_72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72140"/>
            <a:ext cx="6215074" cy="3786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916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WordArt 23"/>
          <p:cNvSpPr>
            <a:spLocks noChangeArrowheads="1" noChangeShapeType="1" noTextEdit="1"/>
          </p:cNvSpPr>
          <p:nvPr/>
        </p:nvSpPr>
        <p:spPr bwMode="auto">
          <a:xfrm>
            <a:off x="2843213" y="620713"/>
            <a:ext cx="6048375" cy="1152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-347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Интерактивная стена</a:t>
            </a:r>
            <a:endParaRPr lang="ru-RU" sz="3600" kern="10" dirty="0">
              <a:ln w="12700">
                <a:solidFill>
                  <a:srgbClr val="00008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6" name="Рисунок 5" descr="F:\чернова\IMG_732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0" r="7729"/>
          <a:stretch/>
        </p:blipFill>
        <p:spPr bwMode="auto">
          <a:xfrm>
            <a:off x="436728" y="2382923"/>
            <a:ext cx="4612944" cy="427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5911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чернова\IMG_728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55"/>
          <a:stretch/>
        </p:blipFill>
        <p:spPr bwMode="auto">
          <a:xfrm>
            <a:off x="4499992" y="2382923"/>
            <a:ext cx="4520785" cy="427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WordArt 23"/>
          <p:cNvSpPr>
            <a:spLocks noChangeArrowheads="1" noChangeShapeType="1" noTextEdit="1"/>
          </p:cNvSpPr>
          <p:nvPr/>
        </p:nvSpPr>
        <p:spPr bwMode="auto">
          <a:xfrm>
            <a:off x="2843213" y="620713"/>
            <a:ext cx="6048375" cy="1152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-347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Интерактивная стена</a:t>
            </a:r>
            <a:endParaRPr lang="ru-RU" sz="3600" kern="10" dirty="0">
              <a:ln w="12700">
                <a:solidFill>
                  <a:srgbClr val="00008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886" y="2420888"/>
            <a:ext cx="5966441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5911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294702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2"/>
          <p:cNvSpPr txBox="1">
            <a:spLocks noChangeArrowheads="1"/>
          </p:cNvSpPr>
          <p:nvPr/>
        </p:nvSpPr>
        <p:spPr bwMode="black">
          <a:xfrm>
            <a:off x="2343150" y="2771775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hangingPunct="0">
              <a:spcBef>
                <a:spcPct val="50000"/>
              </a:spcBef>
              <a:buClr>
                <a:schemeClr val="tx1"/>
              </a:buClr>
            </a:pPr>
            <a:r>
              <a:rPr lang="en-US" sz="2400" b="1">
                <a:solidFill>
                  <a:srgbClr val="FFFFFF"/>
                </a:solidFill>
              </a:rPr>
              <a:t>Click to add title in here    </a:t>
            </a:r>
          </a:p>
        </p:txBody>
      </p:sp>
      <p:sp>
        <p:nvSpPr>
          <p:cNvPr id="20482" name="Text Box 23"/>
          <p:cNvSpPr txBox="1">
            <a:spLocks noChangeArrowheads="1"/>
          </p:cNvSpPr>
          <p:nvPr/>
        </p:nvSpPr>
        <p:spPr bwMode="black">
          <a:xfrm>
            <a:off x="2354263" y="3629025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 eaLnBrk="0" hangingPunct="0">
              <a:spcBef>
                <a:spcPct val="50000"/>
              </a:spcBef>
              <a:buClr>
                <a:schemeClr val="tx1"/>
              </a:buClr>
            </a:pPr>
            <a:r>
              <a:rPr lang="en-US" sz="2400" b="1">
                <a:solidFill>
                  <a:srgbClr val="FFFFFF"/>
                </a:solidFill>
              </a:rPr>
              <a:t>Click to add title in here    </a:t>
            </a: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ltGray">
          <a:xfrm>
            <a:off x="2268538" y="620713"/>
            <a:ext cx="5040312" cy="2303462"/>
          </a:xfrm>
          <a:prstGeom prst="roundRect">
            <a:avLst>
              <a:gd name="adj" fmla="val 16227"/>
            </a:avLst>
          </a:prstGeom>
          <a:blipFill>
            <a:blip r:embed="rId2" cstate="print"/>
            <a:tile tx="0" ty="0" sx="100000" sy="100000" flip="none" algn="tl"/>
          </a:blipFill>
          <a:ln w="127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ru-RU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2268538" y="636588"/>
            <a:ext cx="51117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r>
              <a:rPr lang="ru-RU" sz="1600" i="1"/>
              <a:t>  </a:t>
            </a:r>
            <a:r>
              <a:rPr lang="ru-RU" sz="1600" b="1" i="1"/>
              <a:t>Игры не должны быть слишком длинными; обязательно нужно делать паузы для отдыха.</a:t>
            </a:r>
          </a:p>
          <a:p>
            <a:pPr eaLnBrk="0" hangingPunct="0">
              <a:buClr>
                <a:srgbClr val="0000FF"/>
              </a:buClr>
              <a:buFont typeface="Wingdings" pitchFamily="2" charset="2"/>
              <a:buChar char="Ш"/>
            </a:pPr>
            <a:r>
              <a:rPr lang="ru-RU" sz="1600" b="1" i="1"/>
              <a:t>  В работе с малышами рекомендуется использовать  игры с небольшим художественным текстом, который подсказывает детям движения и заменяет в игре правила ("Зайка беленький сидит", "По ровненькой дорожке", "Поезд" и др.)</a:t>
            </a:r>
            <a:r>
              <a:rPr lang="ru-RU" sz="1600" i="1"/>
              <a:t> </a:t>
            </a:r>
          </a:p>
        </p:txBody>
      </p:sp>
      <p:pic>
        <p:nvPicPr>
          <p:cNvPr id="20485" name="Picture 3" descr="\\msk-fp01\userdata$\pahomavaEA\Desktop\грамоты\зай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4376738"/>
            <a:ext cx="3103563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 descr="\\msk-fp01\userdata$\pahomavaEA\Desktop\грамоты\малыш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96875" y="333375"/>
            <a:ext cx="2592388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25"/>
          <p:cNvSpPr txBox="1">
            <a:spLocks noChangeArrowheads="1"/>
          </p:cNvSpPr>
          <p:nvPr/>
        </p:nvSpPr>
        <p:spPr bwMode="black">
          <a:xfrm>
            <a:off x="350648" y="2740348"/>
            <a:ext cx="81345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4600" b="1" i="1" dirty="0">
                <a:ln w="19050">
                  <a:solidFill>
                    <a:srgbClr val="3333FF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Характеристика подвижных игр      </a:t>
            </a:r>
            <a:r>
              <a:rPr lang="ru-RU" sz="4800" b="1" i="1" dirty="0">
                <a:solidFill>
                  <a:srgbClr val="3333FF"/>
                </a:solidFill>
                <a:latin typeface="Monotype Corsiva" pitchFamily="66" charset="0"/>
              </a:rPr>
              <a:t> у </a:t>
            </a:r>
            <a:r>
              <a:rPr lang="ru-RU" sz="4000" b="1" i="1" dirty="0">
                <a:solidFill>
                  <a:srgbClr val="3333FF"/>
                </a:solidFill>
                <a:latin typeface="Monotype Corsiva" pitchFamily="66" charset="0"/>
              </a:rPr>
              <a:t>детей младшего дошкольного возраста</a:t>
            </a:r>
            <a:endParaRPr lang="en-US" sz="4000" b="1" dirty="0">
              <a:solidFill>
                <a:srgbClr val="3333FF"/>
              </a:solidFill>
              <a:latin typeface="Monotype Corsiva" pitchFamily="66" charset="0"/>
            </a:endParaRPr>
          </a:p>
        </p:txBody>
      </p:sp>
      <p:pic>
        <p:nvPicPr>
          <p:cNvPr id="2048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292600"/>
            <a:ext cx="2846387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4288" y="4365625"/>
            <a:ext cx="2779712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3738" y="4508500"/>
            <a:ext cx="210026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C:\Users\Админ\Pictures\анимашки\00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1166" y="116682"/>
            <a:ext cx="228441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81525"/>
            <a:ext cx="208915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1489004" y="3429000"/>
            <a:ext cx="6408738" cy="7207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спасибо за внимание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Line 3"/>
          <p:cNvSpPr>
            <a:spLocks noChangeShapeType="1"/>
          </p:cNvSpPr>
          <p:nvPr/>
        </p:nvSpPr>
        <p:spPr bwMode="gray">
          <a:xfrm flipV="1">
            <a:off x="1619250" y="4868863"/>
            <a:ext cx="59769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gray">
          <a:xfrm rot="3419336">
            <a:off x="792162" y="4232276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63" name="Line 6"/>
          <p:cNvSpPr>
            <a:spLocks noChangeShapeType="1"/>
          </p:cNvSpPr>
          <p:nvPr/>
        </p:nvSpPr>
        <p:spPr bwMode="gray">
          <a:xfrm>
            <a:off x="1619250" y="2349500"/>
            <a:ext cx="595312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gray">
          <a:xfrm rot="3419336">
            <a:off x="822153" y="1782763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gray">
          <a:xfrm>
            <a:off x="1605008" y="1959088"/>
            <a:ext cx="540067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dirty="0" smtClean="0">
                <a:cs typeface="Arial" charset="0"/>
              </a:rPr>
              <a:t>открытости</a:t>
            </a:r>
            <a:endParaRPr lang="ru-RU" sz="1600" dirty="0">
              <a:cs typeface="Arial" charset="0"/>
            </a:endParaRPr>
          </a:p>
        </p:txBody>
      </p:sp>
      <p:sp>
        <p:nvSpPr>
          <p:cNvPr id="15366" name="Line 10"/>
          <p:cNvSpPr>
            <a:spLocks noChangeShapeType="1"/>
          </p:cNvSpPr>
          <p:nvPr/>
        </p:nvSpPr>
        <p:spPr bwMode="gray">
          <a:xfrm>
            <a:off x="1619250" y="3213100"/>
            <a:ext cx="59769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gray">
          <a:xfrm rot="3419336">
            <a:off x="792162" y="2574926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68" name="Line 13"/>
          <p:cNvSpPr>
            <a:spLocks noChangeShapeType="1"/>
          </p:cNvSpPr>
          <p:nvPr/>
        </p:nvSpPr>
        <p:spPr bwMode="gray">
          <a:xfrm>
            <a:off x="1619250" y="4005263"/>
            <a:ext cx="59769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2" name="Text Box 18"/>
          <p:cNvSpPr txBox="1">
            <a:spLocks noChangeArrowheads="1"/>
          </p:cNvSpPr>
          <p:nvPr/>
        </p:nvSpPr>
        <p:spPr bwMode="gray">
          <a:xfrm>
            <a:off x="900113" y="5084763"/>
            <a:ext cx="287337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5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73" name="Text Box 19"/>
          <p:cNvSpPr txBox="1">
            <a:spLocks noChangeArrowheads="1"/>
          </p:cNvSpPr>
          <p:nvPr/>
        </p:nvSpPr>
        <p:spPr bwMode="gray">
          <a:xfrm>
            <a:off x="1619250" y="2769693"/>
            <a:ext cx="524351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dirty="0" smtClean="0">
                <a:cs typeface="Arial" charset="0"/>
              </a:rPr>
              <a:t>гибкого зонирования</a:t>
            </a:r>
            <a:endParaRPr lang="ru-RU" sz="1600" dirty="0">
              <a:cs typeface="Arial" charset="0"/>
            </a:endParaRPr>
          </a:p>
        </p:txBody>
      </p:sp>
      <p:sp>
        <p:nvSpPr>
          <p:cNvPr id="15374" name="Text Box 21"/>
          <p:cNvSpPr txBox="1">
            <a:spLocks noChangeArrowheads="1"/>
          </p:cNvSpPr>
          <p:nvPr/>
        </p:nvSpPr>
        <p:spPr bwMode="gray">
          <a:xfrm>
            <a:off x="1606087" y="4440618"/>
            <a:ext cx="525621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dirty="0" smtClean="0"/>
              <a:t>гендерный </a:t>
            </a:r>
            <a:r>
              <a:rPr lang="ru-RU" sz="1600" dirty="0"/>
              <a:t>подход</a:t>
            </a:r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gray">
          <a:xfrm rot="10800000" flipH="1" flipV="1">
            <a:off x="971550" y="1830388"/>
            <a:ext cx="144463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>
                <a:solidFill>
                  <a:srgbClr val="FFFFFF"/>
                </a:solidFill>
                <a:cs typeface="Arial" charset="0"/>
              </a:rPr>
              <a:t>1</a:t>
            </a:r>
            <a:endParaRPr lang="en-US" sz="24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77" name="Text Box 18"/>
          <p:cNvSpPr txBox="1">
            <a:spLocks noChangeArrowheads="1"/>
          </p:cNvSpPr>
          <p:nvPr/>
        </p:nvSpPr>
        <p:spPr bwMode="gray">
          <a:xfrm>
            <a:off x="900113" y="2565400"/>
            <a:ext cx="4318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gray">
          <a:xfrm>
            <a:off x="900113" y="3429000"/>
            <a:ext cx="35877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5379" name="Text Box 18"/>
          <p:cNvSpPr txBox="1">
            <a:spLocks noChangeArrowheads="1"/>
          </p:cNvSpPr>
          <p:nvPr/>
        </p:nvSpPr>
        <p:spPr bwMode="gray">
          <a:xfrm>
            <a:off x="900113" y="4292600"/>
            <a:ext cx="439737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4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gray">
          <a:xfrm rot="3419336">
            <a:off x="792162" y="3440113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82" name="Text Box 18"/>
          <p:cNvSpPr txBox="1">
            <a:spLocks noChangeArrowheads="1"/>
          </p:cNvSpPr>
          <p:nvPr/>
        </p:nvSpPr>
        <p:spPr bwMode="gray">
          <a:xfrm>
            <a:off x="900113" y="3429000"/>
            <a:ext cx="35877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384" name="Picture 28" descr="рр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224" y="1768522"/>
            <a:ext cx="21844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6" name="Прямоугольник 33"/>
          <p:cNvSpPr>
            <a:spLocks noChangeArrowheads="1"/>
          </p:cNvSpPr>
          <p:nvPr/>
        </p:nvSpPr>
        <p:spPr bwMode="auto">
          <a:xfrm>
            <a:off x="1619250" y="3644900"/>
            <a:ext cx="4637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dirty="0" err="1" smtClean="0"/>
              <a:t>полифункциональности</a:t>
            </a:r>
            <a:endParaRPr lang="ru-RU" sz="1600" dirty="0"/>
          </a:p>
        </p:txBody>
      </p:sp>
      <p:sp>
        <p:nvSpPr>
          <p:cNvPr id="15387" name="WordArt 32"/>
          <p:cNvSpPr>
            <a:spLocks noChangeArrowheads="1" noChangeShapeType="1" noTextEdit="1"/>
          </p:cNvSpPr>
          <p:nvPr/>
        </p:nvSpPr>
        <p:spPr bwMode="auto">
          <a:xfrm>
            <a:off x="611560" y="244969"/>
            <a:ext cx="8161064" cy="15836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52"/>
              </a:avLst>
            </a:prstTxWarp>
          </a:bodyPr>
          <a:lstStyle/>
          <a:p>
            <a:pPr algn="ctr"/>
            <a:r>
              <a:rPr lang="ru-RU" sz="4800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При </a:t>
            </a:r>
            <a:r>
              <a:rPr lang="ru-RU" sz="4800" b="1" kern="10" dirty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построении предметно-пространственной </a:t>
            </a:r>
            <a:r>
              <a:rPr lang="ru-RU" sz="4800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среды</a:t>
            </a:r>
          </a:p>
          <a:p>
            <a:pPr algn="ctr"/>
            <a:r>
              <a:rPr lang="ru-RU" sz="4800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lang="ru-RU" sz="4800" b="1" kern="10" dirty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соблюдаются принципы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4" name="Picture 28" descr="рр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4362" y="1925211"/>
            <a:ext cx="21844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gray">
          <a:xfrm rot="3419336">
            <a:off x="394366" y="5154463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63" name="Line 6"/>
          <p:cNvSpPr>
            <a:spLocks noChangeShapeType="1"/>
          </p:cNvSpPr>
          <p:nvPr/>
        </p:nvSpPr>
        <p:spPr bwMode="gray">
          <a:xfrm>
            <a:off x="1547812" y="2961891"/>
            <a:ext cx="595312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gray">
          <a:xfrm rot="3419336">
            <a:off x="443244" y="180101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gray">
          <a:xfrm>
            <a:off x="1088793" y="1545675"/>
            <a:ext cx="6985729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>
                <a:cs typeface="Arial" charset="0"/>
              </a:rPr>
              <a:t>содержательно-насыщенной</a:t>
            </a:r>
            <a:r>
              <a:rPr lang="ru-RU" sz="1600" dirty="0">
                <a:cs typeface="Arial" charset="0"/>
              </a:rPr>
              <a:t> – включает в себя игровое, спортивное и оздоровительное оборудование, которые позволяют обеспечить игровую, двигательную активность, в том числе </a:t>
            </a:r>
            <a:r>
              <a:rPr lang="ru-RU" sz="1600" dirty="0" smtClean="0">
                <a:cs typeface="Arial" charset="0"/>
              </a:rPr>
              <a:t>развитие </a:t>
            </a:r>
          </a:p>
          <a:p>
            <a:pPr eaLnBrk="0" hangingPunct="0"/>
            <a:r>
              <a:rPr lang="ru-RU" sz="1600" dirty="0" smtClean="0">
                <a:cs typeface="Arial" charset="0"/>
              </a:rPr>
              <a:t>крупной </a:t>
            </a:r>
            <a:r>
              <a:rPr lang="ru-RU" sz="1600" dirty="0">
                <a:cs typeface="Arial" charset="0"/>
              </a:rPr>
              <a:t>и мелкой моторики, участие в подвижных играх и соревнованиях;</a:t>
            </a:r>
          </a:p>
        </p:txBody>
      </p:sp>
      <p:sp>
        <p:nvSpPr>
          <p:cNvPr id="15366" name="Line 10"/>
          <p:cNvSpPr>
            <a:spLocks noChangeShapeType="1"/>
          </p:cNvSpPr>
          <p:nvPr/>
        </p:nvSpPr>
        <p:spPr bwMode="gray">
          <a:xfrm>
            <a:off x="1554167" y="3789040"/>
            <a:ext cx="59769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gray">
          <a:xfrm rot="3419336">
            <a:off x="419306" y="3034507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68" name="Line 13"/>
          <p:cNvSpPr>
            <a:spLocks noChangeShapeType="1"/>
          </p:cNvSpPr>
          <p:nvPr/>
        </p:nvSpPr>
        <p:spPr bwMode="gray">
          <a:xfrm>
            <a:off x="1436036" y="4797152"/>
            <a:ext cx="59769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0" name="Line 16"/>
          <p:cNvSpPr>
            <a:spLocks noChangeShapeType="1"/>
          </p:cNvSpPr>
          <p:nvPr/>
        </p:nvSpPr>
        <p:spPr bwMode="gray">
          <a:xfrm flipV="1">
            <a:off x="1180079" y="5812185"/>
            <a:ext cx="5976938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3" name="Text Box 19"/>
          <p:cNvSpPr txBox="1">
            <a:spLocks noChangeArrowheads="1"/>
          </p:cNvSpPr>
          <p:nvPr/>
        </p:nvSpPr>
        <p:spPr bwMode="gray">
          <a:xfrm>
            <a:off x="1097442" y="3120199"/>
            <a:ext cx="626033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>
                <a:cs typeface="Arial" charset="0"/>
              </a:rPr>
              <a:t>трансформируемой</a:t>
            </a:r>
            <a:r>
              <a:rPr lang="ru-RU" sz="1600" dirty="0">
                <a:cs typeface="Arial" charset="0"/>
              </a:rPr>
              <a:t> – меняться в зависимости от игры и предоставлять достаточно места для двигательной активности:</a:t>
            </a:r>
          </a:p>
        </p:txBody>
      </p:sp>
      <p:sp>
        <p:nvSpPr>
          <p:cNvPr id="15374" name="Text Box 21"/>
          <p:cNvSpPr txBox="1">
            <a:spLocks noChangeArrowheads="1"/>
          </p:cNvSpPr>
          <p:nvPr/>
        </p:nvSpPr>
        <p:spPr bwMode="gray">
          <a:xfrm>
            <a:off x="1180079" y="4965286"/>
            <a:ext cx="631948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/>
              <a:t>доступной </a:t>
            </a:r>
            <a:r>
              <a:rPr lang="ru-RU" sz="1600" b="1" dirty="0" smtClean="0"/>
              <a:t>и безопасной</a:t>
            </a:r>
            <a:r>
              <a:rPr lang="ru-RU" sz="1600" dirty="0" smtClean="0"/>
              <a:t>– </a:t>
            </a:r>
            <a:r>
              <a:rPr lang="ru-RU" sz="1600" dirty="0"/>
              <a:t>способствует проявлению двигательной активности детей и находится в свободном </a:t>
            </a:r>
            <a:r>
              <a:rPr lang="ru-RU" sz="1600" dirty="0" smtClean="0"/>
              <a:t>доступе воспитанников</a:t>
            </a:r>
            <a:endParaRPr lang="ru-RU" sz="1600" dirty="0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gray">
          <a:xfrm rot="10800000" flipH="1" flipV="1">
            <a:off x="550097" y="1830381"/>
            <a:ext cx="144463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1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77" name="Text Box 18"/>
          <p:cNvSpPr txBox="1">
            <a:spLocks noChangeArrowheads="1"/>
          </p:cNvSpPr>
          <p:nvPr/>
        </p:nvSpPr>
        <p:spPr bwMode="gray">
          <a:xfrm>
            <a:off x="511650" y="3005453"/>
            <a:ext cx="431800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2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gray">
          <a:xfrm>
            <a:off x="900113" y="3429000"/>
            <a:ext cx="35877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3</a:t>
            </a:r>
          </a:p>
        </p:txBody>
      </p:sp>
      <p:sp>
        <p:nvSpPr>
          <p:cNvPr id="15379" name="Text Box 18"/>
          <p:cNvSpPr txBox="1">
            <a:spLocks noChangeArrowheads="1"/>
          </p:cNvSpPr>
          <p:nvPr/>
        </p:nvSpPr>
        <p:spPr bwMode="gray">
          <a:xfrm>
            <a:off x="500248" y="5169147"/>
            <a:ext cx="439737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4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gray">
          <a:xfrm rot="3419336">
            <a:off x="394366" y="4113167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eaLnBrk="0" hangingPunct="0">
              <a:defRPr/>
            </a:pPr>
            <a:endParaRPr lang="ru-RU" dirty="0"/>
          </a:p>
        </p:txBody>
      </p:sp>
      <p:sp>
        <p:nvSpPr>
          <p:cNvPr id="15382" name="Text Box 18"/>
          <p:cNvSpPr txBox="1">
            <a:spLocks noChangeArrowheads="1"/>
          </p:cNvSpPr>
          <p:nvPr/>
        </p:nvSpPr>
        <p:spPr bwMode="gray">
          <a:xfrm>
            <a:off x="503568" y="4149772"/>
            <a:ext cx="35877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FFFF"/>
                </a:solidFill>
                <a:cs typeface="Arial" charset="0"/>
              </a:rPr>
              <a:t>3</a:t>
            </a:r>
            <a:endParaRPr lang="en-US" sz="24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86" name="Прямоугольник 33"/>
          <p:cNvSpPr>
            <a:spLocks noChangeArrowheads="1"/>
          </p:cNvSpPr>
          <p:nvPr/>
        </p:nvSpPr>
        <p:spPr bwMode="auto">
          <a:xfrm>
            <a:off x="1150323" y="3824769"/>
            <a:ext cx="65483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/>
              <a:t>полифункциональной</a:t>
            </a:r>
            <a:r>
              <a:rPr lang="ru-RU" sz="1600" dirty="0"/>
              <a:t> – обеспечивать возможность изменений в зависимости от образовательной ситуации и меняющихся интересов и возможностей детей;</a:t>
            </a:r>
          </a:p>
        </p:txBody>
      </p:sp>
      <p:sp>
        <p:nvSpPr>
          <p:cNvPr id="15387" name="WordArt 32"/>
          <p:cNvSpPr>
            <a:spLocks noChangeArrowheads="1" noChangeShapeType="1" noTextEdit="1"/>
          </p:cNvSpPr>
          <p:nvPr/>
        </p:nvSpPr>
        <p:spPr bwMode="auto">
          <a:xfrm>
            <a:off x="827088" y="188913"/>
            <a:ext cx="7705352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52"/>
              </a:avLst>
            </a:prstTxWarp>
          </a:bodyPr>
          <a:lstStyle/>
          <a:p>
            <a:pPr algn="ctr"/>
            <a:r>
              <a:rPr lang="ru-RU" sz="4800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Развивающая предметно-пространственная среда</a:t>
            </a:r>
          </a:p>
          <a:p>
            <a:pPr algn="ctr"/>
            <a:r>
              <a:rPr lang="ru-RU" sz="4800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lang="ru-RU" sz="4800" b="1" kern="10" dirty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cs typeface="Courier New"/>
              </a:rPr>
              <a:t>должна быть:</a:t>
            </a:r>
          </a:p>
        </p:txBody>
      </p:sp>
    </p:spTree>
    <p:extLst>
      <p:ext uri="{BB962C8B-B14F-4D97-AF65-F5344CB8AC3E}">
        <p14:creationId xmlns:p14="http://schemas.microsoft.com/office/powerpoint/2010/main" xmlns="" val="30931372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Group 5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308" y="5191842"/>
            <a:ext cx="725487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Group 6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769" y="3238534"/>
            <a:ext cx="7094537" cy="100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Group 5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256" y="1486061"/>
            <a:ext cx="7167562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Group 5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3463" y="2359025"/>
            <a:ext cx="71501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8"/>
          <p:cNvSpPr txBox="1">
            <a:spLocks noChangeArrowheads="1"/>
          </p:cNvSpPr>
          <p:nvPr/>
        </p:nvSpPr>
        <p:spPr bwMode="gray">
          <a:xfrm>
            <a:off x="2114343" y="2420997"/>
            <a:ext cx="5903913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dirty="0"/>
              <a:t>Д</a:t>
            </a:r>
            <a:r>
              <a:rPr lang="ru-RU" sz="1600" b="1" dirty="0" smtClean="0"/>
              <a:t>остижение </a:t>
            </a:r>
            <a:r>
              <a:rPr lang="ru-RU" sz="1600" b="1" dirty="0"/>
              <a:t>необходимой для возраста физической подготовленности</a:t>
            </a:r>
            <a:endParaRPr lang="ru-RU" b="1" dirty="0"/>
          </a:p>
        </p:txBody>
      </p:sp>
      <p:sp>
        <p:nvSpPr>
          <p:cNvPr id="16391" name="Text Box 25"/>
          <p:cNvSpPr txBox="1">
            <a:spLocks noChangeArrowheads="1"/>
          </p:cNvSpPr>
          <p:nvPr/>
        </p:nvSpPr>
        <p:spPr bwMode="gray">
          <a:xfrm>
            <a:off x="1522827" y="5459425"/>
            <a:ext cx="766762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dirty="0" smtClean="0">
                <a:cs typeface="Arial" charset="0"/>
              </a:rPr>
              <a:t>Приобщение </a:t>
            </a:r>
            <a:r>
              <a:rPr lang="ru-RU" sz="1600" b="1" dirty="0">
                <a:cs typeface="Arial" charset="0"/>
              </a:rPr>
              <a:t>к занятиям физической культурой.</a:t>
            </a:r>
            <a:endParaRPr lang="en-US" sz="1600" dirty="0">
              <a:cs typeface="Arial" charset="0"/>
            </a:endParaRPr>
          </a:p>
        </p:txBody>
      </p:sp>
      <p:sp>
        <p:nvSpPr>
          <p:cNvPr id="16392" name="Text Box 18"/>
          <p:cNvSpPr txBox="1">
            <a:spLocks noChangeArrowheads="1"/>
          </p:cNvSpPr>
          <p:nvPr/>
        </p:nvSpPr>
        <p:spPr bwMode="gray">
          <a:xfrm>
            <a:off x="900113" y="4292600"/>
            <a:ext cx="439737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sp>
        <p:nvSpPr>
          <p:cNvPr id="16393" name="Text Box 18"/>
          <p:cNvSpPr txBox="1">
            <a:spLocks noChangeArrowheads="1"/>
          </p:cNvSpPr>
          <p:nvPr/>
        </p:nvSpPr>
        <p:spPr bwMode="gray">
          <a:xfrm>
            <a:off x="1052513" y="4445000"/>
            <a:ext cx="439737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FFFFFF"/>
                </a:solidFill>
                <a:cs typeface="Arial" charset="0"/>
              </a:rPr>
              <a:t>5</a:t>
            </a:r>
          </a:p>
        </p:txBody>
      </p:sp>
      <p:pic>
        <p:nvPicPr>
          <p:cNvPr id="16394" name="Group 5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3938" y="4217117"/>
            <a:ext cx="716915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 Box 25"/>
          <p:cNvSpPr txBox="1">
            <a:spLocks noChangeArrowheads="1"/>
          </p:cNvSpPr>
          <p:nvPr/>
        </p:nvSpPr>
        <p:spPr bwMode="gray">
          <a:xfrm>
            <a:off x="1619250" y="3417212"/>
            <a:ext cx="57594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dirty="0" smtClean="0">
                <a:cs typeface="Arial" charset="0"/>
              </a:rPr>
              <a:t>Предупреждение </a:t>
            </a:r>
            <a:r>
              <a:rPr lang="ru-RU" sz="1600" b="1" dirty="0">
                <a:cs typeface="Arial" charset="0"/>
              </a:rPr>
              <a:t>нарушений опорно-двигательного </a:t>
            </a:r>
            <a:r>
              <a:rPr lang="ru-RU" sz="1600" b="1" dirty="0" smtClean="0">
                <a:cs typeface="Arial" charset="0"/>
              </a:rPr>
              <a:t>аппарата</a:t>
            </a:r>
            <a:endParaRPr lang="en-US" sz="1600" dirty="0">
              <a:cs typeface="Arial" charset="0"/>
            </a:endParaRPr>
          </a:p>
        </p:txBody>
      </p:sp>
      <p:sp>
        <p:nvSpPr>
          <p:cNvPr id="16397" name="Text Box 18"/>
          <p:cNvSpPr txBox="1">
            <a:spLocks noChangeArrowheads="1"/>
          </p:cNvSpPr>
          <p:nvPr/>
        </p:nvSpPr>
        <p:spPr bwMode="gray">
          <a:xfrm>
            <a:off x="1639686" y="1575018"/>
            <a:ext cx="608377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 smtClean="0"/>
              <a:t>Развитие </a:t>
            </a:r>
            <a:r>
              <a:rPr lang="ru-RU" sz="1600" b="1" dirty="0"/>
              <a:t>движений и совершенствование двигательных функций</a:t>
            </a:r>
          </a:p>
        </p:txBody>
      </p:sp>
      <p:grpSp>
        <p:nvGrpSpPr>
          <p:cNvPr id="16398" name="Group 5"/>
          <p:cNvGrpSpPr>
            <a:grpSpLocks noChangeAspect="1"/>
          </p:cNvGrpSpPr>
          <p:nvPr/>
        </p:nvGrpSpPr>
        <p:grpSpPr bwMode="auto">
          <a:xfrm>
            <a:off x="15875" y="1526895"/>
            <a:ext cx="1547813" cy="863600"/>
            <a:chOff x="802" y="845"/>
            <a:chExt cx="827" cy="826"/>
          </a:xfrm>
        </p:grpSpPr>
        <p:sp>
          <p:nvSpPr>
            <p:cNvPr id="16428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29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30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6399" name="Group 5"/>
          <p:cNvGrpSpPr>
            <a:grpSpLocks noChangeAspect="1"/>
          </p:cNvGrpSpPr>
          <p:nvPr/>
        </p:nvGrpSpPr>
        <p:grpSpPr bwMode="auto">
          <a:xfrm>
            <a:off x="7596188" y="2240928"/>
            <a:ext cx="1547812" cy="1008062"/>
            <a:chOff x="802" y="845"/>
            <a:chExt cx="827" cy="826"/>
          </a:xfrm>
        </p:grpSpPr>
        <p:sp>
          <p:nvSpPr>
            <p:cNvPr id="16425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26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27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6400" name="Group 5"/>
          <p:cNvGrpSpPr>
            <a:grpSpLocks noChangeAspect="1"/>
          </p:cNvGrpSpPr>
          <p:nvPr/>
        </p:nvGrpSpPr>
        <p:grpSpPr bwMode="auto">
          <a:xfrm>
            <a:off x="58681" y="3155497"/>
            <a:ext cx="1476375" cy="935037"/>
            <a:chOff x="802" y="845"/>
            <a:chExt cx="827" cy="826"/>
          </a:xfrm>
        </p:grpSpPr>
        <p:sp>
          <p:nvSpPr>
            <p:cNvPr id="16422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23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24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6401" name="Group 5"/>
          <p:cNvGrpSpPr>
            <a:grpSpLocks noChangeAspect="1"/>
          </p:cNvGrpSpPr>
          <p:nvPr/>
        </p:nvGrpSpPr>
        <p:grpSpPr bwMode="auto">
          <a:xfrm>
            <a:off x="7524750" y="5661025"/>
            <a:ext cx="1619250" cy="1008063"/>
            <a:chOff x="802" y="845"/>
            <a:chExt cx="827" cy="826"/>
          </a:xfrm>
        </p:grpSpPr>
        <p:sp>
          <p:nvSpPr>
            <p:cNvPr id="16419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20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21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6402" name="Group 5"/>
          <p:cNvGrpSpPr>
            <a:grpSpLocks noChangeAspect="1"/>
          </p:cNvGrpSpPr>
          <p:nvPr/>
        </p:nvGrpSpPr>
        <p:grpSpPr bwMode="auto">
          <a:xfrm>
            <a:off x="35718" y="5124671"/>
            <a:ext cx="1476375" cy="1008062"/>
            <a:chOff x="802" y="845"/>
            <a:chExt cx="827" cy="826"/>
          </a:xfrm>
        </p:grpSpPr>
        <p:sp>
          <p:nvSpPr>
            <p:cNvPr id="16416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7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8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03" name="Text Box 18"/>
          <p:cNvSpPr txBox="1">
            <a:spLocks noChangeArrowheads="1"/>
          </p:cNvSpPr>
          <p:nvPr/>
        </p:nvSpPr>
        <p:spPr bwMode="gray">
          <a:xfrm>
            <a:off x="0" y="1628775"/>
            <a:ext cx="14763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b="1" dirty="0"/>
              <a:t> </a:t>
            </a:r>
            <a:endParaRPr lang="ru-RU" sz="1400" b="1" dirty="0">
              <a:latin typeface="Verdana" pitchFamily="34" charset="0"/>
            </a:endParaRPr>
          </a:p>
        </p:txBody>
      </p:sp>
      <p:grpSp>
        <p:nvGrpSpPr>
          <p:cNvPr id="16409" name="Group 5"/>
          <p:cNvGrpSpPr>
            <a:grpSpLocks noChangeAspect="1"/>
          </p:cNvGrpSpPr>
          <p:nvPr/>
        </p:nvGrpSpPr>
        <p:grpSpPr bwMode="auto">
          <a:xfrm>
            <a:off x="7576450" y="4149059"/>
            <a:ext cx="1547812" cy="1008063"/>
            <a:chOff x="802" y="845"/>
            <a:chExt cx="827" cy="826"/>
          </a:xfrm>
        </p:grpSpPr>
        <p:sp>
          <p:nvSpPr>
            <p:cNvPr id="16413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4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folHlink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  <p:sp>
          <p:nvSpPr>
            <p:cNvPr id="16415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folHlink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411" name="Text Box 25"/>
          <p:cNvSpPr txBox="1">
            <a:spLocks noChangeArrowheads="1"/>
          </p:cNvSpPr>
          <p:nvPr/>
        </p:nvSpPr>
        <p:spPr bwMode="gray">
          <a:xfrm>
            <a:off x="2114343" y="4321937"/>
            <a:ext cx="55435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dirty="0" smtClean="0">
                <a:cs typeface="Arial" charset="0"/>
              </a:rPr>
              <a:t>Создание </a:t>
            </a:r>
            <a:r>
              <a:rPr lang="ru-RU" sz="1600" b="1" dirty="0">
                <a:cs typeface="Arial" charset="0"/>
              </a:rPr>
              <a:t>благоприятных условий для активной, радостной, содержательной деятельности</a:t>
            </a:r>
            <a:endParaRPr lang="en-US" sz="1600" b="1" dirty="0">
              <a:cs typeface="Arial" charset="0"/>
            </a:endParaRPr>
          </a:p>
        </p:txBody>
      </p:sp>
      <p:pic>
        <p:nvPicPr>
          <p:cNvPr id="16412" name="Picture 1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9662" y="315913"/>
            <a:ext cx="150177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57129" y="116632"/>
            <a:ext cx="9001000" cy="1143000"/>
          </a:xfrm>
        </p:spPr>
        <p:txBody>
          <a:bodyPr/>
          <a:lstStyle/>
          <a:p>
            <a:pPr lvl="0" eaLnBrk="1" hangingPunct="1"/>
            <a:r>
              <a:rPr lang="ru-RU" b="1" kern="10" dirty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ea typeface="+mn-ea"/>
                <a:cs typeface="Courier New"/>
              </a:rPr>
              <a:t>Задачи физкультурной развивающей </a:t>
            </a:r>
            <a:r>
              <a:rPr lang="ru-RU" b="1" kern="10" dirty="0" smtClean="0">
                <a:ln w="158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Courier New"/>
                <a:ea typeface="+mn-ea"/>
                <a:cs typeface="Courier New"/>
              </a:rPr>
              <a:t>среды</a:t>
            </a:r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5"/>
          <p:cNvSpPr txBox="1">
            <a:spLocks noChangeArrowheads="1"/>
          </p:cNvSpPr>
          <p:nvPr/>
        </p:nvSpPr>
        <p:spPr bwMode="black">
          <a:xfrm>
            <a:off x="395536" y="548680"/>
            <a:ext cx="842493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5760"/>
              </a:lnSpc>
              <a:spcBef>
                <a:spcPts val="600"/>
              </a:spcBef>
              <a:defRPr/>
            </a:pPr>
            <a:r>
              <a:rPr lang="ru-RU" sz="4600" b="1" i="1" dirty="0" smtClean="0">
                <a:ln w="19050">
                  <a:solidFill>
                    <a:srgbClr val="0000CC"/>
                  </a:solidFill>
                </a:ln>
                <a:solidFill>
                  <a:srgbClr val="99CCFF"/>
                </a:solidFill>
                <a:latin typeface="Monotype Corsiva" pitchFamily="66" charset="0"/>
              </a:rPr>
              <a:t>«Мельница здоровья»</a:t>
            </a:r>
            <a:endParaRPr lang="en-US" sz="4000" b="1" dirty="0">
              <a:solidFill>
                <a:srgbClr val="FFFFCC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H:\чернова\IMG_7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1802"/>
            <a:ext cx="7218728" cy="54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чернова\IMG_7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710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чернова\IMG_7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980" cy="68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3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чернова\IMG_7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5773" y="853941"/>
            <a:ext cx="6831519" cy="51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чернова\IMG_72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3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34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Шары">
  <a:themeElements>
    <a:clrScheme name="Шары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Шар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Шар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3022</TotalTime>
  <Words>413</Words>
  <Application>Microsoft Office PowerPoint</Application>
  <PresentationFormat>Экран (4:3)</PresentationFormat>
  <Paragraphs>67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Шары</vt:lpstr>
      <vt:lpstr>Слайд 1</vt:lpstr>
      <vt:lpstr>Слайд 2</vt:lpstr>
      <vt:lpstr>Слайд 3</vt:lpstr>
      <vt:lpstr>Слайд 4</vt:lpstr>
      <vt:lpstr>Задачи физкультурной развивающей среды</vt:lpstr>
      <vt:lpstr>Слайд 6</vt:lpstr>
      <vt:lpstr>Слайд 7</vt:lpstr>
      <vt:lpstr>Слайд 8</vt:lpstr>
      <vt:lpstr>Слайд 9</vt:lpstr>
      <vt:lpstr>Слайд 10</vt:lpstr>
      <vt:lpstr>Слайд 11</vt:lpstr>
      <vt:lpstr>«Мельница здоровья»</vt:lpstr>
      <vt:lpstr>«Мельница здоровья»</vt:lpstr>
      <vt:lpstr>«Мельница здоровья»</vt:lpstr>
      <vt:lpstr>«Мельница здоровья»</vt:lpstr>
      <vt:lpstr>«Мельница здоровья»</vt:lpstr>
      <vt:lpstr>«Мельница здоровья»</vt:lpstr>
      <vt:lpstr>«Мельница здоровья»</vt:lpstr>
      <vt:lpstr>«Мельница здоровья»</vt:lpstr>
      <vt:lpstr>«Мельница здоровья»</vt:lpstr>
      <vt:lpstr>«Мельница здоровья»</vt:lpstr>
      <vt:lpstr>Слайд 22</vt:lpstr>
      <vt:lpstr>Слайд 23</vt:lpstr>
      <vt:lpstr>Слайд 24</vt:lpstr>
      <vt:lpstr>Слайд 25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Ягуар</cp:lastModifiedBy>
  <cp:revision>130</cp:revision>
  <dcterms:created xsi:type="dcterms:W3CDTF">2011-09-24T03:34:18Z</dcterms:created>
  <dcterms:modified xsi:type="dcterms:W3CDTF">2018-10-21T17:20:18Z</dcterms:modified>
</cp:coreProperties>
</file>