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92" r:id="rId3"/>
    <p:sldId id="258" r:id="rId4"/>
    <p:sldId id="259" r:id="rId5"/>
    <p:sldId id="283" r:id="rId6"/>
    <p:sldId id="261" r:id="rId7"/>
    <p:sldId id="262" r:id="rId8"/>
    <p:sldId id="263" r:id="rId9"/>
    <p:sldId id="272" r:id="rId10"/>
    <p:sldId id="284" r:id="rId11"/>
    <p:sldId id="286" r:id="rId12"/>
    <p:sldId id="285" r:id="rId13"/>
    <p:sldId id="288" r:id="rId14"/>
    <p:sldId id="287" r:id="rId15"/>
    <p:sldId id="289" r:id="rId16"/>
    <p:sldId id="290" r:id="rId17"/>
    <p:sldId id="293" r:id="rId18"/>
    <p:sldId id="28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34587" autoAdjust="0"/>
    <p:restoredTop sz="99855" autoAdjust="0"/>
  </p:normalViewPr>
  <p:slideViewPr>
    <p:cSldViewPr>
      <p:cViewPr varScale="1">
        <p:scale>
          <a:sx n="91" d="100"/>
          <a:sy n="91" d="100"/>
        </p:scale>
        <p:origin x="-19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EAF463A-BC7C-46EE-9F1E-7F377CCA4891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7696200" cy="12954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НЕТРАДИЦИОННЫЕ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ТЕХНИКИ  РИСОВАНИЯ»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24400" y="4191000"/>
            <a:ext cx="4114800" cy="1143000"/>
          </a:xfrm>
        </p:spPr>
        <p:txBody>
          <a:bodyPr/>
          <a:lstStyle/>
          <a:p>
            <a:pPr algn="r">
              <a:lnSpc>
                <a:spcPct val="50000"/>
              </a:lnSpc>
            </a:pPr>
            <a:endParaRPr lang="ru-RU" sz="2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User\Desktop\Новая папка (2)\IMG_20170515_1534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438400"/>
            <a:ext cx="3106742" cy="3886200"/>
          </a:xfrm>
          <a:prstGeom prst="rect">
            <a:avLst/>
          </a:prstGeom>
          <a:noFill/>
        </p:spPr>
      </p:pic>
      <p:pic>
        <p:nvPicPr>
          <p:cNvPr id="1027" name="Picture 3" descr="C:\Users\User\Desktop\Новая папка (2)\IMG_20170605_1652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590800"/>
            <a:ext cx="4724400" cy="3581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332656"/>
            <a:ext cx="2615565" cy="380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63888" y="188640"/>
            <a:ext cx="2186702" cy="357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8144" y="548680"/>
            <a:ext cx="2474734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3568" y="4293096"/>
            <a:ext cx="3473475" cy="228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139952" y="4648200"/>
            <a:ext cx="2718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Оттиск печатками из картофеля </a:t>
            </a:r>
            <a:r>
              <a:rPr lang="ru-RU" b="1" dirty="0"/>
              <a:t>«</a:t>
            </a:r>
            <a:r>
              <a:rPr lang="ru-RU" sz="1400" b="1" dirty="0"/>
              <a:t>Красивые тарелочки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16216" y="0"/>
            <a:ext cx="2232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 </a:t>
            </a:r>
            <a:r>
              <a:rPr lang="ru-RU" sz="1400" b="1" dirty="0"/>
              <a:t>Штампики из деталей конструктора </a:t>
            </a:r>
            <a:r>
              <a:rPr lang="ru-RU" sz="1400" b="1" dirty="0" smtClean="0"/>
              <a:t> «</a:t>
            </a:r>
            <a:r>
              <a:rPr lang="ru-RU" sz="1400" b="1" dirty="0" err="1" smtClean="0"/>
              <a:t>Лего</a:t>
            </a:r>
            <a:r>
              <a:rPr lang="ru-RU" sz="1400" b="1" dirty="0" smtClean="0"/>
              <a:t>»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Рисунок 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71600" y="609600"/>
            <a:ext cx="2513856" cy="1885392"/>
          </a:xfrm>
          <a:prstGeom prst="rect">
            <a:avLst/>
          </a:prstGeom>
          <a:noFill/>
        </p:spPr>
      </p:pic>
      <p:pic>
        <p:nvPicPr>
          <p:cNvPr id="3" name="Рисунок 2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07904" y="3717032"/>
            <a:ext cx="2798078" cy="248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457200" y="-97570"/>
            <a:ext cx="86868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Подобным образом можно делать отпечатки, используя пенопластовые лоточки для еды.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251520" y="4597097"/>
            <a:ext cx="3024336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Берем пенопластовый лоточек, в котором когда-то было что-то вкусное. Желательно, чтобы это было не мясо. Вырезаем плоское дно.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2492896"/>
            <a:ext cx="2623175" cy="215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81400" y="914400"/>
            <a:ext cx="295232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302375" y="961936"/>
            <a:ext cx="228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Обычной 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шариковой </a:t>
            </a: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ручкой 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наносим рисунок, слегка надавливая. Если нужны более толстые границы, то и продавить нужно получше. </a:t>
            </a:r>
            <a:endParaRPr lang="ru-RU" sz="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6588224" y="4294412"/>
            <a:ext cx="25557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Наносим равномерно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краску. Прикладываем лист бумаги. Отпечаток готов!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Рисунок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35896" y="3573016"/>
            <a:ext cx="3264485" cy="2154560"/>
          </a:xfrm>
          <a:prstGeom prst="rect">
            <a:avLst/>
          </a:prstGeom>
          <a:noFill/>
        </p:spPr>
      </p:pic>
      <p:pic>
        <p:nvPicPr>
          <p:cNvPr id="88066" name="Рисунок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3861048"/>
            <a:ext cx="3401444" cy="2398018"/>
          </a:xfrm>
          <a:prstGeom prst="rect">
            <a:avLst/>
          </a:prstGeom>
          <a:noFill/>
        </p:spPr>
      </p:pic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381000" y="375191"/>
            <a:ext cx="8001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Очень просто и доступно сделать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штампики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из пластилина. Нанесите ровным слоем пластилин на деревянный или пластмассовый брусочек, кубик,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детальку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от детского конструктора. При помощи любого острого предмета изобразите на нем какой-нибудь предмет или абстрактный узор.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Штампик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готов! </a:t>
            </a:r>
            <a:r>
              <a:rPr lang="ru-RU" sz="2000" b="1" i="1" dirty="0" smtClean="0"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ри помощи самодельных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штампиков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можно создавать красивые поздравительные открытки, упаковочную бумагу, украшать ими фотоальбомы. Работа со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штампиками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развивает творческое мышление и воображение у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детей.Приложите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штампик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к губке с краской, теперь сделайте им отпечаток на бумаге.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0" y="5200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72200" y="4797152"/>
            <a:ext cx="2438038" cy="176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66cb0_dc7e91a_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4800" y="228600"/>
            <a:ext cx="3679991" cy="3672631"/>
          </a:xfrm>
          <a:prstGeom prst="rect">
            <a:avLst/>
          </a:prstGeom>
        </p:spPr>
      </p:pic>
      <p:pic>
        <p:nvPicPr>
          <p:cNvPr id="4" name="Рисунок 3" descr="528fa4f80e16fb79aebda443c026bc67.jp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228184" y="1052736"/>
            <a:ext cx="2565648" cy="3424682"/>
          </a:xfrm>
          <a:prstGeom prst="rect">
            <a:avLst/>
          </a:prstGeom>
        </p:spPr>
      </p:pic>
      <p:pic>
        <p:nvPicPr>
          <p:cNvPr id="5" name="Рисунок 4" descr="ц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139952" y="404664"/>
            <a:ext cx="1847850" cy="2466975"/>
          </a:xfrm>
          <a:prstGeom prst="rect">
            <a:avLst/>
          </a:prstGeom>
        </p:spPr>
      </p:pic>
      <p:pic>
        <p:nvPicPr>
          <p:cNvPr id="6" name="Рисунок 5" descr="event-image-poster-400x40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67544" y="3933056"/>
            <a:ext cx="2553072" cy="2553072"/>
          </a:xfrm>
          <a:prstGeom prst="rect">
            <a:avLst/>
          </a:prstGeom>
        </p:spPr>
      </p:pic>
      <p:pic>
        <p:nvPicPr>
          <p:cNvPr id="7" name="Рисунок 6" descr="print02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203848" y="3706951"/>
            <a:ext cx="3796700" cy="2980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 descr="C:\Users\User\Desktop\Новая папка (2)\IMG_20170605_1636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3048000" cy="4267200"/>
          </a:xfrm>
          <a:prstGeom prst="rect">
            <a:avLst/>
          </a:prstGeom>
          <a:noFill/>
        </p:spPr>
      </p:pic>
      <p:pic>
        <p:nvPicPr>
          <p:cNvPr id="7172" name="Picture 4" descr="C:\Users\User\Desktop\Новая папка (2)\IMG_20170605_164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685800"/>
            <a:ext cx="3124200" cy="4343400"/>
          </a:xfrm>
          <a:prstGeom prst="rect">
            <a:avLst/>
          </a:prstGeom>
          <a:noFill/>
        </p:spPr>
      </p:pic>
      <p:pic>
        <p:nvPicPr>
          <p:cNvPr id="7173" name="Picture 5" descr="C:\Users\User\Desktop\Новая папка (2)\IMG_20170519_160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838200"/>
            <a:ext cx="28194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Новая папка (2)\IMG_20170317_0951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1000"/>
            <a:ext cx="4368800" cy="3276600"/>
          </a:xfrm>
          <a:prstGeom prst="rect">
            <a:avLst/>
          </a:prstGeom>
          <a:noFill/>
        </p:spPr>
      </p:pic>
      <p:pic>
        <p:nvPicPr>
          <p:cNvPr id="8195" name="Picture 3" descr="C:\Users\User\Desktop\Новая папка (2)\IMG_20170426_0928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57200"/>
            <a:ext cx="4064000" cy="3048000"/>
          </a:xfrm>
          <a:prstGeom prst="rect">
            <a:avLst/>
          </a:prstGeom>
          <a:noFill/>
        </p:spPr>
      </p:pic>
      <p:pic>
        <p:nvPicPr>
          <p:cNvPr id="8196" name="Picture 4" descr="C:\Users\User\Desktop\Новая папка (2)\IMG_20171027_0925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505200"/>
            <a:ext cx="3810000" cy="2857500"/>
          </a:xfrm>
          <a:prstGeom prst="rect">
            <a:avLst/>
          </a:prstGeom>
          <a:noFill/>
        </p:spPr>
      </p:pic>
      <p:pic>
        <p:nvPicPr>
          <p:cNvPr id="8198" name="Picture 6" descr="C:\Users\User\Desktop\Новая папка (2)\IMG_20170519_161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3505200"/>
            <a:ext cx="416560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User\Desktop\Новая папка (2)\IMG_20171027_0925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2667000" cy="3556000"/>
          </a:xfrm>
          <a:prstGeom prst="rect">
            <a:avLst/>
          </a:prstGeom>
          <a:noFill/>
        </p:spPr>
      </p:pic>
      <p:pic>
        <p:nvPicPr>
          <p:cNvPr id="9218" name="Picture 2" descr="C:\Users\User\Desktop\Screenshot_2018-02-01-20-45-16-41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990600"/>
            <a:ext cx="2752725" cy="4893733"/>
          </a:xfrm>
          <a:prstGeom prst="rect">
            <a:avLst/>
          </a:prstGeom>
          <a:noFill/>
        </p:spPr>
      </p:pic>
      <p:pic>
        <p:nvPicPr>
          <p:cNvPr id="9219" name="Picture 3" descr="C:\Users\User\Desktop\Screenshot_2018-02-01-20-46-20-91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200400"/>
            <a:ext cx="1933575" cy="3437467"/>
          </a:xfrm>
          <a:prstGeom prst="rect">
            <a:avLst/>
          </a:prstGeom>
          <a:noFill/>
        </p:spPr>
      </p:pic>
      <p:pic>
        <p:nvPicPr>
          <p:cNvPr id="9220" name="Picture 4" descr="C:\Users\User\Desktop\Screenshot_2018-02-01-20-56-44-100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533400"/>
            <a:ext cx="2667001" cy="47413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Рекомендации педагогам</a:t>
            </a:r>
            <a:r>
              <a:rPr lang="ru-RU" sz="4800" dirty="0" smtClean="0">
                <a:solidFill>
                  <a:srgbClr val="FF0000"/>
                </a:solidFill>
              </a:rPr>
              <a:t/>
            </a:r>
            <a:br>
              <a:rPr lang="ru-RU" sz="4800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066800"/>
            <a:ext cx="7981950" cy="5110163"/>
          </a:xfrm>
        </p:spPr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ru-RU" sz="2000" b="1" dirty="0" smtClean="0">
                <a:cs typeface="Times New Roman" pitchFamily="18" charset="0"/>
              </a:rPr>
              <a:t>Используйте </a:t>
            </a:r>
            <a:r>
              <a:rPr lang="ru-RU" sz="2000" b="1" dirty="0" smtClean="0">
                <a:cs typeface="Times New Roman" pitchFamily="18" charset="0"/>
              </a:rPr>
              <a:t>разные формы художественной деятельности: коллективное творчество, самостоятельную деятельность по освоению нетрадиционных техник изображения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b="1" dirty="0" smtClean="0">
                <a:cs typeface="Times New Roman" pitchFamily="18" charset="0"/>
              </a:rPr>
              <a:t>При планировании деятельности по творчеству, </a:t>
            </a:r>
            <a:r>
              <a:rPr lang="ru-RU" sz="2000" b="1" dirty="0" smtClean="0">
                <a:cs typeface="Times New Roman" pitchFamily="18" charset="0"/>
              </a:rPr>
              <a:t>соблюдайте </a:t>
            </a:r>
            <a:r>
              <a:rPr lang="ru-RU" sz="2000" b="1" dirty="0" smtClean="0">
                <a:cs typeface="Times New Roman" pitchFamily="18" charset="0"/>
              </a:rPr>
              <a:t>систему от простого к сложному, учитывайте возраст и индивидуальные способности детей.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b="1" dirty="0" smtClean="0">
                <a:cs typeface="Times New Roman" pitchFamily="18" charset="0"/>
              </a:rPr>
              <a:t>Материалы (карандаши, краски, кисти, фломастеры и др.) необходимо располагать в поле зрения детей, чтобы у ребенка возникло желание творить.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b="1" dirty="0" smtClean="0">
                <a:cs typeface="Times New Roman" pitchFamily="18" charset="0"/>
              </a:rPr>
              <a:t>Не </a:t>
            </a:r>
            <a:r>
              <a:rPr lang="ru-RU" sz="2000" b="1" dirty="0" smtClean="0">
                <a:cs typeface="Times New Roman" pitchFamily="18" charset="0"/>
              </a:rPr>
              <a:t>критикуйте </a:t>
            </a:r>
            <a:r>
              <a:rPr lang="ru-RU" sz="2000" b="1" dirty="0" smtClean="0">
                <a:cs typeface="Times New Roman" pitchFamily="18" charset="0"/>
              </a:rPr>
              <a:t>ребенка, не </a:t>
            </a:r>
            <a:r>
              <a:rPr lang="ru-RU" sz="2000" b="1" dirty="0" smtClean="0">
                <a:cs typeface="Times New Roman" pitchFamily="18" charset="0"/>
              </a:rPr>
              <a:t>торопите, стимулируйте </a:t>
            </a:r>
            <a:r>
              <a:rPr lang="ru-RU" sz="2000" b="1" dirty="0" smtClean="0">
                <a:cs typeface="Times New Roman" pitchFamily="18" charset="0"/>
              </a:rPr>
              <a:t>деятельность дошкольника рисованием, </a:t>
            </a:r>
            <a:r>
              <a:rPr lang="ru-RU" sz="2000" b="1" dirty="0" smtClean="0">
                <a:cs typeface="Times New Roman" pitchFamily="18" charset="0"/>
              </a:rPr>
              <a:t>хвалите, помогайте, доверяйте, </a:t>
            </a:r>
            <a:r>
              <a:rPr lang="ru-RU" sz="2000" b="1" dirty="0" smtClean="0">
                <a:cs typeface="Times New Roman" pitchFamily="18" charset="0"/>
              </a:rPr>
              <a:t>ведь каждое дитя индивидуально.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b="1" dirty="0" smtClean="0">
                <a:cs typeface="Times New Roman" pitchFamily="18" charset="0"/>
              </a:rPr>
              <a:t>Повышайте </a:t>
            </a:r>
            <a:r>
              <a:rPr lang="ru-RU" sz="2000" b="1" dirty="0" smtClean="0">
                <a:cs typeface="Times New Roman" pitchFamily="18" charset="0"/>
              </a:rPr>
              <a:t>свой профессиональный уровень и мастерство в области художественно-творческой деятельности. </a:t>
            </a:r>
          </a:p>
          <a:p>
            <a:endParaRPr lang="ru-RU" sz="20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685799"/>
            <a:ext cx="7886700" cy="457201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Список используемой литературы: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1066800"/>
            <a:ext cx="7886700" cy="4351338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1.Е.А.Янушко «Рисование с детьми раннего возраста». – М.: Мозаика- Синтез, 2006 г.</a:t>
            </a:r>
          </a:p>
          <a:p>
            <a:pPr>
              <a:buFont typeface="Wingdings" pitchFamily="2" charset="2"/>
              <a:buChar char="q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2.Д.Н.Колдина «Рисование с детьми 4-5 лет».-М.: Мозаика- Синтез, 2008г.</a:t>
            </a:r>
          </a:p>
          <a:p>
            <a:pPr>
              <a:buFont typeface="Wingdings" pitchFamily="2" charset="2"/>
              <a:buChar char="q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3.Р.Г.Казакова «Занятия по рисованию с дошкольниками: Нетрадиционные техники, планирование, конспекты занятий».- М.: ТЦ Сфера, 2009г.</a:t>
            </a:r>
          </a:p>
          <a:p>
            <a:pPr>
              <a:buFont typeface="Wingdings" pitchFamily="2" charset="2"/>
              <a:buChar char="q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4.А.В.Никитина «Нетрадиционные техники рисования в ДОУ. Пособие для воспитателей и родителей». – СПб.: КАРО, 2007г.</a:t>
            </a:r>
          </a:p>
          <a:p>
            <a:pPr>
              <a:buFont typeface="Wingdings" pitchFamily="2" charset="2"/>
              <a:buChar char="q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5.Г.Н.Давыдова «Нетрадиционные техники рисования в ДОУ. Часть 1, 2».- М.: «Издательство Скрипторий 2003», 2008г.</a:t>
            </a:r>
          </a:p>
          <a:p>
            <a:pPr>
              <a:buFont typeface="Wingdings" pitchFamily="2" charset="2"/>
              <a:buChar char="q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6.Г.С.Швайко «Занятия по изобразительной деятельности в ДОУ. Средняя группа».- М.: изд. Центр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Владос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2008г.</a:t>
            </a:r>
          </a:p>
          <a:p>
            <a:pPr>
              <a:buFont typeface="Wingdings" pitchFamily="2" charset="2"/>
              <a:buChar char="q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7. И.А.Лыкова «Изобразительная деятельность в детском саду. Ср. гр.» - М.: «Карапуз», 2009.</a:t>
            </a:r>
          </a:p>
          <a:p>
            <a:pPr>
              <a:buFont typeface="Wingdings" pitchFamily="2" charset="2"/>
              <a:buChar char="q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8.К.К.Утробина «Увлекательное рисование методом тычка с детьми 3-7 лет».- М.: «Издательство Гном и Д», 2007.</a:t>
            </a:r>
          </a:p>
          <a:p>
            <a:pPr>
              <a:buFont typeface="Wingdings" pitchFamily="2" charset="2"/>
              <a:buChar char="q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9. Занятия по изобразительной деятельности. Коллективное творчество/ Под ред. А. А.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Грибовской.-М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.: ТЦ Сфера, 2009</a:t>
            </a:r>
          </a:p>
          <a:p>
            <a:endParaRPr lang="ru-RU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3276600"/>
          </a:xfrm>
        </p:spPr>
        <p:txBody>
          <a:bodyPr/>
          <a:lstStyle/>
          <a:p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СПАСИБО </a:t>
            </a:r>
            <a:b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ЗА</a:t>
            </a:r>
            <a:b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ВНИМАНИЕ!</a:t>
            </a:r>
            <a:endParaRPr lang="ru-RU" sz="7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zo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-101600" y="0"/>
            <a:ext cx="9245600" cy="69342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-1323528"/>
            <a:ext cx="7274768" cy="7571928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И в десять лет, и в семь, и в пять</a:t>
            </a:r>
            <a:b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Все дети любят рисовать.</a:t>
            </a:r>
            <a:b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И каждый смело нарисует</a:t>
            </a:r>
            <a:b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всё, что его интересует.</a:t>
            </a:r>
            <a:b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Всё вызывает интерес:</a:t>
            </a:r>
            <a:b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далёкий космос, ближний лес,</a:t>
            </a:r>
            <a:b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цветы, машины, сказки, пляски,</a:t>
            </a:r>
            <a:b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всё нарисуем: были б краски,</a:t>
            </a:r>
            <a:b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да лист бумаги на столе,</a:t>
            </a:r>
            <a:b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да мир в семье и на земле.</a:t>
            </a:r>
            <a:b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                      В. Берестов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981950" cy="1143000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Необычное всегда интересно!</a:t>
            </a:r>
            <a:r>
              <a:rPr lang="ru-RU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33400"/>
            <a:ext cx="8191500" cy="5265738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      </a:t>
            </a:r>
            <a:r>
              <a:rPr lang="ru-RU" sz="2000" b="1" i="1" dirty="0" smtClean="0"/>
              <a:t>Очень важно с самых ранних лет приучить человека к прекрасному. А что может быть более наглядным примером для постижения красоты, чем изобразительное искусство? Но порой заинтересовать ребенка не так уж просто. Маленькие дети постоянно находятся в состоянии изучения окружающего мира. Они уже знают, что стул создан для того, чтобы сидеть, одеяло - чтобы укрываться, а кисточка - чтобы рисовать. Бесконечная череда «взрослых» правил и ни шага в сторону. Нетрадиционные техники рисования разрывают шаблоны обучения ребенка изобразительному искусству. Конечно, перед тем как приступить к ним, необходимо дать азы обращения с карандашами, мелками и кисточками. Только после того как маленький художник усвоит основные классические техники рисования, необходимо приступать к нетрадиционным.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endParaRPr lang="ru-RU" sz="2000" b="1" i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2000" b="1" i="1" dirty="0" smtClean="0">
                <a:solidFill>
                  <a:srgbClr val="7030A0"/>
                </a:solidFill>
              </a:rPr>
              <a:t> 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5" name="Picture 2" descr="G:\картинки\2ea80207c53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248400" y="4572000"/>
            <a:ext cx="2734734" cy="2075762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7" name="Picture 2" descr="G:\картинки\gratag5.jpg"/>
          <p:cNvPicPr>
            <a:picLocks noChangeAspect="1" noChangeArrowheads="1"/>
          </p:cNvPicPr>
          <p:nvPr/>
        </p:nvPicPr>
        <p:blipFill>
          <a:blip r:embed="rId3" cstate="print"/>
          <a:srcRect l="3846" t="4161" r="3846" b="4291"/>
          <a:stretch>
            <a:fillRect/>
          </a:stretch>
        </p:blipFill>
        <p:spPr bwMode="auto">
          <a:xfrm>
            <a:off x="3378200" y="4495800"/>
            <a:ext cx="2717800" cy="2223655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8" name="Picture 2" descr="G:\картинки\32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475018"/>
            <a:ext cx="3048000" cy="238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14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981950" cy="1309688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Чем привлекательна нетрадиционная техника рисования?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600200"/>
            <a:ext cx="5791200" cy="3886200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          </a:t>
            </a:r>
            <a:r>
              <a:rPr lang="ru-RU" sz="2000" b="1" i="1" dirty="0" smtClean="0"/>
              <a:t>Нетрадиционные техники рисования привлекают детей своей спонтанностью и свободой. Здесь нет никаких правил, а главное - процесс. В ходе таких занятий развивается не только видение и понимание прекрасного, но и фантазия, ловкость, изобретательность и моторика. Нетрадиционные техники стимулируют положительную мотивацию, способствуют выражению индивидуальности ребенка. Комбинирование различных техник побуждает ребенка думать, самостоятельно выбирать подходящие приемы для создания уникальных и более выразительных произведений</a:t>
            </a:r>
            <a:r>
              <a:rPr lang="ru-RU" b="1" i="1" dirty="0" smtClean="0"/>
              <a:t>.</a:t>
            </a:r>
          </a:p>
        </p:txBody>
      </p:sp>
      <p:pic>
        <p:nvPicPr>
          <p:cNvPr id="3074" name="Picture 2" descr="C:\Users\User\Desktop\Новая папка (2)\IMG_20170515_0906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752600"/>
            <a:ext cx="2971800" cy="3962400"/>
          </a:xfrm>
          <a:prstGeom prst="rect">
            <a:avLst/>
          </a:prstGeom>
          <a:noFill/>
        </p:spPr>
      </p:pic>
    </p:spTree>
  </p:cSld>
  <p:clrMapOvr>
    <a:masterClrMapping/>
  </p:clrMapOvr>
  <p:transition advTm="10202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677150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533400"/>
            <a:ext cx="8382000" cy="2743200"/>
          </a:xfrm>
        </p:spPr>
        <p:txBody>
          <a:bodyPr/>
          <a:lstStyle/>
          <a:p>
            <a:r>
              <a:rPr lang="ru-RU" sz="2000" b="1" i="1" dirty="0" smtClean="0">
                <a:cs typeface="Times New Roman" pitchFamily="18" charset="0"/>
              </a:rPr>
              <a:t>Рисование нетрадиционными способами удивляет и восхищает детей. Важную роль в развитии ребёнка играет развивающая среда. Поэтому при организации предметно - развивающей среды нужно учитывать, чтобы содержание носило развивающий характер, и было направлено на развитие творчества каждого ребёнка в соответствии с его индивидуальными возможностями, доступной и соответствующей возрастным особенностям детей. </a:t>
            </a:r>
          </a:p>
          <a:p>
            <a:r>
              <a:rPr lang="ru-RU" sz="2000" b="1" i="1" dirty="0" smtClean="0">
                <a:cs typeface="Times New Roman" pitchFamily="18" charset="0"/>
              </a:rPr>
              <a:t>Сколько дома ненужных интересных вещей (зубная щётка, расчески, поролон, пробки, пенопласт, катушка ниток, свечи </a:t>
            </a:r>
            <a:r>
              <a:rPr lang="ru-RU" sz="2000" b="1" i="1" dirty="0" err="1" smtClean="0">
                <a:cs typeface="Times New Roman" pitchFamily="18" charset="0"/>
              </a:rPr>
              <a:t>и.т.д</a:t>
            </a:r>
            <a:r>
              <a:rPr lang="ru-RU" sz="2000" b="1" i="1" dirty="0" smtClean="0">
                <a:cs typeface="Times New Roman" pitchFamily="18" charset="0"/>
              </a:rPr>
              <a:t>). Вышли погулять, присмотритесь, а сколько тут интересного: палочки, шишки, листочки, камушки, семена растений, пух одуванчика, чертополоха, </a:t>
            </a:r>
            <a:r>
              <a:rPr lang="ru-RU" sz="2000" b="1" i="1" dirty="0" err="1" smtClean="0">
                <a:cs typeface="Times New Roman" pitchFamily="18" charset="0"/>
              </a:rPr>
              <a:t>тополя.Всё</a:t>
            </a:r>
            <a:r>
              <a:rPr lang="ru-RU" sz="2000" b="1" i="1" dirty="0" smtClean="0">
                <a:cs typeface="Times New Roman" pitchFamily="18" charset="0"/>
              </a:rPr>
              <a:t> это пригодится в нетрадиционном рисовании.</a:t>
            </a:r>
          </a:p>
          <a:p>
            <a:endParaRPr lang="ru-RU" sz="2000" dirty="0">
              <a:latin typeface="Calibri" pitchFamily="34" charset="0"/>
            </a:endParaRPr>
          </a:p>
        </p:txBody>
      </p:sp>
      <p:pic>
        <p:nvPicPr>
          <p:cNvPr id="6" name="Picture 2" descr="G:\картинки\7d1e58920211688500550122111f780b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114800"/>
            <a:ext cx="3200400" cy="2514600"/>
          </a:xfrm>
          <a:prstGeom prst="rect">
            <a:avLst/>
          </a:prstGeom>
          <a:noFill/>
        </p:spPr>
      </p:pic>
      <p:pic>
        <p:nvPicPr>
          <p:cNvPr id="7" name="Picture 3" descr="G:\картинки\набрызг.jpg"/>
          <p:cNvPicPr>
            <a:picLocks noChangeAspect="1" noChangeArrowheads="1"/>
          </p:cNvPicPr>
          <p:nvPr/>
        </p:nvPicPr>
        <p:blipFill>
          <a:blip r:embed="rId3" cstate="print"/>
          <a:srcRect t="8506"/>
          <a:stretch>
            <a:fillRect/>
          </a:stretch>
        </p:blipFill>
        <p:spPr bwMode="auto">
          <a:xfrm>
            <a:off x="3733800" y="4038600"/>
            <a:ext cx="2667000" cy="24384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8" name="Picture 3" descr="G:\картинки\PICT1152_.jpg"/>
          <p:cNvPicPr>
            <a:picLocks noChangeAspect="1" noChangeArrowheads="1"/>
          </p:cNvPicPr>
          <p:nvPr/>
        </p:nvPicPr>
        <p:blipFill>
          <a:blip r:embed="rId4" cstate="print"/>
          <a:srcRect l="5385" t="4872" r="3846" b="6923"/>
          <a:stretch>
            <a:fillRect/>
          </a:stretch>
        </p:blipFill>
        <p:spPr bwMode="auto">
          <a:xfrm>
            <a:off x="1600200" y="4343400"/>
            <a:ext cx="2362200" cy="220531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9" name="Picture 2" descr="F:\картинки\90e284d1cf109d282658f5d4147855ec.jp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382" y="4648200"/>
            <a:ext cx="2138418" cy="1941786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058150" cy="2362200"/>
          </a:xfrm>
        </p:spPr>
        <p:txBody>
          <a:bodyPr/>
          <a:lstStyle/>
          <a:p>
            <a:r>
              <a:rPr lang="ru-RU" sz="2000" b="1" i="1" dirty="0" smtClean="0">
                <a:latin typeface="+mn-lt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+mn-lt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+mn-lt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+mn-lt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+mn-lt"/>
                <a:ea typeface="Times New Roman" pitchFamily="18" charset="0"/>
                <a:cs typeface="Times New Roman" pitchFamily="18" charset="0"/>
              </a:rPr>
              <a:t>Существует много техник нетрадиционного рисования, их необычность состоит в том, что они позволяют детям быстро достичь желаемого результата.</a:t>
            </a:r>
            <a:r>
              <a:rPr lang="ru-RU" sz="2000" b="1" i="1" dirty="0" smtClean="0">
                <a:latin typeface="+mn-lt"/>
                <a:cs typeface="Times New Roman" pitchFamily="18" charset="0"/>
              </a:rPr>
              <a:t> Овладение нетрадиционной техникой изображения доставляет дошкольникам истинную радость, если оно строиться с учетом специфики деятельности и возраста детей. Они с удовольствием рисуют разные узоры не испытывая при этом трудностей. Дети смело берутся за художественные материалы, малышей не пугает их многообразие и перспектива самостоятельного выбора. Им доставляет огромное удовольствие сам процесс выполнения. Дети готовы многократно повторить то или иное действие. И чем лучше получается движение, тем с большим удовольствием они его повторяют, как бы демонстрируя свой успех, и радуются, привлекая внимание взрослого к своим достижениям. </a:t>
            </a:r>
            <a:br>
              <a:rPr lang="ru-RU" sz="2000" b="1" i="1" dirty="0" smtClean="0">
                <a:latin typeface="+mn-lt"/>
                <a:cs typeface="Times New Roman" pitchFamily="18" charset="0"/>
              </a:rPr>
            </a:br>
            <a:endParaRPr lang="ru-RU" sz="2000" b="1" i="1" dirty="0">
              <a:latin typeface="+mn-lt"/>
              <a:cs typeface="Times New Roman" pitchFamily="18" charset="0"/>
            </a:endParaRPr>
          </a:p>
        </p:txBody>
      </p:sp>
      <p:pic>
        <p:nvPicPr>
          <p:cNvPr id="5122" name="Picture 2" descr="C:\Users\User\Desktop\Новая папка (2)\IMG_20170515_0917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4038600"/>
            <a:ext cx="3962400" cy="2819400"/>
          </a:xfrm>
          <a:prstGeom prst="rect">
            <a:avLst/>
          </a:prstGeom>
          <a:noFill/>
        </p:spPr>
      </p:pic>
      <p:pic>
        <p:nvPicPr>
          <p:cNvPr id="5123" name="Picture 3" descr="C:\Users\User\Desktop\Новая папка (2)\IMG_20170512_1110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057650"/>
            <a:ext cx="3733800" cy="2800350"/>
          </a:xfrm>
          <a:prstGeom prst="rect">
            <a:avLst/>
          </a:prstGeom>
          <a:noFill/>
        </p:spPr>
      </p:pic>
    </p:spTree>
  </p:cSld>
  <p:clrMapOvr>
    <a:masterClrMapping/>
  </p:clrMapOvr>
  <p:transition advTm="5413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47800"/>
            <a:ext cx="7581900" cy="4267200"/>
          </a:xfrm>
        </p:spPr>
        <p:txBody>
          <a:bodyPr/>
          <a:lstStyle/>
          <a:p>
            <a:pPr lvl="1" eaLnBrk="0" hangingPunct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i="1" dirty="0" smtClean="0">
                <a:latin typeface="+mn-lt"/>
                <a:cs typeface="Times New Roman" pitchFamily="18" charset="0"/>
              </a:rPr>
              <a:t>С детьми младшего дошкольного возраста можно использовать:</a:t>
            </a:r>
            <a:br>
              <a:rPr lang="ru-RU" sz="2000" b="1" i="1" dirty="0" smtClean="0">
                <a:latin typeface="+mn-lt"/>
                <a:cs typeface="Times New Roman" pitchFamily="18" charset="0"/>
              </a:rPr>
            </a:br>
            <a:r>
              <a:rPr lang="ru-RU" sz="2000" b="1" i="1" dirty="0" smtClean="0">
                <a:latin typeface="+mn-lt"/>
                <a:cs typeface="Times New Roman" pitchFamily="18" charset="0"/>
              </a:rPr>
              <a:t>рисование пальчиками; </a:t>
            </a:r>
            <a:br>
              <a:rPr lang="ru-RU" sz="2000" b="1" i="1" dirty="0" smtClean="0">
                <a:latin typeface="+mn-lt"/>
                <a:cs typeface="Times New Roman" pitchFamily="18" charset="0"/>
              </a:rPr>
            </a:br>
            <a:r>
              <a:rPr lang="ru-RU" sz="2000" b="1" i="1" dirty="0" smtClean="0">
                <a:latin typeface="+mn-lt"/>
                <a:cs typeface="Times New Roman" pitchFamily="18" charset="0"/>
              </a:rPr>
              <a:t>оттиск печатками из картофеля; </a:t>
            </a:r>
            <a:br>
              <a:rPr lang="ru-RU" sz="2000" b="1" i="1" dirty="0" smtClean="0">
                <a:latin typeface="+mn-lt"/>
                <a:cs typeface="Times New Roman" pitchFamily="18" charset="0"/>
              </a:rPr>
            </a:br>
            <a:r>
              <a:rPr lang="ru-RU" sz="2000" b="1" i="1" dirty="0" smtClean="0">
                <a:latin typeface="+mn-lt"/>
                <a:cs typeface="Times New Roman" pitchFamily="18" charset="0"/>
              </a:rPr>
              <a:t>рисование ладошками. </a:t>
            </a:r>
            <a:br>
              <a:rPr lang="ru-RU" sz="2000" b="1" i="1" dirty="0" smtClean="0">
                <a:latin typeface="+mn-lt"/>
                <a:cs typeface="Times New Roman" pitchFamily="18" charset="0"/>
              </a:rPr>
            </a:br>
            <a:r>
              <a:rPr lang="ru-RU" sz="2000" b="1" i="1" dirty="0" smtClean="0">
                <a:latin typeface="+mn-lt"/>
                <a:cs typeface="Times New Roman" pitchFamily="18" charset="0"/>
              </a:rPr>
              <a:t>     Детей среднего дошкольного возраста познакомить с более сложными техниками:</a:t>
            </a:r>
            <a:br>
              <a:rPr lang="ru-RU" sz="2000" b="1" i="1" dirty="0" smtClean="0">
                <a:latin typeface="+mn-lt"/>
                <a:cs typeface="Times New Roman" pitchFamily="18" charset="0"/>
              </a:rPr>
            </a:br>
            <a:r>
              <a:rPr lang="ru-RU" sz="2000" b="1" i="1" dirty="0" smtClean="0">
                <a:latin typeface="+mn-lt"/>
                <a:ea typeface="Times New Roman" pitchFamily="18" charset="0"/>
                <a:cs typeface="Times New Roman" pitchFamily="18" charset="0"/>
              </a:rPr>
              <a:t>тычок жесткой полусухой кистью. </a:t>
            </a:r>
            <a:r>
              <a:rPr lang="ru-RU" sz="2000" b="1" i="1" dirty="0" smtClean="0">
                <a:latin typeface="+mn-lt"/>
                <a:cs typeface="Arial" pitchFamily="34" charset="0"/>
              </a:rPr>
              <a:t/>
            </a:r>
            <a:br>
              <a:rPr lang="ru-RU" sz="2000" b="1" i="1" dirty="0" smtClean="0">
                <a:latin typeface="+mn-lt"/>
                <a:cs typeface="Arial" pitchFamily="34" charset="0"/>
              </a:rPr>
            </a:br>
            <a:r>
              <a:rPr lang="ru-RU" sz="2000" b="1" i="1" dirty="0" smtClean="0">
                <a:latin typeface="+mn-lt"/>
                <a:ea typeface="Times New Roman" pitchFamily="18" charset="0"/>
                <a:cs typeface="Times New Roman" pitchFamily="18" charset="0"/>
              </a:rPr>
              <a:t>печать поролоном; </a:t>
            </a:r>
            <a:r>
              <a:rPr lang="ru-RU" sz="2000" b="1" i="1" dirty="0" smtClean="0">
                <a:latin typeface="+mn-lt"/>
                <a:cs typeface="Arial" pitchFamily="34" charset="0"/>
              </a:rPr>
              <a:t/>
            </a:r>
            <a:br>
              <a:rPr lang="ru-RU" sz="2000" b="1" i="1" dirty="0" smtClean="0">
                <a:latin typeface="+mn-lt"/>
                <a:cs typeface="Arial" pitchFamily="34" charset="0"/>
              </a:rPr>
            </a:br>
            <a:r>
              <a:rPr lang="ru-RU" sz="2000" b="1" i="1" dirty="0" smtClean="0">
                <a:latin typeface="+mn-lt"/>
                <a:ea typeface="Times New Roman" pitchFamily="18" charset="0"/>
                <a:cs typeface="Times New Roman" pitchFamily="18" charset="0"/>
              </a:rPr>
              <a:t>печать пробками; </a:t>
            </a:r>
            <a:r>
              <a:rPr lang="ru-RU" sz="2000" b="1" i="1" dirty="0" smtClean="0">
                <a:latin typeface="+mn-lt"/>
                <a:cs typeface="Arial" pitchFamily="34" charset="0"/>
              </a:rPr>
              <a:t/>
            </a:r>
            <a:br>
              <a:rPr lang="ru-RU" sz="2000" b="1" i="1" dirty="0" smtClean="0">
                <a:latin typeface="+mn-lt"/>
                <a:cs typeface="Arial" pitchFamily="34" charset="0"/>
              </a:rPr>
            </a:br>
            <a:r>
              <a:rPr lang="ru-RU" sz="2000" b="1" i="1" dirty="0" smtClean="0">
                <a:latin typeface="+mn-lt"/>
                <a:ea typeface="Times New Roman" pitchFamily="18" charset="0"/>
                <a:cs typeface="Times New Roman" pitchFamily="18" charset="0"/>
              </a:rPr>
              <a:t>восковые мелки + акварель; </a:t>
            </a:r>
            <a:r>
              <a:rPr lang="ru-RU" sz="2000" b="1" i="1" dirty="0" smtClean="0">
                <a:latin typeface="+mn-lt"/>
                <a:cs typeface="Arial" pitchFamily="34" charset="0"/>
              </a:rPr>
              <a:t/>
            </a:r>
            <a:br>
              <a:rPr lang="ru-RU" sz="2000" b="1" i="1" dirty="0" smtClean="0">
                <a:latin typeface="+mn-lt"/>
                <a:cs typeface="Arial" pitchFamily="34" charset="0"/>
              </a:rPr>
            </a:br>
            <a:r>
              <a:rPr lang="ru-RU" sz="2000" b="1" i="1" dirty="0" smtClean="0">
                <a:latin typeface="+mn-lt"/>
                <a:ea typeface="Times New Roman" pitchFamily="18" charset="0"/>
                <a:cs typeface="Times New Roman" pitchFamily="18" charset="0"/>
              </a:rPr>
              <a:t>свеча + акварель; </a:t>
            </a:r>
            <a:r>
              <a:rPr lang="ru-RU" sz="2000" b="1" i="1" dirty="0" smtClean="0">
                <a:latin typeface="+mn-lt"/>
                <a:cs typeface="Arial" pitchFamily="34" charset="0"/>
              </a:rPr>
              <a:t/>
            </a:r>
            <a:br>
              <a:rPr lang="ru-RU" sz="2000" b="1" i="1" dirty="0" smtClean="0">
                <a:latin typeface="+mn-lt"/>
                <a:cs typeface="Arial" pitchFamily="34" charset="0"/>
              </a:rPr>
            </a:br>
            <a:r>
              <a:rPr lang="ru-RU" sz="2000" b="1" i="1" dirty="0" smtClean="0">
                <a:latin typeface="+mn-lt"/>
                <a:ea typeface="Times New Roman" pitchFamily="18" charset="0"/>
                <a:cs typeface="Times New Roman" pitchFamily="18" charset="0"/>
              </a:rPr>
              <a:t>отпечатки листьев; </a:t>
            </a:r>
            <a:r>
              <a:rPr lang="ru-RU" sz="2000" b="1" i="1" dirty="0" smtClean="0">
                <a:latin typeface="+mn-lt"/>
                <a:cs typeface="Arial" pitchFamily="34" charset="0"/>
              </a:rPr>
              <a:t/>
            </a:r>
            <a:br>
              <a:rPr lang="ru-RU" sz="2000" b="1" i="1" dirty="0" smtClean="0">
                <a:latin typeface="+mn-lt"/>
                <a:cs typeface="Arial" pitchFamily="34" charset="0"/>
              </a:rPr>
            </a:br>
            <a:r>
              <a:rPr lang="ru-RU" sz="2000" b="1" i="1" dirty="0" smtClean="0">
                <a:latin typeface="+mn-lt"/>
                <a:ea typeface="Times New Roman" pitchFamily="18" charset="0"/>
                <a:cs typeface="Times New Roman" pitchFamily="18" charset="0"/>
              </a:rPr>
              <a:t>рисунки из ладошки; </a:t>
            </a:r>
            <a:r>
              <a:rPr lang="ru-RU" sz="2000" b="1" i="1" dirty="0" smtClean="0">
                <a:latin typeface="+mn-lt"/>
                <a:cs typeface="Arial" pitchFamily="34" charset="0"/>
              </a:rPr>
              <a:t/>
            </a:r>
            <a:br>
              <a:rPr lang="ru-RU" sz="2000" b="1" i="1" dirty="0" smtClean="0">
                <a:latin typeface="+mn-lt"/>
                <a:cs typeface="Arial" pitchFamily="34" charset="0"/>
              </a:rPr>
            </a:br>
            <a:r>
              <a:rPr lang="ru-RU" sz="2000" b="1" i="1" dirty="0" smtClean="0">
                <a:latin typeface="+mn-lt"/>
                <a:ea typeface="Times New Roman" pitchFamily="18" charset="0"/>
                <a:cs typeface="Times New Roman" pitchFamily="18" charset="0"/>
              </a:rPr>
              <a:t>рисование ватными палочками; </a:t>
            </a:r>
            <a:r>
              <a:rPr lang="ru-RU" sz="2000" b="1" i="1" dirty="0" smtClean="0">
                <a:latin typeface="+mn-lt"/>
                <a:cs typeface="Arial" pitchFamily="34" charset="0"/>
              </a:rPr>
              <a:t/>
            </a:r>
            <a:br>
              <a:rPr lang="ru-RU" sz="2000" b="1" i="1" dirty="0" smtClean="0">
                <a:latin typeface="+mn-lt"/>
                <a:cs typeface="Arial" pitchFamily="34" charset="0"/>
              </a:rPr>
            </a:br>
            <a:r>
              <a:rPr lang="ru-RU" sz="2000" b="1" i="1" dirty="0" smtClean="0">
                <a:latin typeface="+mn-lt"/>
                <a:ea typeface="Times New Roman" pitchFamily="18" charset="0"/>
                <a:cs typeface="Times New Roman" pitchFamily="18" charset="0"/>
              </a:rPr>
              <a:t>волшебные веревочки. </a:t>
            </a:r>
            <a:r>
              <a:rPr lang="ru-RU" sz="2000" b="1" i="1" dirty="0" smtClean="0">
                <a:latin typeface="+mn-lt"/>
                <a:cs typeface="Arial" pitchFamily="34" charset="0"/>
              </a:rPr>
              <a:t/>
            </a:r>
            <a:br>
              <a:rPr lang="ru-RU" sz="2000" b="1" i="1" dirty="0" smtClean="0">
                <a:latin typeface="+mn-lt"/>
                <a:cs typeface="Arial" pitchFamily="34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28601"/>
            <a:ext cx="8686800" cy="1752600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Виды нетрадиционной техники рисования.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G:\картинки\09685b11483a44273a7d2ac86ce7441c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114800"/>
            <a:ext cx="3352800" cy="2514600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8" name="Picture 3" descr="G:\картинки\5787ba05f0645efbf9cbc34186fa6238.jpg.jpg"/>
          <p:cNvPicPr>
            <a:picLocks noChangeAspect="1" noChangeArrowheads="1"/>
          </p:cNvPicPr>
          <p:nvPr/>
        </p:nvPicPr>
        <p:blipFill>
          <a:blip r:embed="rId3" cstate="print"/>
          <a:srcRect l="9836" t="13637" r="3279" b="4545"/>
          <a:stretch>
            <a:fillRect/>
          </a:stretch>
        </p:blipFill>
        <p:spPr bwMode="auto">
          <a:xfrm>
            <a:off x="4038600" y="3657600"/>
            <a:ext cx="3081866" cy="21336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6146" name="Picture 2" descr="C:\Users\User\Desktop\Новая папка (2)\IMG_20170515_0906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914400"/>
            <a:ext cx="2514600" cy="18859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148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85800"/>
            <a:ext cx="7886700" cy="2133600"/>
          </a:xfrm>
        </p:spPr>
        <p:txBody>
          <a:bodyPr/>
          <a:lstStyle/>
          <a:p>
            <a:pPr lvl="0" eaLnBrk="0" hangingPunct="0">
              <a:lnSpc>
                <a:spcPct val="100000"/>
              </a:lnSpc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+mn-lt"/>
                <a:ea typeface="Times New Roman" pitchFamily="18" charset="0"/>
                <a:cs typeface="Times New Roman" pitchFamily="18" charset="0"/>
              </a:rPr>
              <a:t>А в старшем дошкольном возрасте дети могу освоить еще более трудные методы и техники:</a:t>
            </a:r>
            <a:r>
              <a:rPr lang="ru-RU" sz="2000" b="1" i="1" dirty="0" smtClean="0">
                <a:latin typeface="+mn-lt"/>
                <a:cs typeface="Arial" pitchFamily="34" charset="0"/>
              </a:rPr>
              <a:t/>
            </a:r>
            <a:br>
              <a:rPr lang="ru-RU" sz="2000" b="1" i="1" dirty="0" smtClean="0">
                <a:latin typeface="+mn-lt"/>
                <a:cs typeface="Arial" pitchFamily="34" charset="0"/>
              </a:rPr>
            </a:br>
            <a:r>
              <a:rPr lang="ru-RU" sz="2000" b="1" i="1" dirty="0" smtClean="0">
                <a:latin typeface="+mn-lt"/>
                <a:ea typeface="Times New Roman" pitchFamily="18" charset="0"/>
                <a:cs typeface="Times New Roman" pitchFamily="18" charset="0"/>
              </a:rPr>
              <a:t>рисование песком; </a:t>
            </a:r>
            <a:r>
              <a:rPr lang="ru-RU" sz="2000" b="1" i="1" dirty="0" smtClean="0">
                <a:latin typeface="+mn-lt"/>
                <a:cs typeface="Arial" pitchFamily="34" charset="0"/>
              </a:rPr>
              <a:t/>
            </a:r>
            <a:br>
              <a:rPr lang="ru-RU" sz="2000" b="1" i="1" dirty="0" smtClean="0">
                <a:latin typeface="+mn-lt"/>
                <a:cs typeface="Arial" pitchFamily="34" charset="0"/>
              </a:rPr>
            </a:br>
            <a:r>
              <a:rPr lang="ru-RU" sz="2000" b="1" i="1" dirty="0" smtClean="0">
                <a:latin typeface="+mn-lt"/>
                <a:ea typeface="Times New Roman" pitchFamily="18" charset="0"/>
                <a:cs typeface="Times New Roman" pitchFamily="18" charset="0"/>
              </a:rPr>
              <a:t>рисование мыльными пузырями; </a:t>
            </a:r>
            <a:r>
              <a:rPr lang="ru-RU" sz="2000" b="1" i="1" dirty="0" smtClean="0">
                <a:latin typeface="+mn-lt"/>
                <a:cs typeface="Arial" pitchFamily="34" charset="0"/>
              </a:rPr>
              <a:t/>
            </a:r>
            <a:br>
              <a:rPr lang="ru-RU" sz="2000" b="1" i="1" dirty="0" smtClean="0">
                <a:latin typeface="+mn-lt"/>
                <a:cs typeface="Arial" pitchFamily="34" charset="0"/>
              </a:rPr>
            </a:br>
            <a:r>
              <a:rPr lang="ru-RU" sz="2000" b="1" i="1" dirty="0" smtClean="0">
                <a:latin typeface="+mn-lt"/>
                <a:ea typeface="Times New Roman" pitchFamily="18" charset="0"/>
                <a:cs typeface="Times New Roman" pitchFamily="18" charset="0"/>
              </a:rPr>
              <a:t>рисование мятой бумагой; </a:t>
            </a:r>
            <a:r>
              <a:rPr lang="ru-RU" sz="2000" b="1" i="1" dirty="0" smtClean="0">
                <a:latin typeface="+mn-lt"/>
                <a:cs typeface="Arial" pitchFamily="34" charset="0"/>
              </a:rPr>
              <a:t/>
            </a:r>
            <a:br>
              <a:rPr lang="ru-RU" sz="2000" b="1" i="1" dirty="0" smtClean="0">
                <a:latin typeface="+mn-lt"/>
                <a:cs typeface="Arial" pitchFamily="34" charset="0"/>
              </a:rPr>
            </a:br>
            <a:r>
              <a:rPr lang="ru-RU" sz="2000" b="1" i="1" dirty="0" err="1" smtClean="0">
                <a:latin typeface="+mn-lt"/>
                <a:ea typeface="Times New Roman" pitchFamily="18" charset="0"/>
                <a:cs typeface="Times New Roman" pitchFamily="18" charset="0"/>
              </a:rPr>
              <a:t>кляксография</a:t>
            </a:r>
            <a:r>
              <a:rPr lang="ru-RU" sz="2000" b="1" i="1" dirty="0" smtClean="0">
                <a:latin typeface="+mn-lt"/>
                <a:ea typeface="Times New Roman" pitchFamily="18" charset="0"/>
                <a:cs typeface="Times New Roman" pitchFamily="18" charset="0"/>
              </a:rPr>
              <a:t> с трубочкой; </a:t>
            </a:r>
            <a:r>
              <a:rPr lang="ru-RU" sz="2000" b="1" i="1" dirty="0" smtClean="0">
                <a:latin typeface="+mn-lt"/>
                <a:cs typeface="Arial" pitchFamily="34" charset="0"/>
              </a:rPr>
              <a:t/>
            </a:r>
            <a:br>
              <a:rPr lang="ru-RU" sz="2000" b="1" i="1" dirty="0" smtClean="0">
                <a:latin typeface="+mn-lt"/>
                <a:cs typeface="Arial" pitchFamily="34" charset="0"/>
              </a:rPr>
            </a:br>
            <a:r>
              <a:rPr lang="ru-RU" sz="2000" b="1" i="1" dirty="0" smtClean="0">
                <a:latin typeface="+mn-lt"/>
                <a:ea typeface="Times New Roman" pitchFamily="18" charset="0"/>
                <a:cs typeface="Times New Roman" pitchFamily="18" charset="0"/>
              </a:rPr>
              <a:t>монотипия пейзажная; </a:t>
            </a:r>
            <a:r>
              <a:rPr lang="ru-RU" sz="2000" b="1" i="1" dirty="0" smtClean="0">
                <a:latin typeface="+mn-lt"/>
                <a:cs typeface="Arial" pitchFamily="34" charset="0"/>
              </a:rPr>
              <a:t/>
            </a:r>
            <a:br>
              <a:rPr lang="ru-RU" sz="2000" b="1" i="1" dirty="0" smtClean="0">
                <a:latin typeface="+mn-lt"/>
                <a:cs typeface="Arial" pitchFamily="34" charset="0"/>
              </a:rPr>
            </a:br>
            <a:r>
              <a:rPr lang="ru-RU" sz="2000" b="1" i="1" dirty="0" smtClean="0">
                <a:latin typeface="+mn-lt"/>
                <a:ea typeface="Times New Roman" pitchFamily="18" charset="0"/>
                <a:cs typeface="Times New Roman" pitchFamily="18" charset="0"/>
              </a:rPr>
              <a:t>печать по трафарету; </a:t>
            </a:r>
            <a:r>
              <a:rPr lang="ru-RU" sz="2000" b="1" i="1" dirty="0" smtClean="0">
                <a:latin typeface="+mn-lt"/>
                <a:cs typeface="Arial" pitchFamily="34" charset="0"/>
              </a:rPr>
              <a:t/>
            </a:r>
            <a:br>
              <a:rPr lang="ru-RU" sz="2000" b="1" i="1" dirty="0" smtClean="0">
                <a:latin typeface="+mn-lt"/>
                <a:cs typeface="Arial" pitchFamily="34" charset="0"/>
              </a:rPr>
            </a:br>
            <a:r>
              <a:rPr lang="ru-RU" sz="2000" b="1" i="1" dirty="0" smtClean="0">
                <a:latin typeface="+mn-lt"/>
                <a:ea typeface="Times New Roman" pitchFamily="18" charset="0"/>
                <a:cs typeface="Times New Roman" pitchFamily="18" charset="0"/>
              </a:rPr>
              <a:t>монотипия предметная; </a:t>
            </a:r>
            <a:r>
              <a:rPr lang="ru-RU" sz="2000" b="1" i="1" dirty="0" smtClean="0">
                <a:latin typeface="+mn-lt"/>
                <a:cs typeface="Arial" pitchFamily="34" charset="0"/>
              </a:rPr>
              <a:t/>
            </a:r>
            <a:br>
              <a:rPr lang="ru-RU" sz="2000" b="1" i="1" dirty="0" smtClean="0">
                <a:latin typeface="+mn-lt"/>
                <a:cs typeface="Arial" pitchFamily="34" charset="0"/>
              </a:rPr>
            </a:br>
            <a:r>
              <a:rPr lang="ru-RU" sz="2000" b="1" i="1" dirty="0" err="1" smtClean="0">
                <a:latin typeface="+mn-lt"/>
                <a:ea typeface="Times New Roman" pitchFamily="18" charset="0"/>
                <a:cs typeface="Times New Roman" pitchFamily="18" charset="0"/>
              </a:rPr>
              <a:t>кляксография</a:t>
            </a:r>
            <a:r>
              <a:rPr lang="ru-RU" sz="2000" b="1" i="1" dirty="0" smtClean="0">
                <a:latin typeface="+mn-lt"/>
                <a:ea typeface="Times New Roman" pitchFamily="18" charset="0"/>
                <a:cs typeface="Times New Roman" pitchFamily="18" charset="0"/>
              </a:rPr>
              <a:t> обычная; </a:t>
            </a:r>
            <a:r>
              <a:rPr lang="ru-RU" sz="2000" b="1" i="1" dirty="0" smtClean="0">
                <a:latin typeface="+mn-lt"/>
                <a:cs typeface="Arial" pitchFamily="34" charset="0"/>
              </a:rPr>
              <a:t/>
            </a:r>
            <a:br>
              <a:rPr lang="ru-RU" sz="2000" b="1" i="1" dirty="0" smtClean="0">
                <a:latin typeface="+mn-lt"/>
                <a:cs typeface="Arial" pitchFamily="34" charset="0"/>
              </a:rPr>
            </a:br>
            <a:r>
              <a:rPr lang="ru-RU" sz="2000" b="1" i="1" dirty="0" err="1" smtClean="0">
                <a:latin typeface="+mn-lt"/>
                <a:ea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sz="2000" b="1" i="1" dirty="0" smtClean="0">
                <a:latin typeface="+mn-lt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000" b="1" i="1" dirty="0" smtClean="0">
                <a:latin typeface="+mn-lt"/>
                <a:cs typeface="Arial" pitchFamily="34" charset="0"/>
              </a:rPr>
              <a:t/>
            </a:r>
            <a:br>
              <a:rPr lang="ru-RU" sz="2000" b="1" i="1" dirty="0" smtClean="0">
                <a:latin typeface="+mn-lt"/>
                <a:cs typeface="Arial" pitchFamily="34" charset="0"/>
              </a:rPr>
            </a:br>
            <a:r>
              <a:rPr lang="ru-RU" sz="2000" b="1" i="1" dirty="0" smtClean="0">
                <a:latin typeface="+mn-lt"/>
                <a:ea typeface="Times New Roman" pitchFamily="18" charset="0"/>
                <a:cs typeface="Times New Roman" pitchFamily="18" charset="0"/>
              </a:rPr>
              <a:t>  </a:t>
            </a:r>
            <a:br>
              <a:rPr lang="ru-RU" sz="2000" b="1" i="1" dirty="0" smtClean="0"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+mn-lt"/>
                <a:ea typeface="Times New Roman" pitchFamily="18" charset="0"/>
                <a:cs typeface="Times New Roman" pitchFamily="18" charset="0"/>
              </a:rPr>
              <a:t> Каждая из этих техник - это маленькая игра. Их использование позволяет детям чувствовать себя раскованнее, смелее, непосредственнее, развивает воображение, дает полную свободу для самовыражения.</a:t>
            </a:r>
            <a:r>
              <a:rPr lang="ru-RU" sz="2000" b="1" i="1" dirty="0" smtClean="0">
                <a:latin typeface="+mn-lt"/>
                <a:cs typeface="Arial" pitchFamily="34" charset="0"/>
              </a:rPr>
              <a:t/>
            </a:r>
            <a:br>
              <a:rPr lang="ru-RU" sz="2000" b="1" i="1" dirty="0" smtClean="0">
                <a:latin typeface="+mn-lt"/>
                <a:cs typeface="Arial" pitchFamily="34" charset="0"/>
              </a:rPr>
            </a:br>
            <a:endParaRPr lang="ru-RU" sz="2000" b="1" i="1" dirty="0">
              <a:latin typeface="+mn-lt"/>
            </a:endParaRPr>
          </a:p>
        </p:txBody>
      </p:sp>
      <p:pic>
        <p:nvPicPr>
          <p:cNvPr id="5" name="Picture 3" descr="G:\картинки\ris4.gif"/>
          <p:cNvPicPr>
            <a:picLocks noChangeAspect="1" noChangeArrowheads="1"/>
          </p:cNvPicPr>
          <p:nvPr/>
        </p:nvPicPr>
        <p:blipFill>
          <a:blip r:embed="rId2" cstate="print"/>
          <a:srcRect l="4263" t="2957" r="4079" b="11275"/>
          <a:stretch>
            <a:fillRect/>
          </a:stretch>
        </p:blipFill>
        <p:spPr bwMode="auto">
          <a:xfrm>
            <a:off x="6096000" y="685800"/>
            <a:ext cx="3048000" cy="2286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6" name="Picture 2" descr="G:\картинки\images (99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828800"/>
            <a:ext cx="3105665" cy="22098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7" name="Picture 2" descr="F:\картинки\Монотипия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5257800"/>
            <a:ext cx="3352800" cy="16002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</p:spTree>
  </p:cSld>
  <p:clrMapOvr>
    <a:masterClrMapping/>
  </p:clrMapOvr>
  <p:transition advTm="5553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7886700" cy="685800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Проведение творческой художественной деятельности с использованием нетрадиционных техник: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371600"/>
            <a:ext cx="7886700" cy="4805363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/>
              <a:t>•</a:t>
            </a:r>
            <a:r>
              <a:rPr lang="ru-RU" sz="2000" b="1" dirty="0" smtClean="0"/>
              <a:t>Способствует снятию детских страхов;</a:t>
            </a:r>
          </a:p>
          <a:p>
            <a:pPr>
              <a:buNone/>
            </a:pPr>
            <a:r>
              <a:rPr lang="ru-RU" sz="2000" b="1" dirty="0" smtClean="0"/>
              <a:t>•Развивает уверенность в своих силах;</a:t>
            </a:r>
          </a:p>
          <a:p>
            <a:pPr>
              <a:buNone/>
            </a:pPr>
            <a:r>
              <a:rPr lang="ru-RU" sz="2000" b="1" dirty="0" smtClean="0"/>
              <a:t>•Развивает пространственное мышление;</a:t>
            </a:r>
          </a:p>
          <a:p>
            <a:pPr>
              <a:buNone/>
            </a:pPr>
            <a:r>
              <a:rPr lang="ru-RU" sz="2000" b="1" dirty="0" smtClean="0"/>
              <a:t>•Развивает в детях свободно выражать свой замысел;</a:t>
            </a:r>
          </a:p>
          <a:p>
            <a:pPr>
              <a:buNone/>
            </a:pPr>
            <a:r>
              <a:rPr lang="ru-RU" sz="2000" b="1" dirty="0" smtClean="0"/>
              <a:t>•Побуждает детей к творческим поискам и решениям;</a:t>
            </a:r>
          </a:p>
          <a:p>
            <a:pPr>
              <a:buNone/>
            </a:pPr>
            <a:r>
              <a:rPr lang="ru-RU" sz="2000" b="1" dirty="0" smtClean="0"/>
              <a:t>•Развивает умение детей действовать  с разнообразным материалом;</a:t>
            </a:r>
          </a:p>
          <a:p>
            <a:pPr>
              <a:buNone/>
            </a:pPr>
            <a:r>
              <a:rPr lang="ru-RU" sz="2000" b="1" dirty="0" smtClean="0"/>
              <a:t>•Развивает чувство композиции, ритма,  колорита, чувство фактурности и объёмности;</a:t>
            </a:r>
          </a:p>
          <a:p>
            <a:pPr>
              <a:buNone/>
            </a:pPr>
            <a:r>
              <a:rPr lang="ru-RU" sz="2000" b="1" dirty="0" smtClean="0"/>
              <a:t>•Развивает мелкую моторику рук;</a:t>
            </a:r>
          </a:p>
          <a:p>
            <a:pPr>
              <a:buNone/>
            </a:pPr>
            <a:r>
              <a:rPr lang="ru-RU" sz="2000" b="1" dirty="0" smtClean="0"/>
              <a:t>•Развивает творческие способности, воображение и  полёт фантазии;</a:t>
            </a:r>
          </a:p>
          <a:p>
            <a:pPr>
              <a:buNone/>
            </a:pPr>
            <a:r>
              <a:rPr lang="ru-RU" sz="2000" b="1" dirty="0" smtClean="0"/>
              <a:t>•Во время деятельности дети получают эстетическое удовольствие.</a:t>
            </a:r>
          </a:p>
          <a:p>
            <a:endParaRPr lang="ru-RU" sz="1800" dirty="0"/>
          </a:p>
        </p:txBody>
      </p:sp>
    </p:spTree>
  </p:cSld>
  <p:clrMapOvr>
    <a:masterClrMapping/>
  </p:clrMapOvr>
  <p:transition advTm="10639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la-detej0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dla-detej01</Template>
  <TotalTime>734</TotalTime>
  <Words>842</Words>
  <Application>Microsoft Office PowerPoint</Application>
  <PresentationFormat>Экран (4:3)</PresentationFormat>
  <Paragraphs>50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dla-detej01</vt:lpstr>
      <vt:lpstr>«НЕТРАДИЦИОННЫЕ ТЕХНИКИ  РИСОВАНИЯ» </vt:lpstr>
      <vt:lpstr>    И в десять лет, и в семь, и в пять Все дети любят рисовать. И каждый смело нарисует всё, что его интересует. Всё вызывает интерес: далёкий космос, ближний лес, цветы, машины, сказки, пляски, всё нарисуем: были б краски, да лист бумаги на столе, да мир в семье и на земле.                         В. Берестов.</vt:lpstr>
      <vt:lpstr>Необычное всегда интересно! </vt:lpstr>
      <vt:lpstr>Чем привлекательна нетрадиционная техника рисования?</vt:lpstr>
      <vt:lpstr>Слайд 5</vt:lpstr>
      <vt:lpstr>    Существует много техник нетрадиционного рисования, их необычность состоит в том, что они позволяют детям быстро достичь желаемого результата. Овладение нетрадиционной техникой изображения доставляет дошкольникам истинную радость, если оно строиться с учетом специфики деятельности и возраста детей. Они с удовольствием рисуют разные узоры не испытывая при этом трудностей. Дети смело берутся за художественные материалы, малышей не пугает их многообразие и перспектива самостоятельного выбора. Им доставляет огромное удовольствие сам процесс выполнения. Дети готовы многократно повторить то или иное действие. И чем лучше получается движение, тем с большим удовольствием они его повторяют, как бы демонстрируя свой успех, и радуются, привлекая внимание взрослого к своим достижениям.  </vt:lpstr>
      <vt:lpstr>      С детьми младшего дошкольного возраста можно использовать: рисование пальчиками;  оттиск печатками из картофеля;  рисование ладошками.       Детей среднего дошкольного возраста познакомить с более сложными техниками: тычок жесткой полусухой кистью.  печать поролоном;  печать пробками;  восковые мелки + акварель;  свеча + акварель;  отпечатки листьев;  рисунки из ладошки;  рисование ватными палочками;  волшебные веревочки.   </vt:lpstr>
      <vt:lpstr>        А в старшем дошкольном возрасте дети могу освоить еще более трудные методы и техники: рисование песком;  рисование мыльными пузырями;  рисование мятой бумагой;  кляксография с трубочкой;  монотипия пейзажная;  печать по трафарету;  монотипия предметная;  кляксография обычная;  пластилинография.      Каждая из этих техник - это маленькая игра. Их использование позволяет детям чувствовать себя раскованнее, смелее, непосредственнее, развивает воображение, дает полную свободу для самовыражения. </vt:lpstr>
      <vt:lpstr>Проведение творческой художественной деятельности с использованием нетрадиционных техник: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Рекомендации педагогам </vt:lpstr>
      <vt:lpstr>Список используемой литературы: </vt:lpstr>
      <vt:lpstr>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 ТЕХНИКИ РИСОВАНИЯ</dc:title>
  <dc:creator>Сергей</dc:creator>
  <cp:lastModifiedBy>User</cp:lastModifiedBy>
  <cp:revision>126</cp:revision>
  <dcterms:modified xsi:type="dcterms:W3CDTF">2018-02-02T11:39:47Z</dcterms:modified>
</cp:coreProperties>
</file>