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92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34" y="16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333" y="-1"/>
            <a:ext cx="6858001" cy="9132809"/>
          </a:xfrm>
          <a:prstGeom prst="rect">
            <a:avLst/>
          </a:prstGeom>
        </p:spPr>
      </p:pic>
      <p:sp>
        <p:nvSpPr>
          <p:cNvPr id="5" name="Блок-схема: альтернативный процесс 4"/>
          <p:cNvSpPr/>
          <p:nvPr/>
        </p:nvSpPr>
        <p:spPr>
          <a:xfrm>
            <a:off x="548680" y="683568"/>
            <a:ext cx="4824536" cy="1656184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6600"/>
                </a:solidFill>
                <a:latin typeface="Segoe Script" panose="020B0504020000000003" pitchFamily="34" charset="0"/>
                <a:cs typeface="Shonar Bangla" panose="020B0502040204020203" pitchFamily="34" charset="0"/>
              </a:rPr>
              <a:t>Консультация для родителей</a:t>
            </a:r>
            <a:endParaRPr lang="ru-RU" sz="3200" b="1" dirty="0">
              <a:solidFill>
                <a:srgbClr val="FF6600"/>
              </a:solidFill>
              <a:latin typeface="Segoe Script" panose="020B0504020000000003" pitchFamily="34" charset="0"/>
              <a:cs typeface="Shonar Bangla" panose="020B0502040204020203" pitchFamily="34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196752" y="2627784"/>
            <a:ext cx="3888432" cy="3456384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dirty="0" smtClean="0">
                <a:solidFill>
                  <a:schemeClr val="accent6">
                    <a:lumMod val="75000"/>
                  </a:schemeClr>
                </a:solidFill>
                <a:latin typeface="Monotype Corsiva" panose="03010101010201010101" pitchFamily="66" charset="0"/>
              </a:rPr>
              <a:t>Одежда детей осенью</a:t>
            </a:r>
            <a:endParaRPr lang="ru-RU" sz="8000" dirty="0">
              <a:solidFill>
                <a:schemeClr val="accent6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55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7999" cy="9144000"/>
          </a:xfrm>
        </p:spPr>
      </p:pic>
      <p:sp>
        <p:nvSpPr>
          <p:cNvPr id="5" name="TextBox 4"/>
          <p:cNvSpPr txBox="1"/>
          <p:nvPr/>
        </p:nvSpPr>
        <p:spPr>
          <a:xfrm>
            <a:off x="1052736" y="827584"/>
            <a:ext cx="489654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Осенняя погода очень переменчива, поэтому тщательно готовьтесь к походу в детский сад: продумывайте, как одеть ребенка и что взять с собой.</a:t>
            </a:r>
          </a:p>
          <a:p>
            <a:r>
              <a:rPr lang="ru-RU" sz="1600" dirty="0"/>
              <a:t>Ничто не помешает ребенку знакомиться с прелестями осенней погоды, если одежда будет правильной и комфортной. Правильная одежда легко и быстро снимается и одевается, что позволяет развивать самостоятельность и повышает самооценку ребенка, не содержит сложных застежек и шнурков, а также соответствует погодным условиям, росту и размеру.</a:t>
            </a:r>
          </a:p>
          <a:p>
            <a:r>
              <a:rPr lang="ru-RU" sz="1600" dirty="0"/>
              <a:t>Одежда не должна плотно облегать тело (за исключением майки, водолазки). Во-первых, небольшая воздушная прослойка между тканью и кожей хорошо сохраняет тепло. Во-вторых, слишком тесные вещи сковывают движения дошколёнка и ухудшают кровообращение. Поэтому следите, чтобы брюки не сидели слишком плотно на бедрах, а свитера не жали под мышками.</a:t>
            </a:r>
          </a:p>
          <a:p>
            <a:r>
              <a:rPr lang="ru-RU" sz="1600" dirty="0"/>
              <a:t>Отдавайте предпочтение натуральным тканям. Хлопчатобумажные и шерстяные вещи теряют вид намного быстрее, чем синтетические. Однако у них есть важные преимущества: они сохраняют тепло тела и дают коже возможность дышать. В то же время синтетика создает парниковый эффект, влага скапливается на коже и не испаряется. Из-за этого малыш может легко подхватить насморк.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0970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865444" cy="9144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28" y="3491880"/>
            <a:ext cx="2880320" cy="21602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8720" y="755576"/>
            <a:ext cx="5400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Одежда сверху должна быть трехслойной.</a:t>
            </a:r>
          </a:p>
          <a:p>
            <a:r>
              <a:rPr lang="ru-RU" sz="1600" b="1" i="1" dirty="0"/>
              <a:t>Первый слой</a:t>
            </a:r>
            <a:r>
              <a:rPr lang="ru-RU" sz="1600" b="1" dirty="0"/>
              <a:t> – майка, футболка.</a:t>
            </a:r>
          </a:p>
          <a:p>
            <a:r>
              <a:rPr lang="ru-RU" sz="1600" b="1" i="1" dirty="0"/>
              <a:t>Второй слой</a:t>
            </a:r>
            <a:r>
              <a:rPr lang="ru-RU" sz="1600" b="1" dirty="0"/>
              <a:t> -  трикотажная кофточка (</a:t>
            </a:r>
            <a:r>
              <a:rPr lang="ru-RU" sz="1600" b="1" dirty="0" err="1"/>
              <a:t>боди</a:t>
            </a:r>
            <a:r>
              <a:rPr lang="ru-RU" sz="1600" b="1" dirty="0"/>
              <a:t>) и легкий свитер (для активного ребенка), шерстяной свитер (для малоподвижного). Отдавайте предпочтение  трикотажным кофточкам, шерстяным свитерам, без пуговиц, кнопок и молний.</a:t>
            </a:r>
          </a:p>
          <a:p>
            <a:r>
              <a:rPr lang="ru-RU" sz="1600" b="1" dirty="0"/>
              <a:t>Брюки из непромокаемой ткани или плотные джинсы на подкладке защитят маленького путешественника от дождя и ветра. Лучше чтобы брюки были с высокой талией или на лямках, так как дети часто приседают или </a:t>
            </a:r>
            <a:r>
              <a:rPr lang="ru-RU" sz="1600" b="1" dirty="0" smtClean="0"/>
              <a:t>    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наклоняются </a:t>
            </a:r>
            <a:r>
              <a:rPr lang="ru-RU" sz="1600" b="1" dirty="0"/>
              <a:t>в процессе </a:t>
            </a:r>
            <a:endParaRPr lang="ru-RU" sz="1600" b="1" dirty="0" smtClean="0"/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игры </a:t>
            </a:r>
            <a:r>
              <a:rPr lang="ru-RU" sz="1600" b="1" dirty="0"/>
              <a:t>и часть спины </a:t>
            </a:r>
            <a:endParaRPr lang="ru-RU" sz="1600" b="1" dirty="0" smtClean="0"/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(</a:t>
            </a:r>
            <a:r>
              <a:rPr lang="ru-RU" sz="1600" b="1" dirty="0"/>
              <a:t>поясница) обнажается, </a:t>
            </a:r>
            <a:endParaRPr lang="ru-RU" sz="1600" b="1" dirty="0" smtClean="0"/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что </a:t>
            </a:r>
            <a:r>
              <a:rPr lang="ru-RU" sz="1600" b="1" dirty="0"/>
              <a:t>может привести к </a:t>
            </a:r>
            <a:endParaRPr lang="ru-RU" sz="1600" b="1" dirty="0" smtClean="0"/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проблемам </a:t>
            </a:r>
            <a:r>
              <a:rPr lang="ru-RU" sz="1600" b="1" dirty="0"/>
              <a:t>со </a:t>
            </a:r>
            <a:endParaRPr lang="ru-RU" sz="1600" b="1" dirty="0" smtClean="0"/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здоровьем</a:t>
            </a:r>
            <a:r>
              <a:rPr lang="ru-RU" sz="1600" b="1" dirty="0"/>
              <a:t>. </a:t>
            </a:r>
            <a:endParaRPr lang="ru-RU" sz="1600" b="1" dirty="0" smtClean="0"/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Легкие </a:t>
            </a:r>
            <a:r>
              <a:rPr lang="ru-RU" sz="1600" b="1" dirty="0"/>
              <a:t>непромокаемые </a:t>
            </a:r>
            <a:endParaRPr lang="ru-RU" sz="1600" b="1" dirty="0" smtClean="0"/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штаны</a:t>
            </a:r>
            <a:r>
              <a:rPr lang="ru-RU" sz="1600" b="1" dirty="0"/>
              <a:t>, надетые поверх </a:t>
            </a:r>
            <a:endParaRPr lang="ru-RU" sz="1600" b="1" dirty="0" smtClean="0"/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обычных </a:t>
            </a:r>
            <a:r>
              <a:rPr lang="ru-RU" sz="1600" b="1" dirty="0"/>
              <a:t>штанишек, дадут </a:t>
            </a:r>
            <a:r>
              <a:rPr lang="ru-RU" sz="1600" b="1" dirty="0" smtClean="0"/>
              <a:t> ребенку </a:t>
            </a:r>
            <a:r>
              <a:rPr lang="ru-RU" sz="1600" b="1" dirty="0"/>
              <a:t>возможность свободно двигаться.</a:t>
            </a:r>
          </a:p>
          <a:p>
            <a:r>
              <a:rPr lang="ru-RU" sz="1600" b="1" i="1" dirty="0"/>
              <a:t>Третий слой</a:t>
            </a:r>
            <a:r>
              <a:rPr lang="ru-RU" sz="1600" b="1" dirty="0"/>
              <a:t> – куртка на подкладке из мягкого </a:t>
            </a:r>
            <a:r>
              <a:rPr lang="ru-RU" sz="1600" b="1" dirty="0" err="1"/>
              <a:t>флиса</a:t>
            </a:r>
            <a:r>
              <a:rPr lang="ru-RU" sz="1600" b="1" dirty="0"/>
              <a:t> сделает прогулку очень комфортной. Хороша осеняя куртка из плотного и непромокаемого материала, что обеспечит дополнительную воздушную подушку, а также защитит от ветра и влаги.</a:t>
            </a:r>
          </a:p>
          <a:p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80266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26718" cy="9144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00" y="691630"/>
            <a:ext cx="2627724" cy="24589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17300" y="611560"/>
            <a:ext cx="507599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                                                         Шапочка </a:t>
            </a:r>
            <a:r>
              <a:rPr lang="ru-RU" sz="1600" dirty="0"/>
              <a:t>должна 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соответствовать </a:t>
            </a:r>
            <a:r>
              <a:rPr lang="ru-RU" sz="1600" dirty="0"/>
              <a:t>форме 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головы </a:t>
            </a:r>
            <a:r>
              <a:rPr lang="ru-RU" sz="1600" dirty="0"/>
              <a:t>ребенка – 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прикрывать </a:t>
            </a:r>
            <a:r>
              <a:rPr lang="ru-RU" sz="1600" dirty="0"/>
              <a:t>лоб, уши и 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затылок</a:t>
            </a:r>
            <a:r>
              <a:rPr lang="ru-RU" sz="1600" dirty="0"/>
              <a:t>. В шапочке из </a:t>
            </a:r>
            <a:r>
              <a:rPr lang="ru-RU" sz="1600" dirty="0" smtClean="0"/>
              <a:t>                                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плотной </a:t>
            </a:r>
            <a:r>
              <a:rPr lang="ru-RU" sz="1600" dirty="0"/>
              <a:t>натуральной 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ткани </a:t>
            </a:r>
            <a:r>
              <a:rPr lang="ru-RU" sz="1600" dirty="0"/>
              <a:t> дошколенку не 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будет </a:t>
            </a:r>
            <a:r>
              <a:rPr lang="ru-RU" sz="1600" dirty="0"/>
              <a:t>жарко, но у нее 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должны </a:t>
            </a:r>
            <a:r>
              <a:rPr lang="ru-RU" sz="1600" dirty="0"/>
              <a:t>быть завязки, 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чтобы </a:t>
            </a:r>
            <a:r>
              <a:rPr lang="ru-RU" sz="1600" dirty="0"/>
              <a:t>не было 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проблем </a:t>
            </a:r>
            <a:r>
              <a:rPr lang="ru-RU" sz="1600" dirty="0"/>
              <a:t>с открытыми ушами.</a:t>
            </a:r>
          </a:p>
          <a:p>
            <a:r>
              <a:rPr lang="ru-RU" sz="1600" dirty="0"/>
              <a:t>В</a:t>
            </a:r>
            <a:r>
              <a:rPr lang="ru-RU" sz="1600" dirty="0" smtClean="0"/>
              <a:t>ажная </a:t>
            </a:r>
            <a:r>
              <a:rPr lang="ru-RU" sz="1600" dirty="0"/>
              <a:t>часть осенней экипировки – обувь и варежки. Малыш никогда не промочит ноги, если вы правильно подберете обувь для сырой погоды. </a:t>
            </a:r>
            <a:r>
              <a:rPr lang="ru-RU" sz="1600" dirty="0" smtClean="0"/>
              <a:t>Подошва </a:t>
            </a:r>
            <a:r>
              <a:rPr lang="ru-RU" sz="1600" dirty="0"/>
              <a:t>должна быть утолщенный, но гибкой. </a:t>
            </a:r>
            <a:r>
              <a:rPr lang="ru-RU" sz="1600" dirty="0" smtClean="0"/>
              <a:t>Тогда </a:t>
            </a:r>
            <a:r>
              <a:rPr lang="ru-RU" sz="1600" dirty="0"/>
              <a:t> она не потрескается и обеспечит стопе физиологическое положение. Отдайте предпочтение обуви на липучках, шнурки -  </a:t>
            </a:r>
            <a:r>
              <a:rPr lang="ru-RU" sz="1600" dirty="0" err="1"/>
              <a:t>травмоопастны</a:t>
            </a:r>
            <a:r>
              <a:rPr lang="ru-RU" sz="1600" dirty="0"/>
              <a:t>,  сложны и трудоемки в одевании, а молнии часто заедают и ломаются.</a:t>
            </a:r>
          </a:p>
          <a:p>
            <a:r>
              <a:rPr lang="ru-RU" sz="1600" dirty="0"/>
              <a:t>Резиновые сапоги в дождливую погоду </a:t>
            </a:r>
            <a:r>
              <a:rPr lang="ru-RU" sz="1600" dirty="0" smtClean="0"/>
              <a:t>незаменимы.</a:t>
            </a:r>
            <a:endParaRPr lang="ru-RU" sz="1600" dirty="0"/>
          </a:p>
          <a:p>
            <a:r>
              <a:rPr lang="ru-RU" sz="1600" dirty="0"/>
              <a:t>Купите также однослойные варежки – перчатки сложны в одевании. И не забудьте прикрепить их к резинке или тесемке, чтобы они не потерялись, но так чтобы их легко можно вытащить и посушить (например, на липучке).</a:t>
            </a:r>
          </a:p>
          <a:p>
            <a:r>
              <a:rPr lang="ru-RU" sz="1600" dirty="0"/>
              <a:t>Если ребенок склонен к частым простудам подумайте о легком шарфике, который пригодиться в ветреную погоду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913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альтернативный процесс 5"/>
          <p:cNvSpPr/>
          <p:nvPr/>
        </p:nvSpPr>
        <p:spPr>
          <a:xfrm>
            <a:off x="1556792" y="5652120"/>
            <a:ext cx="3456384" cy="194421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899576"/>
          </a:xfrm>
        </p:spPr>
      </p:pic>
      <p:sp>
        <p:nvSpPr>
          <p:cNvPr id="7" name="Прямоугольник 6"/>
          <p:cNvSpPr/>
          <p:nvPr/>
        </p:nvSpPr>
        <p:spPr>
          <a:xfrm>
            <a:off x="1196752" y="5940152"/>
            <a:ext cx="3672408" cy="20882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106" y="5940152"/>
            <a:ext cx="3684054" cy="211282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80728" y="1547664"/>
            <a:ext cx="46085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6600"/>
                </a:solidFill>
                <a:latin typeface="Monotype Corsiva" panose="03010101010201010101" pitchFamily="66" charset="0"/>
              </a:rPr>
              <a:t>Стихи об осени для детей</a:t>
            </a:r>
          </a:p>
          <a:p>
            <a:r>
              <a:rPr lang="ru-RU" sz="3200" b="1" dirty="0" smtClean="0">
                <a:latin typeface="Monotype Corsiva" panose="03010101010201010101" pitchFamily="66" charset="0"/>
              </a:rPr>
              <a:t>                  </a:t>
            </a:r>
            <a:r>
              <a:rPr lang="ru-RU" sz="4000" b="1" dirty="0" smtClean="0">
                <a:solidFill>
                  <a:srgbClr val="FF6600"/>
                </a:solidFill>
                <a:latin typeface="Monotype Corsiva" panose="03010101010201010101" pitchFamily="66" charset="0"/>
              </a:rPr>
              <a:t>З</a:t>
            </a:r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о</a:t>
            </a:r>
            <a:r>
              <a:rPr lang="ru-RU" sz="4000" b="1" dirty="0" smtClean="0">
                <a:solidFill>
                  <a:srgbClr val="C09200"/>
                </a:solidFill>
                <a:latin typeface="Monotype Corsiva" panose="03010101010201010101" pitchFamily="66" charset="0"/>
              </a:rPr>
              <a:t>н</a:t>
            </a:r>
            <a:r>
              <a:rPr lang="ru-RU" sz="4000" b="1" dirty="0" smtClean="0">
                <a:solidFill>
                  <a:srgbClr val="FFFF00"/>
                </a:solidFill>
                <a:latin typeface="Monotype Corsiva" panose="03010101010201010101" pitchFamily="66" charset="0"/>
              </a:rPr>
              <a:t>т</a:t>
            </a:r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и</a:t>
            </a:r>
            <a:r>
              <a:rPr lang="ru-RU" sz="4000" b="1" dirty="0" smtClean="0">
                <a:solidFill>
                  <a:srgbClr val="FF6600"/>
                </a:solidFill>
                <a:latin typeface="Monotype Corsiva" panose="03010101010201010101" pitchFamily="66" charset="0"/>
              </a:rPr>
              <a:t>к</a:t>
            </a:r>
            <a:endParaRPr lang="ru-RU" sz="4000" b="1" dirty="0">
              <a:solidFill>
                <a:srgbClr val="FF6600"/>
              </a:solidFill>
              <a:latin typeface="Monotype Corsiva" panose="03010101010201010101" pitchFamily="66" charset="0"/>
            </a:endParaRPr>
          </a:p>
          <a:p>
            <a:r>
              <a:rPr lang="ru-RU" dirty="0" smtClean="0"/>
              <a:t>                   Если </a:t>
            </a:r>
            <a:r>
              <a:rPr lang="ru-RU" dirty="0"/>
              <a:t>дождик проливной,</a:t>
            </a:r>
          </a:p>
          <a:p>
            <a:r>
              <a:rPr lang="ru-RU" dirty="0" smtClean="0"/>
              <a:t>                   Зонтик </a:t>
            </a:r>
            <a:r>
              <a:rPr lang="ru-RU" dirty="0"/>
              <a:t>я беру с собой,</a:t>
            </a:r>
          </a:p>
          <a:p>
            <a:r>
              <a:rPr lang="ru-RU" dirty="0" smtClean="0"/>
              <a:t>                   Очень </a:t>
            </a:r>
            <a:r>
              <a:rPr lang="ru-RU" dirty="0"/>
              <a:t>яркий и большой,</a:t>
            </a:r>
          </a:p>
          <a:p>
            <a:r>
              <a:rPr lang="ru-RU" dirty="0" smtClean="0"/>
              <a:t>                   Желто-красно-голубой</a:t>
            </a:r>
            <a:r>
              <a:rPr lang="ru-RU" dirty="0"/>
              <a:t>.</a:t>
            </a:r>
          </a:p>
          <a:p>
            <a:r>
              <a:rPr lang="ru-RU" dirty="0" smtClean="0"/>
              <a:t>                   Кто </a:t>
            </a:r>
            <a:r>
              <a:rPr lang="ru-RU" dirty="0"/>
              <a:t>ни повстречается,</a:t>
            </a:r>
          </a:p>
          <a:p>
            <a:r>
              <a:rPr lang="ru-RU" dirty="0" smtClean="0"/>
              <a:t>                   Очень </a:t>
            </a:r>
            <a:r>
              <a:rPr lang="ru-RU" dirty="0"/>
              <a:t>удивляется.</a:t>
            </a:r>
          </a:p>
          <a:p>
            <a:r>
              <a:rPr lang="ru-RU" dirty="0" smtClean="0"/>
              <a:t>                   Говорит </a:t>
            </a:r>
            <a:r>
              <a:rPr lang="ru-RU" dirty="0"/>
              <a:t>кругом народ:</a:t>
            </a:r>
          </a:p>
          <a:p>
            <a:r>
              <a:rPr lang="ru-RU" dirty="0" smtClean="0"/>
              <a:t>                 "</a:t>
            </a:r>
            <a:r>
              <a:rPr lang="ru-RU" dirty="0"/>
              <a:t>Вот так чудо! Зонт идет!"</a:t>
            </a:r>
          </a:p>
          <a:p>
            <a:r>
              <a:rPr lang="ru-RU" dirty="0" smtClean="0"/>
              <a:t>                   Даже </a:t>
            </a:r>
            <a:r>
              <a:rPr lang="ru-RU" dirty="0"/>
              <a:t>чуточку обидно,</a:t>
            </a:r>
          </a:p>
          <a:p>
            <a:r>
              <a:rPr lang="ru-RU" dirty="0" smtClean="0"/>
              <a:t>                   Что </a:t>
            </a:r>
            <a:r>
              <a:rPr lang="ru-RU" dirty="0"/>
              <a:t>меня совсем не видно...</a:t>
            </a:r>
          </a:p>
          <a:p>
            <a:r>
              <a:rPr lang="ru-RU" i="1" dirty="0" smtClean="0"/>
              <a:t>                                                          М</a:t>
            </a:r>
            <a:r>
              <a:rPr lang="ru-RU" i="1" dirty="0"/>
              <a:t>. Сидорова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91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301</Words>
  <Application>Microsoft Office PowerPoint</Application>
  <PresentationFormat>Экран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рома</dc:creator>
  <cp:lastModifiedBy>рома</cp:lastModifiedBy>
  <cp:revision>5</cp:revision>
  <cp:lastPrinted>2014-09-11T17:25:27Z</cp:lastPrinted>
  <dcterms:created xsi:type="dcterms:W3CDTF">2014-09-10T19:01:36Z</dcterms:created>
  <dcterms:modified xsi:type="dcterms:W3CDTF">2014-09-11T17:26:02Z</dcterms:modified>
</cp:coreProperties>
</file>