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3"/>
    <p:sldId id="257" r:id="rId4"/>
    <p:sldId id="263" r:id="rId5"/>
    <p:sldId id="258" r:id="rId6"/>
    <p:sldId id="264" r:id="rId7"/>
    <p:sldId id="259" r:id="rId8"/>
    <p:sldId id="265" r:id="rId9"/>
    <p:sldId id="279" r:id="rId10"/>
    <p:sldId id="274" r:id="rId11"/>
    <p:sldId id="285" r:id="rId12"/>
    <p:sldId id="275" r:id="rId13"/>
    <p:sldId id="283" r:id="rId14"/>
    <p:sldId id="286" r:id="rId15"/>
    <p:sldId id="266" r:id="rId16"/>
    <p:sldId id="260" r:id="rId17"/>
    <p:sldId id="267" r:id="rId18"/>
    <p:sldId id="280" r:id="rId19"/>
    <p:sldId id="282" r:id="rId21"/>
    <p:sldId id="26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54"/>
      </p:cViewPr>
      <p:guideLst>
        <p:guide orient="horz" pos="215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3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jpeg"/><Relationship Id="rId8" Type="http://schemas.openxmlformats.org/officeDocument/2006/relationships/image" Target="../media/image17.jpeg"/><Relationship Id="rId7" Type="http://schemas.openxmlformats.org/officeDocument/2006/relationships/image" Target="../media/image33.jpeg"/><Relationship Id="rId6" Type="http://schemas.openxmlformats.org/officeDocument/2006/relationships/image" Target="../media/image32.jpeg"/><Relationship Id="rId5" Type="http://schemas.openxmlformats.org/officeDocument/2006/relationships/image" Target="../media/image28.jpeg"/><Relationship Id="rId4" Type="http://schemas.openxmlformats.org/officeDocument/2006/relationships/image" Target="../media/image31.jpeg"/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38.png"/><Relationship Id="rId12" Type="http://schemas.openxmlformats.org/officeDocument/2006/relationships/image" Target="../media/image37.jpeg"/><Relationship Id="rId11" Type="http://schemas.openxmlformats.org/officeDocument/2006/relationships/image" Target="../media/image36.png"/><Relationship Id="rId10" Type="http://schemas.openxmlformats.org/officeDocument/2006/relationships/image" Target="../media/image35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b9101a8c3b42aef122dc351d7e8c2c6.cf3f7f25ac5d0fb9e76dcca967bbcb6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428604"/>
            <a:ext cx="8429684" cy="614366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Муниципальное бюджетное дошкольное образовательное учреждение</a:t>
            </a:r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детский сад комбинированного вида  № 2 «Крепыш» города Кузнецка</a:t>
            </a:r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(МБДОУ ДС № 2 «Крепыш» г. Кузнецка)</a:t>
            </a:r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chemeClr val="tx1"/>
                </a:solidFill>
              </a:rPr>
              <a:t> </a:t>
            </a:r>
            <a:endParaRPr lang="ru-RU" sz="1800" b="1" dirty="0" smtClean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chemeClr val="tx1"/>
                </a:solidFill>
              </a:rPr>
              <a:t>  </a:t>
            </a:r>
            <a:endParaRPr lang="ru-RU" sz="1800" b="1" dirty="0" smtClean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chemeClr val="tx1"/>
                </a:solidFill>
              </a:rPr>
              <a:t>  </a:t>
            </a:r>
            <a:endParaRPr lang="ru-RU" sz="18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Деловая игра непосредственной образовательной деятельности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в группе </a:t>
            </a:r>
            <a:r>
              <a:rPr lang="ru-RU" sz="2000" b="1" dirty="0" err="1" smtClean="0">
                <a:solidFill>
                  <a:schemeClr val="tx1"/>
                </a:solidFill>
              </a:rPr>
              <a:t>общеразвивающей</a:t>
            </a:r>
            <a:r>
              <a:rPr lang="ru-RU" sz="2000" b="1" dirty="0" smtClean="0">
                <a:solidFill>
                  <a:schemeClr val="tx1"/>
                </a:solidFill>
              </a:rPr>
              <a:t> направленности</a:t>
            </a:r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детей 6 - 7 лет.</a:t>
            </a:r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Деловая игра «Что? Где? Когда?»</a:t>
            </a:r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На тему:</a:t>
            </a:r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«Работа с предложением»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1800" b="1" dirty="0" smtClean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chemeClr val="tx1"/>
                </a:solidFill>
              </a:rPr>
              <a:t> </a:t>
            </a:r>
            <a:endParaRPr lang="ru-RU" sz="1800" b="1" dirty="0" smtClean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chemeClr val="tx1"/>
                </a:solidFill>
              </a:rPr>
              <a:t> </a:t>
            </a:r>
            <a:endParaRPr lang="ru-RU" sz="1800" b="1" dirty="0" smtClean="0">
              <a:solidFill>
                <a:schemeClr val="tx1"/>
              </a:solidFill>
            </a:endParaRPr>
          </a:p>
          <a:p>
            <a:pPr algn="r"/>
            <a:r>
              <a:rPr lang="ru-RU" sz="1600" b="1" dirty="0" smtClean="0">
                <a:solidFill>
                  <a:schemeClr val="tx1"/>
                </a:solidFill>
              </a:rPr>
              <a:t>Воспитатель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r"/>
            <a:r>
              <a:rPr lang="ru-RU" sz="1600" b="1" dirty="0" smtClean="0">
                <a:solidFill>
                  <a:schemeClr val="tx1"/>
                </a:solidFill>
              </a:rPr>
              <a:t>МБДОУ ДС № 2 «Крепыш»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r"/>
            <a:r>
              <a:rPr lang="ru-RU" sz="1600" b="1" dirty="0" smtClean="0">
                <a:solidFill>
                  <a:schemeClr val="tx1"/>
                </a:solidFill>
              </a:rPr>
              <a:t> г. Кузнецка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r"/>
            <a:r>
              <a:rPr lang="ru-RU" sz="1600" b="1" dirty="0" smtClean="0">
                <a:solidFill>
                  <a:schemeClr val="tx1"/>
                </a:solidFill>
              </a:rPr>
              <a:t>Сергеева Екатерина Николаевна</a:t>
            </a:r>
            <a:endParaRPr lang="ru-RU" sz="1600" b="1" dirty="0" smtClean="0">
              <a:solidFill>
                <a:schemeClr val="tx1"/>
              </a:solidFill>
            </a:endParaRPr>
          </a:p>
          <a:p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Что? Где? Когда? | Профессиональный союз работников народного образования и  науки Российской Федерации. Сочинская городская организация  Профессионального союза работников народного образования и науки Российской  Федерации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0" y="4429132"/>
            <a:ext cx="3282254" cy="2428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b9101a8c3b42aef122dc351d7e8c2c6.cf3f7f25ac5d0fb9e76dcca967bbcb6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242685" y="2139315"/>
            <a:ext cx="2633980" cy="236283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4" name="Скругленный прямоугольник 7"/>
          <p:cNvSpPr/>
          <p:nvPr/>
        </p:nvSpPr>
        <p:spPr>
          <a:xfrm>
            <a:off x="3275965" y="2139315"/>
            <a:ext cx="2628265" cy="23622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6" name="Скругленный прямоугольник 7"/>
          <p:cNvSpPr/>
          <p:nvPr/>
        </p:nvSpPr>
        <p:spPr>
          <a:xfrm>
            <a:off x="323215" y="2139315"/>
            <a:ext cx="2536190" cy="236156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129" name="Picture 128"/>
          <p:cNvPicPr/>
          <p:nvPr/>
        </p:nvPicPr>
        <p:blipFill>
          <a:blip r:embed="rId2"/>
          <a:stretch>
            <a:fillRect/>
          </a:stretch>
        </p:blipFill>
        <p:spPr>
          <a:xfrm>
            <a:off x="363220" y="2082800"/>
            <a:ext cx="2456180" cy="241808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33" name="Picture 132"/>
          <p:cNvPicPr/>
          <p:nvPr/>
        </p:nvPicPr>
        <p:blipFill>
          <a:blip r:embed="rId3"/>
          <a:stretch>
            <a:fillRect/>
          </a:stretch>
        </p:blipFill>
        <p:spPr>
          <a:xfrm>
            <a:off x="3347720" y="2239645"/>
            <a:ext cx="2493645" cy="21609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4" name="Picture 133"/>
          <p:cNvPicPr/>
          <p:nvPr/>
        </p:nvPicPr>
        <p:blipFill>
          <a:blip r:embed="rId4"/>
          <a:stretch>
            <a:fillRect/>
          </a:stretch>
        </p:blipFill>
        <p:spPr>
          <a:xfrm rot="20040000">
            <a:off x="6482715" y="2538730"/>
            <a:ext cx="2193290" cy="16071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b9101a8c3b42aef122dc351d7e8c2c6.cf3f7f25ac5d0fb9e76dcca967bbcb6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948170" y="2539365"/>
            <a:ext cx="2113915" cy="196278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7" name="Скругленный прямоугольник 7"/>
          <p:cNvSpPr/>
          <p:nvPr/>
        </p:nvSpPr>
        <p:spPr>
          <a:xfrm>
            <a:off x="2413000" y="2539365"/>
            <a:ext cx="2113915" cy="196278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9" name="Скругленный прямоугольник 7"/>
          <p:cNvSpPr/>
          <p:nvPr/>
        </p:nvSpPr>
        <p:spPr>
          <a:xfrm>
            <a:off x="4716145" y="2539365"/>
            <a:ext cx="2113915" cy="196278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10" name="Скругленный прямоугольник 7"/>
          <p:cNvSpPr/>
          <p:nvPr/>
        </p:nvSpPr>
        <p:spPr>
          <a:xfrm>
            <a:off x="179705" y="2539365"/>
            <a:ext cx="2113915" cy="196278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109" name="Picture 108"/>
          <p:cNvPicPr/>
          <p:nvPr/>
        </p:nvPicPr>
        <p:blipFill>
          <a:blip r:embed="rId2"/>
          <a:srcRect l="3598" t="17989" r="77292" b="22011"/>
          <a:stretch>
            <a:fillRect/>
          </a:stretch>
        </p:blipFill>
        <p:spPr>
          <a:xfrm>
            <a:off x="4853940" y="2651760"/>
            <a:ext cx="1766570" cy="15551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Picture 110"/>
          <p:cNvPicPr/>
          <p:nvPr/>
        </p:nvPicPr>
        <p:blipFill>
          <a:blip r:embed="rId3"/>
          <a:srcRect l="3071" t="6203" r="68051" b="73775"/>
          <a:stretch>
            <a:fillRect/>
          </a:stretch>
        </p:blipFill>
        <p:spPr>
          <a:xfrm>
            <a:off x="2555875" y="2708910"/>
            <a:ext cx="1681480" cy="1710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90" y="2753995"/>
            <a:ext cx="1946910" cy="1620520"/>
          </a:xfrm>
          <a:prstGeom prst="rect">
            <a:avLst/>
          </a:prstGeom>
        </p:spPr>
      </p:pic>
      <p:pic>
        <p:nvPicPr>
          <p:cNvPr id="115" name="Picture 114"/>
          <p:cNvPicPr/>
          <p:nvPr/>
        </p:nvPicPr>
        <p:blipFill>
          <a:blip r:embed="rId5"/>
          <a:srcRect l="3719" t="1982" r="4509" b="281"/>
          <a:stretch>
            <a:fillRect/>
          </a:stretch>
        </p:blipFill>
        <p:spPr>
          <a:xfrm>
            <a:off x="254000" y="2584450"/>
            <a:ext cx="1940560" cy="1958975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b9101a8c3b42aef122dc351d7e8c2c6.cf3f7f25ac5d0fb9e76dcca967bbcb6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948170" y="2539365"/>
            <a:ext cx="2113915" cy="196278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7" name="Скругленный прямоугольник 7"/>
          <p:cNvSpPr/>
          <p:nvPr/>
        </p:nvSpPr>
        <p:spPr>
          <a:xfrm>
            <a:off x="2413000" y="2539365"/>
            <a:ext cx="2113915" cy="196278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9" name="Скругленный прямоугольник 7"/>
          <p:cNvSpPr/>
          <p:nvPr/>
        </p:nvSpPr>
        <p:spPr>
          <a:xfrm>
            <a:off x="4716145" y="2539365"/>
            <a:ext cx="2113915" cy="196278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10" name="Скругленный прямоугольник 7"/>
          <p:cNvSpPr/>
          <p:nvPr/>
        </p:nvSpPr>
        <p:spPr>
          <a:xfrm>
            <a:off x="179705" y="2539365"/>
            <a:ext cx="2113915" cy="196278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112" name="Picture 111"/>
          <p:cNvPicPr/>
          <p:nvPr/>
        </p:nvPicPr>
        <p:blipFill>
          <a:blip r:embed="rId2"/>
          <a:srcRect l="36086" t="6258" r="36850" b="73720"/>
          <a:stretch>
            <a:fillRect/>
          </a:stretch>
        </p:blipFill>
        <p:spPr>
          <a:xfrm>
            <a:off x="2555875" y="2708910"/>
            <a:ext cx="1828165" cy="1605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Picture 112"/>
          <p:cNvPicPr/>
          <p:nvPr/>
        </p:nvPicPr>
        <p:blipFill>
          <a:blip r:embed="rId3"/>
          <a:srcRect l="75921" t="22046" r="7702" b="30018"/>
          <a:stretch>
            <a:fillRect/>
          </a:stretch>
        </p:blipFill>
        <p:spPr>
          <a:xfrm>
            <a:off x="5003800" y="2637155"/>
            <a:ext cx="1605915" cy="1687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 flipH="1">
            <a:off x="382270" y="2565400"/>
            <a:ext cx="1841500" cy="190754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37" name="Picture 136"/>
          <p:cNvPicPr/>
          <p:nvPr/>
        </p:nvPicPr>
        <p:blipFill>
          <a:blip r:embed="rId5"/>
          <a:stretch>
            <a:fillRect/>
          </a:stretch>
        </p:blipFill>
        <p:spPr>
          <a:xfrm>
            <a:off x="7019925" y="2720340"/>
            <a:ext cx="1948815" cy="16040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b9101a8c3b42aef122dc351d7e8c2c6.cf3f7f25ac5d0fb9e76dcca967bbcb6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948170" y="2539365"/>
            <a:ext cx="2113915" cy="196278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7" name="Скругленный прямоугольник 7"/>
          <p:cNvSpPr/>
          <p:nvPr/>
        </p:nvSpPr>
        <p:spPr>
          <a:xfrm>
            <a:off x="2413000" y="2539365"/>
            <a:ext cx="2113915" cy="196278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9" name="Скругленный прямоугольник 7"/>
          <p:cNvSpPr/>
          <p:nvPr/>
        </p:nvSpPr>
        <p:spPr>
          <a:xfrm>
            <a:off x="4716145" y="2539365"/>
            <a:ext cx="2113915" cy="196278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10" name="Скругленный прямоугольник 7"/>
          <p:cNvSpPr/>
          <p:nvPr/>
        </p:nvSpPr>
        <p:spPr>
          <a:xfrm>
            <a:off x="179705" y="2539365"/>
            <a:ext cx="2113915" cy="196278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117" name="Picture 116"/>
          <p:cNvPicPr/>
          <p:nvPr/>
        </p:nvPicPr>
        <p:blipFill>
          <a:blip r:embed="rId2"/>
          <a:srcRect l="68051" t="28731" r="3103" b="53753"/>
          <a:stretch>
            <a:fillRect/>
          </a:stretch>
        </p:blipFill>
        <p:spPr>
          <a:xfrm>
            <a:off x="2597150" y="2565400"/>
            <a:ext cx="1741170" cy="1833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" name="Picture 117"/>
          <p:cNvPicPr/>
          <p:nvPr/>
        </p:nvPicPr>
        <p:blipFill>
          <a:blip r:embed="rId3"/>
          <a:srcRect l="5045" t="4136" r="77249" b="72198"/>
          <a:stretch>
            <a:fillRect/>
          </a:stretch>
        </p:blipFill>
        <p:spPr>
          <a:xfrm>
            <a:off x="4831715" y="2593340"/>
            <a:ext cx="1885315" cy="1855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" name="Picture 122"/>
          <p:cNvPicPr/>
          <p:nvPr/>
        </p:nvPicPr>
        <p:blipFill>
          <a:blip r:embed="rId4"/>
          <a:stretch>
            <a:fillRect/>
          </a:stretch>
        </p:blipFill>
        <p:spPr>
          <a:xfrm>
            <a:off x="6988810" y="2674620"/>
            <a:ext cx="2009140" cy="1614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" name="Picture 124"/>
          <p:cNvPicPr/>
          <p:nvPr/>
        </p:nvPicPr>
        <p:blipFill>
          <a:blip r:embed="rId5"/>
          <a:srcRect l="2924" t="3568" r="4982" b="3568"/>
          <a:stretch>
            <a:fillRect/>
          </a:stretch>
        </p:blipFill>
        <p:spPr>
          <a:xfrm flipH="1">
            <a:off x="293370" y="2593340"/>
            <a:ext cx="1880235" cy="1872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айл:Заставка Что? Где? Когда? 2013.jpg — Википедия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9" y="369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b9101a8c3b42aef122dc351d7e8c2c6.cf3f7f25ac5d0fb9e76dcca967bbcb6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074" name="AutoShape 2" descr="Черный ящик картинки, стоковые фото Черный ящик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076" name="AutoShape 4" descr="черный ящик, коробка, гальванизир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078" name="AutoShape 6" descr="Картинка кубики для детей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3081" name="Picture 9" descr="Подарочная коробка черная 16x16x16 см, цена 108 грн - Prom.ua (ID#582715328)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 l="-6272" t="13240" b="3136"/>
          <a:stretch>
            <a:fillRect/>
          </a:stretch>
        </p:blipFill>
        <p:spPr bwMode="auto">
          <a:xfrm>
            <a:off x="714348" y="500042"/>
            <a:ext cx="7262778" cy="5715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83" name="AutoShape 11" descr="Іграшки : Развивающие детские кубики BabyOno 8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085" name="AutoShape 13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087" name="AutoShape 15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3091" name="Picture 19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6072198" y="4000504"/>
            <a:ext cx="2667808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айл:Заставка Что? Где? Когда? 2013.jpg — Википедия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9" y="369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Рисунок 1" descr="3b9101a8c3b42aef122dc351d7e8c2c6.cf3f7f25ac5d0fb9e76dcca967bbcb6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aphicFrame>
        <p:nvGraphicFramePr>
          <p:cNvPr id="3" name="Table 2"/>
          <p:cNvGraphicFramePr/>
          <p:nvPr/>
        </p:nvGraphicFramePr>
        <p:xfrm>
          <a:off x="251460" y="116840"/>
          <a:ext cx="8502650" cy="6592570"/>
        </p:xfrm>
        <a:graphic>
          <a:graphicData uri="http://schemas.openxmlformats.org/drawingml/2006/table">
            <a:tbl>
              <a:tblPr firstCol="1">
                <a:tableStyleId>{7DF18680-E054-41AD-8BC1-D1AEF772440D}</a:tableStyleId>
              </a:tblPr>
              <a:tblGrid>
                <a:gridCol w="1307465"/>
                <a:gridCol w="1904365"/>
                <a:gridCol w="1715135"/>
                <a:gridCol w="1875155"/>
                <a:gridCol w="1700530"/>
              </a:tblGrid>
              <a:tr h="1137285">
                <a:tc>
                  <a:txBody>
                    <a:bodyPr/>
                    <a:p>
                      <a:pPr algn="ctr">
                        <a:buNone/>
                      </a:pPr>
                      <a:endParaRPr 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6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altLang="en-US" sz="6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6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altLang="en-US" sz="6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6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altLang="en-US" sz="6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6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altLang="en-US" sz="6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6586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6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alt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ru-RU" alt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endParaRPr lang="ru-RU" alt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ru-RU" alt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ru-RU" alt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ru-RU" alt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  <a:tr h="16148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6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alt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ru-RU" alt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endParaRPr lang="ru-RU" alt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ru-RU" alt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ru-RU" alt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ru-RU" alt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  <a:tr h="16148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6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alt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ru-RU" alt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ru-RU" alt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ru-RU" alt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ru-RU" altLang="en-US" sz="6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 flipH="1">
            <a:off x="5307965" y="5092065"/>
            <a:ext cx="1623060" cy="152527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15" name="Picture 114"/>
          <p:cNvPicPr/>
          <p:nvPr/>
        </p:nvPicPr>
        <p:blipFill>
          <a:blip r:embed="rId3"/>
          <a:srcRect l="3719" t="1982" r="4509" b="281"/>
          <a:stretch>
            <a:fillRect/>
          </a:stretch>
        </p:blipFill>
        <p:spPr>
          <a:xfrm>
            <a:off x="5280660" y="1383030"/>
            <a:ext cx="1650365" cy="165036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16" name="Picture 115"/>
          <p:cNvPicPr/>
          <p:nvPr/>
        </p:nvPicPr>
        <p:blipFill>
          <a:blip r:embed="rId4"/>
          <a:srcRect l="38583" t="4126" r="40153" b="60097"/>
          <a:stretch>
            <a:fillRect/>
          </a:stretch>
        </p:blipFill>
        <p:spPr>
          <a:xfrm>
            <a:off x="3562985" y="5085715"/>
            <a:ext cx="1555115" cy="156464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25" name="Picture 124"/>
          <p:cNvPicPr/>
          <p:nvPr/>
        </p:nvPicPr>
        <p:blipFill>
          <a:blip r:embed="rId5"/>
          <a:srcRect l="2924" t="3568" r="4982" b="3568"/>
          <a:stretch>
            <a:fillRect/>
          </a:stretch>
        </p:blipFill>
        <p:spPr>
          <a:xfrm flipH="1">
            <a:off x="3545205" y="3185795"/>
            <a:ext cx="1572895" cy="180530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27" name="Picture 126"/>
          <p:cNvPicPr/>
          <p:nvPr/>
        </p:nvPicPr>
        <p:blipFill>
          <a:blip r:embed="rId6"/>
          <a:stretch>
            <a:fillRect/>
          </a:stretch>
        </p:blipFill>
        <p:spPr>
          <a:xfrm>
            <a:off x="5280025" y="3213100"/>
            <a:ext cx="1722120" cy="177800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28" name="Picture 127"/>
          <p:cNvPicPr/>
          <p:nvPr/>
        </p:nvPicPr>
        <p:blipFill>
          <a:blip r:embed="rId7"/>
          <a:srcRect l="7352" t="4204" r="9704" b="9694"/>
          <a:stretch>
            <a:fillRect/>
          </a:stretch>
        </p:blipFill>
        <p:spPr>
          <a:xfrm>
            <a:off x="7164070" y="1355725"/>
            <a:ext cx="1492885" cy="173291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29" name="Picture 128"/>
          <p:cNvPicPr/>
          <p:nvPr/>
        </p:nvPicPr>
        <p:blipFill>
          <a:blip r:embed="rId8"/>
          <a:stretch>
            <a:fillRect/>
          </a:stretch>
        </p:blipFill>
        <p:spPr>
          <a:xfrm>
            <a:off x="7164070" y="3213100"/>
            <a:ext cx="1421130" cy="181038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31" name="Picture 130"/>
          <p:cNvPicPr/>
          <p:nvPr/>
        </p:nvPicPr>
        <p:blipFill>
          <a:blip r:embed="rId9"/>
          <a:stretch>
            <a:fillRect/>
          </a:stretch>
        </p:blipFill>
        <p:spPr>
          <a:xfrm>
            <a:off x="1691640" y="1341120"/>
            <a:ext cx="1633220" cy="178117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38" name="Picture 137"/>
          <p:cNvPicPr/>
          <p:nvPr/>
        </p:nvPicPr>
        <p:blipFill>
          <a:blip r:embed="rId10"/>
          <a:srcRect l="14296" t="6954" r="14306" b="3796"/>
          <a:stretch>
            <a:fillRect/>
          </a:stretch>
        </p:blipFill>
        <p:spPr>
          <a:xfrm>
            <a:off x="1835785" y="5157470"/>
            <a:ext cx="1468755" cy="154178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0" name="Скругленный прямоугольник 7"/>
          <p:cNvSpPr/>
          <p:nvPr/>
        </p:nvSpPr>
        <p:spPr>
          <a:xfrm>
            <a:off x="7096125" y="5147945"/>
            <a:ext cx="1495425" cy="142811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143" name="Picture 142"/>
          <p:cNvPicPr/>
          <p:nvPr/>
        </p:nvPicPr>
        <p:blipFill>
          <a:blip r:embed="rId11"/>
          <a:stretch>
            <a:fillRect/>
          </a:stretch>
        </p:blipFill>
        <p:spPr>
          <a:xfrm>
            <a:off x="7120890" y="5147945"/>
            <a:ext cx="1457325" cy="13550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Скругленный прямоугольник 7"/>
          <p:cNvSpPr/>
          <p:nvPr/>
        </p:nvSpPr>
        <p:spPr>
          <a:xfrm>
            <a:off x="3491865" y="1412875"/>
            <a:ext cx="1584960" cy="16002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147" name="Picture 146"/>
          <p:cNvPicPr/>
          <p:nvPr/>
        </p:nvPicPr>
        <p:blipFill>
          <a:blip r:embed="rId12"/>
          <a:srcRect t="9967" r="20469"/>
          <a:stretch>
            <a:fillRect/>
          </a:stretch>
        </p:blipFill>
        <p:spPr>
          <a:xfrm>
            <a:off x="1763395" y="3285490"/>
            <a:ext cx="1605280" cy="174752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8" name="Picture 7"/>
          <p:cNvPicPr/>
          <p:nvPr/>
        </p:nvPicPr>
        <p:blipFill>
          <a:blip r:embed="rId13"/>
          <a:stretch>
            <a:fillRect/>
          </a:stretch>
        </p:blipFill>
        <p:spPr>
          <a:xfrm>
            <a:off x="3462655" y="1386205"/>
            <a:ext cx="1755775" cy="16313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айл:Заставка Что? Где? Когда? 2013.jpg — Википедия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9" y="369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b9101a8c3b42aef122dc351d7e8c2c6.cf3f7f25ac5d0fb9e76dcca967bbcb6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030" name="AutoShape 6" descr="Победитель Конкурса Пнг Clipart - Full Size Clipart (#295429) - Pin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041" name="AutoShape 17" descr="Картинка кубок прозрачный фо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045" name="Picture 21" descr="Поздравляем победителей - Муниципальные новости - Новости, объявления,  события - Воскресенский муниципальный район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1500166" y="0"/>
            <a:ext cx="6653169" cy="4407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7" name="AutoShape 23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049" name="AutoShape 25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050" name="Picture 26" descr="C:\Users\Юля\Desktop\0_93b06_69fe16f4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4620"/>
            <a:ext cx="2928926" cy="3357562"/>
          </a:xfrm>
          <a:prstGeom prst="rect">
            <a:avLst/>
          </a:prstGeom>
          <a:noFill/>
        </p:spPr>
      </p:pic>
      <p:pic>
        <p:nvPicPr>
          <p:cNvPr id="18" name="Picture 26" descr="C:\Users\Юля\Desktop\0_93b06_69fe16f4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572264" y="2786058"/>
            <a:ext cx="2571736" cy="3357562"/>
          </a:xfrm>
          <a:prstGeom prst="rect">
            <a:avLst/>
          </a:prstGeom>
          <a:noFill/>
        </p:spPr>
      </p:pic>
      <p:sp>
        <p:nvSpPr>
          <p:cNvPr id="1052" name="AutoShape 28" descr="Рисунок мудрая сова: Сова PNG изображения, скачать 1900+ Сова пнг ресурсы с  прозрачным фоном —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053" name="Picture 29" descr="C:\Users\Юля\Desktop\Без названия (2).jpg"/>
          <p:cNvPicPr>
            <a:picLocks noChangeAspect="1" noChangeArrowheads="1"/>
          </p:cNvPicPr>
          <p:nvPr/>
        </p:nvPicPr>
        <p:blipFill>
          <a:blip r:embed="rId5">
            <a:lum/>
          </a:blip>
          <a:srcRect/>
          <a:stretch>
            <a:fillRect/>
          </a:stretch>
        </p:blipFill>
        <p:spPr bwMode="auto">
          <a:xfrm>
            <a:off x="3714744" y="4000504"/>
            <a:ext cx="2000264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6" descr="C:\Users\Юля\Desktop\0_93b06_69fe16f4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4903531"/>
            <a:ext cx="1704956" cy="1954469"/>
          </a:xfrm>
          <a:prstGeom prst="rect">
            <a:avLst/>
          </a:prstGeom>
          <a:noFill/>
        </p:spPr>
      </p:pic>
      <p:pic>
        <p:nvPicPr>
          <p:cNvPr id="22" name="Picture 26" descr="C:\Users\Юля\Desktop\0_93b06_69fe16f4_or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373020" y="5000637"/>
            <a:ext cx="1422654" cy="1857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b9101a8c3b42aef122dc351d7e8c2c6.cf3f7f25ac5d0fb9e76dcca967bbcb6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85720" y="60744"/>
            <a:ext cx="8358246" cy="65703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e-DE" sz="20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Цель</a:t>
            </a:r>
            <a:r>
              <a:rPr kumimoji="0" lang="de-DE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:</a:t>
            </a: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	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Закрепить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у детей старшего дошкольного возраста 	представления о предложении как интонационно-смысловой 	единице речи.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e-DE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Задачи</a:t>
            </a:r>
            <a:r>
              <a:rPr kumimoji="0" lang="de-DE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:</a:t>
            </a:r>
            <a:endParaRPr kumimoji="0" lang="ru-RU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Систематизировать знания детей о понятии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Закреплять умения выделять предложение из 2-3 слов; закрепить знания детей об  изменении смысла предложения в зависимости от знаков препинания.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умение выделять слова, из которых состоит предложение;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отвечать на вопрос, из какого количества слов состоит предложение, в каком                      порядке они следуют друг за другом.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умение графически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записывать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предложение.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у детей умение произносить каждое слово громко и чётко;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Продолжать развивать у старших дошкольников любознательность, коммуникативные 	качества, речевую активность и мыслительные способности.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7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Предшествующая работа: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образовательная деятельность по речевому развитию на 				тему </a:t>
            </a:r>
            <a:r>
              <a:rPr lang="ru-RU" sz="1700" dirty="0" smtClean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kumimoji="0" lang="ru-R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«Предложение».</a:t>
            </a: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айл:Заставка Что? Где? Когда? 2013.jpg — Википедия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9" y="369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b9101a8c3b42aef122dc351d7e8c2c6.cf3f7f25ac5d0fb9e76dcca967bbcb6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124" name="AutoShape 4" descr="Трава, лужайка, цветы клипарт с прозрачным фон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5126" name="AutoShape 6" descr="Трава, лужайка, цветы клипарт с прозрачным фон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5132" name="AutoShape 12" descr="Обновлено: 43 PNG, Зеленая трава, трава с цветами, Цветочный луг, поляны,  PNG с прозрачным фон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5134" name="AutoShape 14" descr="Обновлено: 43 PNG, Зеленая трава, трава с цветами, Цветочный луг, поляны,  PNG с прозрачным фон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5140" name="Picture 20" descr="рисунок цветы на поляне в пнг – Google Поиск | Butterfly clip art, Flower  clipart, Flower garden im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4643447"/>
            <a:ext cx="5214942" cy="2214554"/>
          </a:xfrm>
          <a:prstGeom prst="rect">
            <a:avLst/>
          </a:prstGeom>
          <a:noFill/>
        </p:spPr>
      </p:pic>
      <p:pic>
        <p:nvPicPr>
          <p:cNvPr id="13" name="Picture 20" descr="рисунок цветы на поляне в пнг – Google Поиск | Butterfly clip art, Flower  clipart, Flower garden im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4905375"/>
            <a:ext cx="4381500" cy="1952625"/>
          </a:xfrm>
          <a:prstGeom prst="rect">
            <a:avLst/>
          </a:prstGeom>
          <a:noFill/>
        </p:spPr>
      </p:pic>
      <p:pic>
        <p:nvPicPr>
          <p:cNvPr id="5122" name="Picture 2" descr="Дети играют с мячом - Люди - Отрисовки - Оформление детского сада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 rot="299150" flipH="1">
            <a:off x="315665" y="342304"/>
            <a:ext cx="8454561" cy="6635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айл:Заставка Что? Где? Когда? 2013.jpg — Википедия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9" y="369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b9101a8c3b42aef122dc351d7e8c2c6.cf3f7f25ac5d0fb9e76dcca967bbcb6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0" name="AutoShape 4" descr="Кошки... 80 картинок на прозрачном фоне.... Обсуждение на LiveInternet -  Российский Сервис Онлайн-Дневни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02" name="AutoShape 6" descr="Mignon, Cheveux Roux, Chat, étirage, Contre, Blanc, Fond Clip Art Libres De  Droits , Vecteurs Et Illustration. Image 7056670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04" name="AutoShape 8" descr="Mignon, Cheveux Roux, Chat, étirage, Contre, Blanc, Fond Clip Art Libres De  Droits , Vecteurs Et Illustration. Image 7056670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06" name="AutoShape 10" descr="C:\Users\%D0%AE%D0%BB%D1%8F\Desktop\7056670-mignon-cheveux-roux-chat-%C3%A9tirage-contre-blanc-fon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10" name="AutoShape 14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12" name="AutoShape 16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19" name="AutoShape 23" descr="Экологическая странич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21" name="AutoShape 25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23" name="AutoShape 27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29" name="AutoShape 33" descr="Ковер PNG клипарт изображения (картинки) с альфа каналом и прозрачным  фоном. Скачать бесплатно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31" name="AutoShape 35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33" name="AutoShape 37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35" name="AutoShape 39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37" name="AutoShape 41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41" name="AutoShape 45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43" name="AutoShape 47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45" name="AutoShape 49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47" name="AutoShape 51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49" name="AutoShape 53" descr="Поляны с цвета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51" name="AutoShape 55" descr="Поляны с цвета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4152" name="Picture 56" descr="C:\Users\Юля\Desktop\9ff732f5b05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28868"/>
            <a:ext cx="9144000" cy="4429132"/>
          </a:xfrm>
          <a:prstGeom prst="rect">
            <a:avLst/>
          </a:prstGeom>
          <a:noFill/>
        </p:spPr>
      </p:pic>
      <p:pic>
        <p:nvPicPr>
          <p:cNvPr id="4113" name="Picture 17" descr="C:\Users\Юля\Desktop\0_e8157_ff51bf82_orig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403146" y="0"/>
            <a:ext cx="7740854" cy="5857891"/>
          </a:xfrm>
          <a:prstGeom prst="rect">
            <a:avLst/>
          </a:prstGeom>
          <a:noFill/>
        </p:spPr>
      </p:pic>
      <p:pic>
        <p:nvPicPr>
          <p:cNvPr id="4125" name="Picture 29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/>
          <a:stretch>
            <a:fillRect/>
          </a:stretch>
        </p:blipFill>
        <p:spPr bwMode="auto">
          <a:xfrm flipH="1">
            <a:off x="357158" y="3643314"/>
            <a:ext cx="2286016" cy="2604246"/>
          </a:xfrm>
          <a:prstGeom prst="rect">
            <a:avLst/>
          </a:prstGeom>
          <a:noFill/>
        </p:spPr>
      </p:pic>
      <p:pic>
        <p:nvPicPr>
          <p:cNvPr id="4127" name="Picture 31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5">
            <a:lum bright="-20000" contrast="10000"/>
          </a:blip>
          <a:srcRect/>
          <a:stretch>
            <a:fillRect/>
          </a:stretch>
        </p:blipFill>
        <p:spPr bwMode="auto">
          <a:xfrm>
            <a:off x="5786446" y="5214950"/>
            <a:ext cx="1509446" cy="1183406"/>
          </a:xfrm>
          <a:prstGeom prst="rect">
            <a:avLst/>
          </a:prstGeom>
          <a:noFill/>
        </p:spPr>
      </p:pic>
      <p:sp>
        <p:nvSpPr>
          <p:cNvPr id="4154" name="AutoShape 58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4155" name="Picture 59" descr="C:\Users\Юля\Desktop\cd23a943d00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571480"/>
            <a:ext cx="1769177" cy="14849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айл:Заставка Что? Где? Когда? 2013.jpg — Википедия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9" y="369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b9101a8c3b42aef122dc351d7e8c2c6.cf3f7f25ac5d0fb9e76dcca967bbcb6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228080" y="2139315"/>
            <a:ext cx="2633980" cy="236283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4" name="Скругленный прямоугольник 7"/>
          <p:cNvSpPr/>
          <p:nvPr/>
        </p:nvSpPr>
        <p:spPr>
          <a:xfrm>
            <a:off x="3275965" y="2139315"/>
            <a:ext cx="2628265" cy="23622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6" name="Скругленный прямоугольник 7"/>
          <p:cNvSpPr/>
          <p:nvPr/>
        </p:nvSpPr>
        <p:spPr>
          <a:xfrm>
            <a:off x="323215" y="2139315"/>
            <a:ext cx="2536190" cy="236156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2" b="9744"/>
          <a:stretch>
            <a:fillRect/>
          </a:stretch>
        </p:blipFill>
        <p:spPr>
          <a:xfrm>
            <a:off x="395605" y="2205355"/>
            <a:ext cx="2383155" cy="2305685"/>
          </a:xfrm>
          <a:prstGeom prst="roundRect">
            <a:avLst/>
          </a:prstGeom>
        </p:spPr>
      </p:pic>
      <p:pic>
        <p:nvPicPr>
          <p:cNvPr id="103" name="Picture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3707765" y="2421255"/>
            <a:ext cx="1894205" cy="18091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30" y="2317115"/>
            <a:ext cx="2246630" cy="1913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b9101a8c3b42aef122dc351d7e8c2c6.cf3f7f25ac5d0fb9e76dcca967bbcb6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242685" y="2139315"/>
            <a:ext cx="2633980" cy="236283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4" name="Скругленный прямоугольник 7"/>
          <p:cNvSpPr/>
          <p:nvPr/>
        </p:nvSpPr>
        <p:spPr>
          <a:xfrm>
            <a:off x="3275965" y="2139315"/>
            <a:ext cx="2628265" cy="23622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6" name="Скругленный прямоугольник 7"/>
          <p:cNvSpPr/>
          <p:nvPr/>
        </p:nvSpPr>
        <p:spPr>
          <a:xfrm>
            <a:off x="323215" y="2139315"/>
            <a:ext cx="2536190" cy="236156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105" name="Picture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758825" y="2133600"/>
            <a:ext cx="1664970" cy="2367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3451225" y="2242185"/>
            <a:ext cx="2278380" cy="2157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4"/>
          <a:stretch>
            <a:fillRect/>
          </a:stretch>
        </p:blipFill>
        <p:spPr>
          <a:xfrm>
            <a:off x="6443980" y="2181225"/>
            <a:ext cx="2289175" cy="2279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1313</Words>
  <Application>WPS Presentation</Application>
  <PresentationFormat>Экран (4:3)</PresentationFormat>
  <Paragraphs>54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SimSun</vt:lpstr>
      <vt:lpstr>Wingdings</vt:lpstr>
      <vt:lpstr>Times New Roman</vt:lpstr>
      <vt:lpstr>Andale Sans UI</vt:lpstr>
      <vt:lpstr>Segoe Print</vt:lpstr>
      <vt:lpstr>Calibri</vt:lpstr>
      <vt:lpstr>Calibri</vt:lpstr>
      <vt:lpstr>Microsoft YaHei</vt:lpstr>
      <vt:lpstr>Arial Unicode MS</vt:lpstr>
      <vt:lpstr>Trebuchet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Юля</dc:creator>
  <cp:lastModifiedBy>vadim</cp:lastModifiedBy>
  <cp:revision>34</cp:revision>
  <dcterms:created xsi:type="dcterms:W3CDTF">2021-12-01T13:56:00Z</dcterms:created>
  <dcterms:modified xsi:type="dcterms:W3CDTF">2021-12-06T12:40:04Z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C24890C41EE84F968D269EE8DAD08574</vt:lpwstr>
  </property>
  <property fmtid="{D5CDD505-2E9C-101B-9397-08002B2CF9AE}" pid="3" name="KSOProductBuildVer">
    <vt:lpwstr>1033-11.2.0.10308</vt:lpwstr>
  </property>
</Properties>
</file>