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0" r:id="rId3"/>
    <p:sldId id="257" r:id="rId4"/>
    <p:sldId id="291" r:id="rId5"/>
    <p:sldId id="296" r:id="rId6"/>
    <p:sldId id="302" r:id="rId7"/>
    <p:sldId id="299" r:id="rId8"/>
    <p:sldId id="303" r:id="rId9"/>
    <p:sldId id="301" r:id="rId10"/>
    <p:sldId id="300" r:id="rId11"/>
    <p:sldId id="294" r:id="rId12"/>
    <p:sldId id="29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286" y="-1145715"/>
            <a:ext cx="6857998" cy="91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9267" y="628233"/>
            <a:ext cx="762003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Задачи, принципы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опыт использования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ТРИЗ – технологии в обучении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дошкольников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5" b="100000" l="10000" r="9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09908"/>
            <a:ext cx="2808312" cy="244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3249">
                        <a14:foregroundMark x1="53165" y1="87029" x2="54008" y2="47699"/>
                        <a14:foregroundMark x1="89030" y1="73222" x2="62025" y2="46444"/>
                        <a14:foregroundMark x1="5485" y1="53138" x2="45570" y2="56067"/>
                        <a14:foregroundMark x1="36287" y1="91632" x2="37131" y2="57322"/>
                        <a14:foregroundMark x1="56962" y1="93724" x2="62447" y2="47280"/>
                        <a14:foregroundMark x1="16456" y1="40586" x2="7595" y2="22594"/>
                        <a14:foregroundMark x1="6329" y1="41004" x2="18565" y2="22176"/>
                        <a14:foregroundMark x1="81013" y1="74059" x2="68776" y2="47280"/>
                        <a14:foregroundMark x1="86920" y1="74895" x2="34177" y2="23849"/>
                        <a14:foregroundMark x1="23207" y1="61506" x2="39662" y2="63180"/>
                        <a14:foregroundMark x1="81013" y1="63598" x2="68776" y2="4686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3645195"/>
            <a:ext cx="223051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7" y="16024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573" y="279765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Основные инструменты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ТРИЗ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 rot="4757411">
            <a:off x="6016191" y="4012164"/>
            <a:ext cx="82454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59890" y="836712"/>
            <a:ext cx="4647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Выявление </a:t>
            </a:r>
            <a:r>
              <a:rPr lang="ru-RU" sz="2800" b="1" dirty="0"/>
              <a:t>и разрешение противоречий.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890" y="5004020"/>
            <a:ext cx="317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Поиск решения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7133" y="50040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Плюсы и минусы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 rot="6059338">
            <a:off x="2517751" y="4068950"/>
            <a:ext cx="82454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6200000">
            <a:off x="4372488" y="2161855"/>
            <a:ext cx="82454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7" y="476672"/>
            <a:ext cx="2196452" cy="219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2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830" y="47667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Ведущие принципы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ТРИЗ - педагогики 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968" y="2147116"/>
            <a:ext cx="7272808" cy="398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600" b="1" dirty="0"/>
              <a:t>Принцип </a:t>
            </a:r>
            <a:r>
              <a:rPr lang="ru-RU" sz="2600" b="1" dirty="0" smtClean="0"/>
              <a:t>свободы выбора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600" b="1" dirty="0"/>
              <a:t>Принцип </a:t>
            </a:r>
            <a:r>
              <a:rPr lang="ru-RU" sz="2600" b="1" dirty="0" smtClean="0"/>
              <a:t>открытости</a:t>
            </a:r>
            <a:endParaRPr lang="ru-RU" sz="26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600" b="1" dirty="0"/>
              <a:t>Принцип </a:t>
            </a:r>
            <a:r>
              <a:rPr lang="ru-RU" sz="2600" b="1" dirty="0" smtClean="0"/>
              <a:t>деятельности</a:t>
            </a:r>
            <a:endParaRPr lang="ru-RU" sz="26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600" b="1" dirty="0"/>
              <a:t>Принцип </a:t>
            </a:r>
            <a:r>
              <a:rPr lang="ru-RU" sz="2600" b="1" dirty="0" smtClean="0"/>
              <a:t>обратной связи</a:t>
            </a:r>
            <a:r>
              <a:rPr lang="ru-RU" sz="2600" b="1" dirty="0"/>
              <a:t> </a:t>
            </a:r>
            <a:endParaRPr lang="ru-RU" sz="2600" b="1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600" b="1" dirty="0"/>
              <a:t>Принцип </a:t>
            </a:r>
            <a:r>
              <a:rPr lang="ru-RU" sz="2600" b="1" dirty="0" smtClean="0"/>
              <a:t>приоритета развивающей функции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36" y="2121214"/>
            <a:ext cx="3501221" cy="3580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8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7724" y="1193276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ЗА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249">
                        <a14:foregroundMark x1="53165" y1="87029" x2="54008" y2="47699"/>
                        <a14:foregroundMark x1="89030" y1="73222" x2="62025" y2="46444"/>
                        <a14:foregroundMark x1="5485" y1="53138" x2="45570" y2="56067"/>
                        <a14:foregroundMark x1="36287" y1="91632" x2="37131" y2="57322"/>
                        <a14:foregroundMark x1="56962" y1="93724" x2="62447" y2="47280"/>
                        <a14:foregroundMark x1="16456" y1="40586" x2="7595" y2="22594"/>
                        <a14:foregroundMark x1="6329" y1="41004" x2="18565" y2="22176"/>
                        <a14:foregroundMark x1="81013" y1="74059" x2="68776" y2="47280"/>
                        <a14:foregroundMark x1="86920" y1="74895" x2="34177" y2="23849"/>
                        <a14:foregroundMark x1="23207" y1="61506" x2="39662" y2="63180"/>
                        <a14:foregroundMark x1="81013" y1="63598" x2="68776" y2="4686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04664"/>
            <a:ext cx="1446823" cy="17281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592" r="89688">
                        <a14:foregroundMark x1="41247" y1="42149" x2="41247" y2="73554"/>
                        <a14:foregroundMark x1="38849" y1="42149" x2="44125" y2="3719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12736"/>
          <a:stretch/>
        </p:blipFill>
        <p:spPr bwMode="auto">
          <a:xfrm>
            <a:off x="4398747" y="4749814"/>
            <a:ext cx="4326341" cy="156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2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286" y="-1145715"/>
            <a:ext cx="6857998" cy="91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342" y="396376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Что такое ТРИЗ</a:t>
            </a:r>
            <a:r>
              <a:rPr lang="ru-RU" sz="5400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Т</a:t>
            </a:r>
            <a:r>
              <a:rPr lang="ru-RU" sz="4000" b="1" dirty="0" smtClean="0">
                <a:solidFill>
                  <a:srgbClr val="C00000"/>
                </a:solidFill>
              </a:rPr>
              <a:t> – </a:t>
            </a:r>
            <a:r>
              <a:rPr lang="ru-RU" sz="4000" b="1" dirty="0" smtClean="0"/>
              <a:t>теория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Р</a:t>
            </a:r>
            <a:r>
              <a:rPr lang="ru-RU" sz="4000" b="1" dirty="0" smtClean="0">
                <a:solidFill>
                  <a:srgbClr val="C00000"/>
                </a:solidFill>
              </a:rPr>
              <a:t> - </a:t>
            </a:r>
            <a:r>
              <a:rPr lang="ru-RU" sz="4000" b="1" dirty="0" smtClean="0"/>
              <a:t>решения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r>
              <a:rPr lang="ru-RU" sz="4000" b="1" dirty="0" smtClean="0">
                <a:solidFill>
                  <a:srgbClr val="C00000"/>
                </a:solidFill>
              </a:rPr>
              <a:t> - </a:t>
            </a:r>
            <a:r>
              <a:rPr lang="ru-RU" sz="4000" b="1" dirty="0" smtClean="0"/>
              <a:t>изобретательских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З</a:t>
            </a:r>
            <a:r>
              <a:rPr lang="ru-RU" sz="4000" b="1" dirty="0" smtClean="0">
                <a:solidFill>
                  <a:srgbClr val="C00000"/>
                </a:solidFill>
              </a:rPr>
              <a:t> - </a:t>
            </a:r>
            <a:r>
              <a:rPr lang="ru-RU" sz="4000" b="1" dirty="0" smtClean="0"/>
              <a:t>задач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ТРИЗ</a:t>
            </a:r>
            <a:r>
              <a:rPr lang="ru-RU" sz="2800" b="1" i="1" dirty="0" smtClean="0"/>
              <a:t> </a:t>
            </a:r>
            <a:r>
              <a:rPr lang="ru-RU" sz="2800" b="1" i="1" dirty="0"/>
              <a:t>- это </a:t>
            </a:r>
            <a:r>
              <a:rPr lang="ru-RU" sz="2800" b="1" i="1" dirty="0" smtClean="0"/>
              <a:t>система игр, упражнений и заданий, 	использование которых в 	образовательном процессе, решает сразу 	несколько основных задач.</a:t>
            </a:r>
            <a:endParaRPr lang="ru-RU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" b="97738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4" y="1451347"/>
            <a:ext cx="1657350" cy="160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2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286" y="-1145715"/>
            <a:ext cx="6857998" cy="91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теория решения изобретательских задач</a:t>
            </a:r>
          </a:p>
        </p:txBody>
      </p:sp>
      <p:pic>
        <p:nvPicPr>
          <p:cNvPr id="1026" name="Picture 2" descr="C:\Users\пк1\Desktop\триз-технологии\триз-пособия\image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523100"/>
            <a:ext cx="3651027" cy="4786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ТРИЗ</a:t>
            </a:r>
            <a:r>
              <a:rPr lang="ru-RU" sz="1800" dirty="0"/>
              <a:t> (теория решения изобретательских задач) технология была разработана </a:t>
            </a:r>
            <a:r>
              <a:rPr lang="ru-RU" sz="1800" dirty="0" smtClean="0"/>
              <a:t>писателем-фантастом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Генрихом </a:t>
            </a:r>
            <a:r>
              <a:rPr lang="ru-RU" sz="1800" b="1" dirty="0" err="1" smtClean="0">
                <a:solidFill>
                  <a:srgbClr val="C00000"/>
                </a:solidFill>
              </a:rPr>
              <a:t>Альтшуллером</a:t>
            </a:r>
            <a:endParaRPr lang="ru-RU" sz="1800" b="1" dirty="0"/>
          </a:p>
          <a:p>
            <a:pPr marL="0" indent="0" algn="ctr">
              <a:buNone/>
            </a:pPr>
            <a:r>
              <a:rPr lang="ru-RU" sz="1800" b="1" dirty="0" smtClean="0"/>
              <a:t>(15.10.1926 </a:t>
            </a:r>
            <a:r>
              <a:rPr lang="ru-RU" sz="1800" b="1" dirty="0"/>
              <a:t>– 24.09.1998гг</a:t>
            </a:r>
            <a:r>
              <a:rPr lang="ru-RU" sz="1800" b="1" dirty="0" smtClean="0"/>
              <a:t>).</a:t>
            </a:r>
          </a:p>
          <a:p>
            <a:r>
              <a:rPr lang="ru-RU" sz="1800" dirty="0"/>
              <a:t>Изначально </a:t>
            </a:r>
            <a:r>
              <a:rPr lang="ru-RU" sz="1800" dirty="0" smtClean="0"/>
              <a:t>Г. </a:t>
            </a:r>
            <a:r>
              <a:rPr lang="ru-RU" sz="1800" dirty="0" err="1" smtClean="0"/>
              <a:t>Альтшуллер</a:t>
            </a:r>
            <a:r>
              <a:rPr lang="ru-RU" sz="1800" dirty="0" smtClean="0"/>
              <a:t> </a:t>
            </a:r>
            <a:r>
              <a:rPr lang="ru-RU" sz="1800" dirty="0"/>
              <a:t>разрабатывал методику для инженеров, чтобы помочь им решать технические задачи.</a:t>
            </a:r>
          </a:p>
          <a:p>
            <a:r>
              <a:rPr lang="ru-RU" sz="1800" dirty="0"/>
              <a:t>В 1989 году основана Международная ассоциация ТРИЗ. С тех пор метод используют такие компании, как IBM, </a:t>
            </a:r>
            <a:r>
              <a:rPr lang="ru-RU" sz="1800" dirty="0" err="1"/>
              <a:t>Intel</a:t>
            </a:r>
            <a:r>
              <a:rPr lang="ru-RU" sz="1800" dirty="0"/>
              <a:t>, </a:t>
            </a:r>
            <a:r>
              <a:rPr lang="ru-RU" sz="1800" dirty="0" err="1"/>
              <a:t>Samsung</a:t>
            </a:r>
            <a:r>
              <a:rPr lang="ru-RU" sz="1800" dirty="0"/>
              <a:t>, </a:t>
            </a:r>
            <a:r>
              <a:rPr lang="ru-RU" sz="1800" dirty="0" err="1"/>
              <a:t>Boeing</a:t>
            </a:r>
            <a:r>
              <a:rPr lang="ru-RU" sz="1800" dirty="0"/>
              <a:t>, </a:t>
            </a:r>
            <a:r>
              <a:rPr lang="ru-RU" sz="1800" dirty="0" err="1"/>
              <a:t>Toyota</a:t>
            </a:r>
            <a:r>
              <a:rPr lang="ru-RU" sz="1800" dirty="0"/>
              <a:t>, </a:t>
            </a:r>
            <a:r>
              <a:rPr lang="ru-RU" sz="1800" dirty="0" err="1"/>
              <a:t>General</a:t>
            </a:r>
            <a:r>
              <a:rPr lang="ru-RU" sz="1800" dirty="0"/>
              <a:t> </a:t>
            </a:r>
            <a:r>
              <a:rPr lang="ru-RU" sz="1800" dirty="0" err="1"/>
              <a:t>Electric</a:t>
            </a:r>
            <a:r>
              <a:rPr lang="ru-RU" sz="1800" dirty="0"/>
              <a:t> и NASA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5717" y="-1145715"/>
            <a:ext cx="6857998" cy="91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7767" y="476672"/>
            <a:ext cx="7560840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Области применения ТРИЗ</a:t>
            </a:r>
            <a:endParaRPr lang="ru-RU" sz="4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1446" y="1575838"/>
            <a:ext cx="21804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ТРИЗ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709" y="2744315"/>
            <a:ext cx="205222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ТРИЗ–практика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3" y="4256632"/>
            <a:ext cx="237626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ТРИЗ в </a:t>
            </a:r>
            <a:r>
              <a:rPr lang="ru-RU" sz="2000" b="1" dirty="0"/>
              <a:t>нетехнических</a:t>
            </a:r>
            <a:r>
              <a:rPr lang="ru-RU" b="1" dirty="0"/>
              <a:t> областях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4333576"/>
            <a:ext cx="24287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ТРИЗ–обучение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1659" y="2736269"/>
            <a:ext cx="222179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ТРИЗ–движение</a:t>
            </a:r>
            <a:endParaRPr lang="ru-RU" sz="2000" dirty="0"/>
          </a:p>
        </p:txBody>
      </p:sp>
      <p:sp>
        <p:nvSpPr>
          <p:cNvPr id="26" name="Стрелка углом вверх 25"/>
          <p:cNvSpPr/>
          <p:nvPr/>
        </p:nvSpPr>
        <p:spPr>
          <a:xfrm rot="10800000">
            <a:off x="1907704" y="2155183"/>
            <a:ext cx="1656184" cy="387389"/>
          </a:xfrm>
          <a:prstGeom prst="bentUpArrow">
            <a:avLst>
              <a:gd name="adj1" fmla="val 18293"/>
              <a:gd name="adj2" fmla="val 320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 rot="10800000" flipH="1">
            <a:off x="6012160" y="2098426"/>
            <a:ext cx="1540393" cy="359685"/>
          </a:xfrm>
          <a:prstGeom prst="bentUpArrow">
            <a:avLst>
              <a:gd name="adj1" fmla="val 18293"/>
              <a:gd name="adj2" fmla="val 320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779912" y="2736269"/>
            <a:ext cx="216024" cy="1415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360837" y="2712963"/>
            <a:ext cx="216024" cy="1415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249">
                        <a14:foregroundMark x1="53165" y1="87029" x2="54008" y2="47699"/>
                        <a14:foregroundMark x1="89030" y1="73222" x2="62025" y2="46444"/>
                        <a14:foregroundMark x1="5485" y1="53138" x2="45570" y2="56067"/>
                        <a14:foregroundMark x1="36287" y1="91632" x2="37131" y2="57322"/>
                        <a14:foregroundMark x1="56962" y1="93724" x2="62447" y2="47280"/>
                        <a14:foregroundMark x1="16456" y1="40586" x2="7595" y2="22594"/>
                        <a14:foregroundMark x1="6329" y1="41004" x2="18565" y2="22176"/>
                        <a14:foregroundMark x1="81013" y1="74059" x2="68776" y2="47280"/>
                        <a14:foregroundMark x1="86920" y1="74895" x2="34177" y2="23849"/>
                        <a14:foregroundMark x1="23207" y1="61506" x2="39662" y2="63180"/>
                        <a14:foregroundMark x1="81013" y1="63598" x2="68776" y2="4686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437113"/>
            <a:ext cx="1654662" cy="19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AutoShape 2" descr="Шестеренка клипарт (69 фото) » Рисунки для срисовки и не толь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200" r="100000">
                        <a14:foregroundMark x1="26400" y1="19900" x2="70800" y2="75124"/>
                        <a14:foregroundMark x1="7200" y1="38806" x2="20800" y2="58706"/>
                        <a14:foregroundMark x1="24800" y1="88060" x2="39600" y2="72637"/>
                        <a14:foregroundMark x1="57600" y1="38806" x2="44400" y2="59701"/>
                        <a14:foregroundMark x1="41600" y1="50249" x2="59600" y2="53731"/>
                        <a14:foregroundMark x1="34400" y1="23881" x2="34400" y2="23881"/>
                        <a14:foregroundMark x1="28400" y1="34826" x2="28400" y2="34826"/>
                        <a14:foregroundMark x1="90800" y1="60199" x2="90800" y2="60199"/>
                        <a14:foregroundMark x1="71200" y1="47761" x2="71200" y2="47761"/>
                        <a14:foregroundMark x1="28800" y1="61194" x2="28800" y2="61194"/>
                        <a14:foregroundMark x1="24400" y1="60199" x2="35600" y2="57711"/>
                        <a14:foregroundMark x1="25200" y1="31343" x2="25200" y2="31343"/>
                        <a14:backgroundMark x1="26000" y1="46269" x2="34000" y2="46766"/>
                        <a14:backgroundMark x1="34000" y1="68657" x2="40800" y2="66169"/>
                        <a14:backgroundMark x1="54400" y1="68159" x2="56400" y2="67662"/>
                        <a14:backgroundMark x1="62800" y1="57711" x2="66800" y2="57711"/>
                        <a14:backgroundMark x1="73600" y1="58706" x2="73600" y2="58706"/>
                        <a14:backgroundMark x1="61600" y1="41791" x2="61600" y2="417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7" y="5198592"/>
            <a:ext cx="1558531" cy="125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21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5717" y="-1170100"/>
            <a:ext cx="6857998" cy="91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95884" y="492028"/>
            <a:ext cx="8296596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100"/>
              </a:spcBef>
              <a:tabLst>
                <a:tab pos="829310" algn="l"/>
                <a:tab pos="1876425" algn="l"/>
                <a:tab pos="2269490" algn="l"/>
                <a:tab pos="2670175" algn="l"/>
                <a:tab pos="3489325" algn="l"/>
                <a:tab pos="4941570" algn="l"/>
              </a:tabLst>
            </a:pPr>
            <a:r>
              <a:rPr lang="ru-RU" sz="2400" dirty="0">
                <a:solidFill>
                  <a:srgbClr val="0D3964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В конце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80-</a:t>
            </a:r>
            <a:r>
              <a:rPr sz="2400" spc="-50" dirty="0" smtClean="0">
                <a:latin typeface="Times New Roman"/>
                <a:cs typeface="Times New Roman"/>
              </a:rPr>
              <a:t>х</a:t>
            </a:r>
            <a:r>
              <a:rPr lang="ru-RU" sz="2400" spc="-50" dirty="0" smtClean="0">
                <a:latin typeface="Times New Roman"/>
                <a:cs typeface="Times New Roman"/>
              </a:rPr>
              <a:t> годов 20 века </a:t>
            </a:r>
            <a:r>
              <a:rPr sz="2400" spc="-10" dirty="0" err="1" smtClean="0">
                <a:latin typeface="Times New Roman"/>
                <a:cs typeface="Times New Roman"/>
              </a:rPr>
              <a:t>возникло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новое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0" dirty="0" smtClean="0">
                <a:latin typeface="Times New Roman"/>
                <a:cs typeface="Times New Roman"/>
              </a:rPr>
              <a:t>в</a:t>
            </a:r>
            <a:r>
              <a:rPr lang="ru-RU" sz="2400" spc="-10" dirty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направление в образовании: </a:t>
            </a:r>
            <a:r>
              <a:rPr lang="ru-RU" sz="24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ТРИЗ – педагогика.</a:t>
            </a:r>
          </a:p>
          <a:p>
            <a:pPr marL="59690" marR="5080" indent="-47625">
              <a:lnSpc>
                <a:spcPct val="100000"/>
              </a:lnSpc>
              <a:spcBef>
                <a:spcPts val="100"/>
              </a:spcBef>
              <a:tabLst>
                <a:tab pos="829310" algn="l"/>
                <a:tab pos="1876425" algn="l"/>
                <a:tab pos="2269490" algn="l"/>
                <a:tab pos="2670175" algn="l"/>
                <a:tab pos="3489325" algn="l"/>
                <a:tab pos="4941570" algn="l"/>
              </a:tabLst>
            </a:pPr>
            <a:endParaRPr lang="ru-RU" sz="800" b="1" spc="-1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9690" marR="5080" indent="-47625">
              <a:lnSpc>
                <a:spcPct val="100000"/>
              </a:lnSpc>
              <a:spcBef>
                <a:spcPts val="100"/>
              </a:spcBef>
              <a:tabLst>
                <a:tab pos="829310" algn="l"/>
                <a:tab pos="1876425" algn="l"/>
                <a:tab pos="2269490" algn="l"/>
                <a:tab pos="2670175" algn="l"/>
                <a:tab pos="3489325" algn="l"/>
                <a:tab pos="4941570" algn="l"/>
              </a:tabLst>
            </a:pPr>
            <a:r>
              <a:rPr lang="ru-RU" sz="2400" b="1" spc="-10" dirty="0" smtClean="0">
                <a:latin typeface="Times New Roman"/>
                <a:cs typeface="Times New Roman"/>
              </a:rPr>
              <a:t>Адаптированная к дошкольному возрасту, она позволяет:</a:t>
            </a:r>
          </a:p>
          <a:p>
            <a:pPr marL="355600" indent="-342900">
              <a:lnSpc>
                <a:spcPts val="2785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/>
              <a:t>воспитывать</a:t>
            </a:r>
            <a:r>
              <a:rPr lang="ru-RU" sz="2400" spc="-50" dirty="0"/>
              <a:t> </a:t>
            </a:r>
            <a:r>
              <a:rPr lang="ru-RU" sz="2400" dirty="0"/>
              <a:t>и</a:t>
            </a:r>
            <a:r>
              <a:rPr lang="ru-RU" sz="2400" spc="-70" dirty="0"/>
              <a:t> </a:t>
            </a:r>
            <a:r>
              <a:rPr lang="ru-RU" sz="2400" dirty="0"/>
              <a:t>обучать</a:t>
            </a:r>
            <a:r>
              <a:rPr lang="ru-RU" sz="2400" spc="-75" dirty="0"/>
              <a:t> </a:t>
            </a:r>
            <a:r>
              <a:rPr lang="ru-RU" sz="2400" dirty="0"/>
              <a:t>ребёнка</a:t>
            </a:r>
            <a:r>
              <a:rPr lang="ru-RU" sz="2400" spc="-75" dirty="0"/>
              <a:t> </a:t>
            </a:r>
            <a:r>
              <a:rPr lang="ru-RU" sz="2400" dirty="0"/>
              <a:t>под</a:t>
            </a:r>
            <a:r>
              <a:rPr lang="ru-RU" sz="2400" spc="-50" dirty="0"/>
              <a:t> </a:t>
            </a:r>
            <a:r>
              <a:rPr lang="ru-RU" sz="2400" dirty="0"/>
              <a:t>девизом</a:t>
            </a:r>
            <a:r>
              <a:rPr lang="ru-RU" sz="2400" spc="-50" dirty="0"/>
              <a:t> – </a:t>
            </a:r>
            <a:endParaRPr lang="ru-RU" sz="2400" b="1" dirty="0" smtClean="0">
              <a:solidFill>
                <a:srgbClr val="FF0000"/>
              </a:solidFill>
              <a:latin typeface="Segoe Print"/>
              <a:cs typeface="Segoe Print"/>
            </a:endParaRPr>
          </a:p>
          <a:p>
            <a:pPr algn="ctr">
              <a:lnSpc>
                <a:spcPts val="2785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Segoe Print"/>
                <a:cs typeface="Segoe Print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Segoe Print"/>
                <a:cs typeface="Segoe Print"/>
              </a:rPr>
              <a:t>Творчество</a:t>
            </a:r>
            <a:r>
              <a:rPr lang="ru-RU" sz="2400" b="1" spc="-20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Segoe Print"/>
                <a:cs typeface="Segoe Print"/>
              </a:rPr>
              <a:t>во</a:t>
            </a:r>
            <a:r>
              <a:rPr lang="ru-RU" sz="2400" b="1" spc="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Segoe Print"/>
                <a:cs typeface="Segoe Print"/>
              </a:rPr>
              <a:t>всём</a:t>
            </a:r>
            <a:r>
              <a:rPr lang="ru-RU" sz="2400" b="1" spc="-10" dirty="0" smtClean="0">
                <a:solidFill>
                  <a:srgbClr val="FF0000"/>
                </a:solidFill>
                <a:latin typeface="Segoe Print"/>
                <a:cs typeface="Segoe Print"/>
              </a:rPr>
              <a:t>!»</a:t>
            </a:r>
            <a:endParaRPr lang="ru-RU" sz="2400" b="1" spc="-10" dirty="0">
              <a:solidFill>
                <a:srgbClr val="FF0000"/>
              </a:solidFill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>
            <a:spLocks/>
          </p:cNvSpPr>
          <p:nvPr/>
        </p:nvSpPr>
        <p:spPr>
          <a:xfrm>
            <a:off x="606438" y="2505400"/>
            <a:ext cx="793655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spcBef>
                <a:spcPts val="190"/>
              </a:spcBef>
              <a:buNone/>
            </a:pPr>
            <a:r>
              <a:rPr lang="ru-RU" sz="2400" dirty="0" smtClean="0"/>
              <a:t>Работой</a:t>
            </a:r>
            <a:r>
              <a:rPr lang="ru-RU" sz="2400" spc="-5" dirty="0" smtClean="0"/>
              <a:t> </a:t>
            </a:r>
            <a:r>
              <a:rPr lang="ru-RU" sz="2400" dirty="0" smtClean="0"/>
              <a:t>над</a:t>
            </a:r>
            <a:r>
              <a:rPr lang="ru-RU" sz="2400" spc="-20" dirty="0" smtClean="0"/>
              <a:t> </a:t>
            </a:r>
            <a:r>
              <a:rPr lang="ru-RU" sz="2400" dirty="0" smtClean="0"/>
              <a:t>Программой</a:t>
            </a:r>
            <a:r>
              <a:rPr lang="ru-RU" sz="2400" spc="15" dirty="0" smtClean="0"/>
              <a:t> </a:t>
            </a:r>
            <a:r>
              <a:rPr lang="ru-RU" sz="2400" dirty="0" smtClean="0"/>
              <a:t>–</a:t>
            </a:r>
            <a:r>
              <a:rPr lang="ru-RU" sz="2400" spc="-15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ТРИЗ</a:t>
            </a:r>
            <a:r>
              <a:rPr lang="ru-RU" sz="2400" spc="-5" dirty="0" smtClean="0"/>
              <a:t> </a:t>
            </a:r>
            <a:r>
              <a:rPr lang="ru-RU" sz="2400" dirty="0" smtClean="0"/>
              <a:t>занимались</a:t>
            </a:r>
            <a:r>
              <a:rPr lang="ru-RU" sz="2400" spc="-20" dirty="0" smtClean="0"/>
              <a:t> </a:t>
            </a:r>
            <a:r>
              <a:rPr lang="ru-RU" sz="2400" dirty="0" smtClean="0"/>
              <a:t>такие</a:t>
            </a:r>
            <a:r>
              <a:rPr lang="ru-RU" sz="2400" spc="-15" dirty="0" smtClean="0"/>
              <a:t> </a:t>
            </a:r>
            <a:r>
              <a:rPr lang="ru-RU" sz="2400" dirty="0" smtClean="0"/>
              <a:t>учёные</a:t>
            </a:r>
            <a:r>
              <a:rPr lang="ru-RU" sz="2400" spc="-30" dirty="0" smtClean="0"/>
              <a:t> </a:t>
            </a:r>
            <a:r>
              <a:rPr lang="ru-RU" sz="2400" spc="-50" dirty="0" smtClean="0"/>
              <a:t>и </a:t>
            </a:r>
            <a:r>
              <a:rPr lang="ru-RU" sz="2400" dirty="0" smtClean="0"/>
              <a:t>педагоги</a:t>
            </a:r>
            <a:r>
              <a:rPr lang="ru-RU" sz="2400" spc="-70" dirty="0" smtClean="0"/>
              <a:t> </a:t>
            </a:r>
            <a:r>
              <a:rPr lang="ru-RU" sz="2400" dirty="0" smtClean="0"/>
              <a:t>как: </a:t>
            </a:r>
            <a:r>
              <a:rPr lang="ru-RU" sz="2400" dirty="0" err="1" smtClean="0"/>
              <a:t>Тамберг</a:t>
            </a:r>
            <a:r>
              <a:rPr lang="ru-RU" sz="2400" spc="-55" dirty="0" smtClean="0"/>
              <a:t> </a:t>
            </a:r>
            <a:r>
              <a:rPr lang="ru-RU" sz="2400" spc="-35" dirty="0" smtClean="0"/>
              <a:t>Ю.Г.,</a:t>
            </a:r>
            <a:r>
              <a:rPr lang="ru-RU" sz="2400" spc="-75" dirty="0" smtClean="0"/>
              <a:t> </a:t>
            </a:r>
            <a:r>
              <a:rPr lang="ru-RU" sz="2400" dirty="0" err="1" smtClean="0"/>
              <a:t>Гин</a:t>
            </a:r>
            <a:r>
              <a:rPr lang="ru-RU" sz="2400" spc="-55" dirty="0" smtClean="0"/>
              <a:t> </a:t>
            </a:r>
            <a:r>
              <a:rPr lang="ru-RU" sz="2400" dirty="0" smtClean="0"/>
              <a:t>С.И.,</a:t>
            </a:r>
            <a:r>
              <a:rPr lang="ru-RU" sz="2400" spc="-50" dirty="0" smtClean="0"/>
              <a:t> </a:t>
            </a:r>
            <a:r>
              <a:rPr lang="ru-RU" sz="2400" dirty="0" err="1" smtClean="0"/>
              <a:t>Гин</a:t>
            </a:r>
            <a:r>
              <a:rPr lang="ru-RU" sz="2400" spc="-65" dirty="0" smtClean="0"/>
              <a:t> </a:t>
            </a:r>
            <a:r>
              <a:rPr lang="ru-RU" sz="2400" dirty="0" smtClean="0"/>
              <a:t>А.А.</a:t>
            </a:r>
            <a:r>
              <a:rPr lang="ru-RU" sz="2400" spc="-40" dirty="0" smtClean="0"/>
              <a:t> </a:t>
            </a:r>
            <a:r>
              <a:rPr lang="ru-RU" sz="2400" dirty="0" smtClean="0"/>
              <a:t>и</a:t>
            </a:r>
            <a:r>
              <a:rPr lang="ru-RU" sz="2400" spc="-65" dirty="0" smtClean="0"/>
              <a:t> </a:t>
            </a:r>
            <a:r>
              <a:rPr lang="ru-RU" sz="2400" spc="-10" dirty="0" smtClean="0"/>
              <a:t>многие другие.</a:t>
            </a:r>
            <a:endParaRPr lang="ru-RU" sz="2400" spc="-10"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3699465"/>
            <a:ext cx="1995677" cy="215321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1068" y="3713762"/>
            <a:ext cx="2076364" cy="213891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5025" y="3645024"/>
            <a:ext cx="2160240" cy="218768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93294" y="5970991"/>
            <a:ext cx="1920239" cy="368935"/>
          </a:xfrm>
          <a:prstGeom prst="rect">
            <a:avLst/>
          </a:prstGeom>
          <a:ln w="10667">
            <a:solidFill>
              <a:srgbClr val="9A521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300"/>
              </a:spcBef>
            </a:pPr>
            <a:r>
              <a:rPr sz="1800" spc="-45" dirty="0">
                <a:solidFill>
                  <a:srgbClr val="4D290A"/>
                </a:solidFill>
                <a:latin typeface="Times New Roman"/>
                <a:cs typeface="Times New Roman"/>
              </a:rPr>
              <a:t>Ю.Г.</a:t>
            </a:r>
            <a:r>
              <a:rPr sz="1800" spc="-40" dirty="0">
                <a:solidFill>
                  <a:srgbClr val="4D290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D290A"/>
                </a:solidFill>
                <a:latin typeface="Times New Roman"/>
                <a:cs typeface="Times New Roman"/>
              </a:rPr>
              <a:t>Тамберг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6196" y="5912003"/>
            <a:ext cx="1600200" cy="401320"/>
          </a:xfrm>
          <a:prstGeom prst="rect">
            <a:avLst/>
          </a:prstGeom>
          <a:ln w="10668">
            <a:solidFill>
              <a:srgbClr val="9A5215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295"/>
              </a:spcBef>
            </a:pPr>
            <a:r>
              <a:rPr sz="2000" spc="-10" dirty="0">
                <a:solidFill>
                  <a:srgbClr val="4D290A"/>
                </a:solidFill>
                <a:latin typeface="Times New Roman"/>
                <a:cs typeface="Times New Roman"/>
              </a:rPr>
              <a:t>С.И.Гин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06352" y="5954798"/>
            <a:ext cx="1295400" cy="401320"/>
          </a:xfrm>
          <a:prstGeom prst="rect">
            <a:avLst/>
          </a:prstGeom>
          <a:ln w="10667">
            <a:solidFill>
              <a:srgbClr val="9A5215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solidFill>
                  <a:srgbClr val="4D290A"/>
                </a:solidFill>
                <a:latin typeface="Times New Roman"/>
                <a:cs typeface="Times New Roman"/>
              </a:rPr>
              <a:t>А.А.</a:t>
            </a:r>
            <a:r>
              <a:rPr sz="2000" spc="-5" dirty="0">
                <a:solidFill>
                  <a:srgbClr val="4D290A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D290A"/>
                </a:solidFill>
                <a:latin typeface="Times New Roman"/>
                <a:cs typeface="Times New Roman"/>
              </a:rPr>
              <a:t>Гин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09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5717" y="-1145716"/>
            <a:ext cx="6857998" cy="91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893" y="1079198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Цель ТРИЗ педагогики </a:t>
            </a:r>
            <a:r>
              <a:rPr lang="ru-RU" sz="4800" b="1" dirty="0" smtClean="0">
                <a:solidFill>
                  <a:srgbClr val="FF0000"/>
                </a:solidFill>
              </a:rPr>
              <a:t>- </a:t>
            </a:r>
            <a:r>
              <a:rPr lang="ru-RU" sz="3600" b="1" dirty="0" smtClean="0"/>
              <a:t>формирование сильного мышления и воспитание творческой личности, подготовленной к решению сложных проблем в различных областях деятельности</a:t>
            </a:r>
            <a:endParaRPr lang="ru-RU" sz="36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500" y1="70938" x2="30167" y2="20625"/>
                        <a14:foregroundMark x1="70000" y1="66875" x2="70833" y2="8125"/>
                        <a14:foregroundMark x1="60333" y1="35313" x2="78500" y2="31875"/>
                        <a14:foregroundMark x1="63667" y1="52500" x2="78667" y2="4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370"/>
            <a:ext cx="3376300" cy="180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57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1436" y="-1171547"/>
            <a:ext cx="6857998" cy="91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0143" y="243977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Повысить самооценку ребёнка.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76672"/>
            <a:ext cx="5876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Основные задачи </a:t>
            </a:r>
            <a:r>
              <a:rPr lang="ru-RU" sz="4400" b="1" dirty="0" smtClean="0">
                <a:solidFill>
                  <a:srgbClr val="FF0000"/>
                </a:solidFill>
              </a:rPr>
              <a:t>ТРИЗ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857" y="1246113"/>
            <a:ext cx="683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Максимально увеличить эффективность </a:t>
            </a:r>
            <a:r>
              <a:rPr lang="ru-RU" sz="2400" b="1" dirty="0" smtClean="0"/>
              <a:t>усвоения </a:t>
            </a:r>
            <a:r>
              <a:rPr lang="ru-RU" sz="2400" b="1" dirty="0"/>
              <a:t>программы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778" y1="8000" x2="70667" y2="75111"/>
                        <a14:foregroundMark x1="63111" y1="4444" x2="64444" y2="61778"/>
                        <a14:foregroundMark x1="92889" y1="7111" x2="79556" y2="31556"/>
                        <a14:foregroundMark x1="28000" y1="22222" x2="24889" y2="89778"/>
                        <a14:foregroundMark x1="44000" y1="36000" x2="28444" y2="70667"/>
                        <a14:foregroundMark x1="41778" y1="56444" x2="47111" y2="45333"/>
                        <a14:foregroundMark x1="31111" y1="29333" x2="32889" y2="41333"/>
                        <a14:foregroundMark x1="5778" y1="81333" x2="29333" y2="95556"/>
                        <a14:foregroundMark x1="8444" y1="94222" x2="23556" y2="99111"/>
                        <a14:foregroundMark x1="49778" y1="64444" x2="63111" y2="50222"/>
                        <a14:foregroundMark x1="60889" y1="60889" x2="66222" y2="49778"/>
                        <a14:foregroundMark x1="34222" y1="18222" x2="46222" y2="31556"/>
                        <a14:foregroundMark x1="36444" y1="46222" x2="41778" y2="47111"/>
                        <a14:foregroundMark x1="68889" y1="40000" x2="74667" y2="37333"/>
                        <a14:foregroundMark x1="36889" y1="59556" x2="44444" y2="67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5" y="3890664"/>
            <a:ext cx="2545557" cy="254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67" y="731215"/>
            <a:ext cx="1776230" cy="15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4784" y="42930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Развивать нестандартное мышление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70961" y="5031271"/>
            <a:ext cx="4858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Формировать целостную картину </a:t>
            </a:r>
            <a:r>
              <a:rPr lang="ru-RU" sz="2400" b="1" dirty="0"/>
              <a:t>мира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33424" y="3157124"/>
            <a:ext cx="622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Воспитывать интерес </a:t>
            </a:r>
            <a:r>
              <a:rPr lang="ru-RU" sz="2400" b="1" dirty="0"/>
              <a:t>к поисковой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762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764704"/>
            <a:ext cx="77048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Используя ТРИЗ технологию педагог стимулирует у дошкольников:</a:t>
            </a:r>
            <a:endParaRPr lang="ru-RU" b="1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b="1" dirty="0" smtClean="0"/>
              <a:t>Повышение уровня речевой активности;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b="1" dirty="0" smtClean="0"/>
              <a:t>Развитие структурных компонентов речи;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b="1" dirty="0" smtClean="0"/>
              <a:t>Развитие коммуникативных навыков;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b="1" dirty="0" smtClean="0"/>
              <a:t>Овладение умениями рассуждать, размышлять, обобщать, доказывать, делать выводы.</a:t>
            </a:r>
            <a:endParaRPr lang="ru-RU" sz="2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592" r="89688">
                        <a14:foregroundMark x1="41247" y1="42149" x2="41247" y2="73554"/>
                        <a14:foregroundMark x1="38849" y1="42149" x2="44125" y2="3719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01208"/>
            <a:ext cx="4464496" cy="111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11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286" y="-1145715"/>
            <a:ext cx="6857998" cy="91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825" y="476672"/>
            <a:ext cx="828092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</a:rPr>
              <a:t>Положительные стороны ТРИЗ</a:t>
            </a:r>
            <a:r>
              <a:rPr lang="ru-RU" sz="3200" b="1" u="sng" dirty="0" smtClean="0">
                <a:solidFill>
                  <a:srgbClr val="FF0000"/>
                </a:solidFill>
              </a:rPr>
              <a:t>: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У </a:t>
            </a:r>
            <a:r>
              <a:rPr lang="ru-RU" sz="2400" dirty="0"/>
              <a:t>детей обогащается круг представлений, растет словарный запас, развиваются творческие способности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ТРИЗ </a:t>
            </a:r>
            <a:r>
              <a:rPr lang="ru-RU" sz="2400" dirty="0"/>
              <a:t>помогает формировать диалектику и логику, способствует преодолению застенчивости, замкнутости, робости; маленький человек учится отстаивать свою точку зрения, а попадая в трудные ситуации самостоятельно находить оригинальные решения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ТРИЗ </a:t>
            </a:r>
            <a:r>
              <a:rPr lang="ru-RU" sz="2400" dirty="0"/>
              <a:t>способствует развитию наглядно-образного, причинного, эвристического мышления; памяти, воображения, воздействует на другие психические процессы.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8" r="15074"/>
          <a:stretch/>
        </p:blipFill>
        <p:spPr bwMode="auto">
          <a:xfrm>
            <a:off x="7269585" y="5301208"/>
            <a:ext cx="1440160" cy="125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8680"/>
            <a:ext cx="611892" cy="59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153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374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ТРИЗ – теория решения изобретательских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User</cp:lastModifiedBy>
  <cp:revision>157</cp:revision>
  <dcterms:created xsi:type="dcterms:W3CDTF">2015-11-07T08:39:34Z</dcterms:created>
  <dcterms:modified xsi:type="dcterms:W3CDTF">2022-03-14T07:43:35Z</dcterms:modified>
</cp:coreProperties>
</file>