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18" r:id="rId17"/>
    <p:sldId id="317" r:id="rId18"/>
    <p:sldId id="319" r:id="rId19"/>
    <p:sldId id="320" r:id="rId20"/>
    <p:sldId id="321" r:id="rId21"/>
    <p:sldId id="322" r:id="rId22"/>
    <p:sldId id="323" r:id="rId23"/>
    <p:sldId id="273" r:id="rId24"/>
    <p:sldId id="335" r:id="rId25"/>
    <p:sldId id="33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0" autoAdjust="0"/>
    <p:restoredTop sz="94660"/>
  </p:normalViewPr>
  <p:slideViewPr>
    <p:cSldViewPr>
      <p:cViewPr varScale="1">
        <p:scale>
          <a:sx n="75" d="100"/>
          <a:sy n="75" d="100"/>
        </p:scale>
        <p:origin x="121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37018C-8F60-41F8-8488-69C75C95A149}" type="doc">
      <dgm:prSet loTypeId="urn:microsoft.com/office/officeart/2005/8/layout/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E53AFE3-3DC3-4BE1-9514-59D8CF995395}">
      <dgm:prSet phldrT="[Текст]" custT="1"/>
      <dgm:spPr/>
      <dgm:t>
        <a:bodyPr/>
        <a:lstStyle/>
        <a:p>
          <a:pPr algn="ctr"/>
          <a:r>
            <a:rPr lang="ru-RU" sz="3600" dirty="0" smtClean="0"/>
            <a:t>Определить тему</a:t>
          </a:r>
          <a:endParaRPr lang="ru-RU" sz="3600" dirty="0"/>
        </a:p>
      </dgm:t>
    </dgm:pt>
    <dgm:pt modelId="{4968B932-89F7-40CE-9502-1B65E3234AA3}" type="parTrans" cxnId="{2E69D1D1-A4D4-4528-A896-CEA2F6731A5F}">
      <dgm:prSet/>
      <dgm:spPr/>
      <dgm:t>
        <a:bodyPr/>
        <a:lstStyle/>
        <a:p>
          <a:endParaRPr lang="ru-RU"/>
        </a:p>
      </dgm:t>
    </dgm:pt>
    <dgm:pt modelId="{B11B9E6D-E14F-41E0-868E-F63B4A9688DC}" type="sibTrans" cxnId="{2E69D1D1-A4D4-4528-A896-CEA2F6731A5F}">
      <dgm:prSet/>
      <dgm:spPr/>
      <dgm:t>
        <a:bodyPr/>
        <a:lstStyle/>
        <a:p>
          <a:endParaRPr lang="ru-RU"/>
        </a:p>
      </dgm:t>
    </dgm:pt>
    <dgm:pt modelId="{EAE44902-A7AB-4B60-8E01-5756A19955D0}">
      <dgm:prSet phldrT="[Текст]" custT="1"/>
      <dgm:spPr/>
      <dgm:t>
        <a:bodyPr/>
        <a:lstStyle/>
        <a:p>
          <a:pPr algn="ctr"/>
          <a:r>
            <a:rPr lang="ru-RU" sz="3600" dirty="0" smtClean="0"/>
            <a:t>Подобрать картинки, имеющие отношение </a:t>
          </a:r>
          <a:r>
            <a:rPr lang="ru-RU" sz="3600" dirty="0" smtClean="0"/>
            <a:t/>
          </a:r>
          <a:br>
            <a:rPr lang="ru-RU" sz="3600" dirty="0" smtClean="0"/>
          </a:br>
          <a:r>
            <a:rPr lang="ru-RU" sz="3600" dirty="0" smtClean="0"/>
            <a:t>к </a:t>
          </a:r>
          <a:r>
            <a:rPr lang="ru-RU" sz="3600" dirty="0" smtClean="0"/>
            <a:t>данной теме</a:t>
          </a:r>
          <a:endParaRPr lang="ru-RU" sz="3600" dirty="0"/>
        </a:p>
      </dgm:t>
    </dgm:pt>
    <dgm:pt modelId="{3C98632E-DB46-446B-B7AE-F0BCC421CAAC}" type="parTrans" cxnId="{2D9DA0E6-2998-463D-A406-2519E2CA3A9C}">
      <dgm:prSet/>
      <dgm:spPr/>
      <dgm:t>
        <a:bodyPr/>
        <a:lstStyle/>
        <a:p>
          <a:endParaRPr lang="ru-RU"/>
        </a:p>
      </dgm:t>
    </dgm:pt>
    <dgm:pt modelId="{7B63CF9A-B272-4F3A-ADC4-782DA4A764AF}" type="sibTrans" cxnId="{2D9DA0E6-2998-463D-A406-2519E2CA3A9C}">
      <dgm:prSet/>
      <dgm:spPr/>
      <dgm:t>
        <a:bodyPr/>
        <a:lstStyle/>
        <a:p>
          <a:endParaRPr lang="ru-RU"/>
        </a:p>
      </dgm:t>
    </dgm:pt>
    <dgm:pt modelId="{F967EF7F-F77A-4936-AFF5-8A55DDADC57B}">
      <dgm:prSet phldrT="[Текст]" custT="1"/>
      <dgm:spPr/>
      <dgm:t>
        <a:bodyPr/>
        <a:lstStyle/>
        <a:p>
          <a:pPr algn="ctr"/>
          <a:r>
            <a:rPr lang="ru-RU" sz="3600" dirty="0" smtClean="0"/>
            <a:t>Объяснить </a:t>
          </a:r>
          <a:r>
            <a:rPr lang="ru-RU" sz="3600" dirty="0" smtClean="0"/>
            <a:t>связи</a:t>
          </a:r>
          <a:br>
            <a:rPr lang="ru-RU" sz="3600" dirty="0" smtClean="0"/>
          </a:br>
          <a:r>
            <a:rPr lang="ru-RU" sz="3600" dirty="0" smtClean="0"/>
            <a:t>между </a:t>
          </a:r>
          <a:r>
            <a:rPr lang="ru-RU" sz="3600" dirty="0" smtClean="0"/>
            <a:t>ними</a:t>
          </a:r>
          <a:endParaRPr lang="ru-RU" sz="3600" dirty="0"/>
        </a:p>
      </dgm:t>
    </dgm:pt>
    <dgm:pt modelId="{5FCFB6A4-4366-47F2-923A-78A26E923222}" type="parTrans" cxnId="{16C7FA2F-0C21-4A47-94D5-A82FEA06FEF3}">
      <dgm:prSet/>
      <dgm:spPr/>
      <dgm:t>
        <a:bodyPr/>
        <a:lstStyle/>
        <a:p>
          <a:endParaRPr lang="ru-RU"/>
        </a:p>
      </dgm:t>
    </dgm:pt>
    <dgm:pt modelId="{876E1EB3-73BE-424E-BE65-33DD9783F99E}" type="sibTrans" cxnId="{16C7FA2F-0C21-4A47-94D5-A82FEA06FEF3}">
      <dgm:prSet/>
      <dgm:spPr/>
      <dgm:t>
        <a:bodyPr/>
        <a:lstStyle/>
        <a:p>
          <a:endParaRPr lang="ru-RU"/>
        </a:p>
      </dgm:t>
    </dgm:pt>
    <dgm:pt modelId="{3D0D5ABD-26B7-4E34-8725-DAAEC641369F}" type="pres">
      <dgm:prSet presAssocID="{6237018C-8F60-41F8-8488-69C75C95A1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7B3AAB-2ECC-4123-8355-7F85F192C5BA}" type="pres">
      <dgm:prSet presAssocID="{9E53AFE3-3DC3-4BE1-9514-59D8CF995395}" presName="parentLin" presStyleCnt="0"/>
      <dgm:spPr/>
      <dgm:t>
        <a:bodyPr/>
        <a:lstStyle/>
        <a:p>
          <a:endParaRPr lang="ru-RU"/>
        </a:p>
      </dgm:t>
    </dgm:pt>
    <dgm:pt modelId="{B50EC016-C3AD-4269-9261-FB0B367F71BF}" type="pres">
      <dgm:prSet presAssocID="{9E53AFE3-3DC3-4BE1-9514-59D8CF99539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64099A-8332-42BB-B6E4-A158BC9BBF39}" type="pres">
      <dgm:prSet presAssocID="{9E53AFE3-3DC3-4BE1-9514-59D8CF995395}" presName="parentText" presStyleLbl="node1" presStyleIdx="0" presStyleCnt="3" custScaleX="104471" custScaleY="318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6FAFA-3CD6-475E-AB1E-57EB2DED02B7}" type="pres">
      <dgm:prSet presAssocID="{9E53AFE3-3DC3-4BE1-9514-59D8CF995395}" presName="negativeSpace" presStyleCnt="0"/>
      <dgm:spPr/>
      <dgm:t>
        <a:bodyPr/>
        <a:lstStyle/>
        <a:p>
          <a:endParaRPr lang="ru-RU"/>
        </a:p>
      </dgm:t>
    </dgm:pt>
    <dgm:pt modelId="{EF0CF9E3-D2B8-450F-ABE6-F81047C51B11}" type="pres">
      <dgm:prSet presAssocID="{9E53AFE3-3DC3-4BE1-9514-59D8CF99539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C27A0-DFB4-45E0-889F-673C30F5CF51}" type="pres">
      <dgm:prSet presAssocID="{B11B9E6D-E14F-41E0-868E-F63B4A9688DC}" presName="spaceBetweenRectangles" presStyleCnt="0"/>
      <dgm:spPr/>
      <dgm:t>
        <a:bodyPr/>
        <a:lstStyle/>
        <a:p>
          <a:endParaRPr lang="ru-RU"/>
        </a:p>
      </dgm:t>
    </dgm:pt>
    <dgm:pt modelId="{0B089382-1D01-4A65-BD9E-919457E076A2}" type="pres">
      <dgm:prSet presAssocID="{EAE44902-A7AB-4B60-8E01-5756A19955D0}" presName="parentLin" presStyleCnt="0"/>
      <dgm:spPr/>
      <dgm:t>
        <a:bodyPr/>
        <a:lstStyle/>
        <a:p>
          <a:endParaRPr lang="ru-RU"/>
        </a:p>
      </dgm:t>
    </dgm:pt>
    <dgm:pt modelId="{D0F43ADA-DC3C-4BF7-9FF1-3E45EC273F5E}" type="pres">
      <dgm:prSet presAssocID="{EAE44902-A7AB-4B60-8E01-5756A19955D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32CE825-6C1E-415D-94A3-757AB81BA64D}" type="pres">
      <dgm:prSet presAssocID="{EAE44902-A7AB-4B60-8E01-5756A19955D0}" presName="parentText" presStyleLbl="node1" presStyleIdx="1" presStyleCnt="3" custScaleX="102007" custScaleY="2991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11C5A-4463-4C02-BDCB-8F3914455028}" type="pres">
      <dgm:prSet presAssocID="{EAE44902-A7AB-4B60-8E01-5756A19955D0}" presName="negativeSpace" presStyleCnt="0"/>
      <dgm:spPr/>
      <dgm:t>
        <a:bodyPr/>
        <a:lstStyle/>
        <a:p>
          <a:endParaRPr lang="ru-RU"/>
        </a:p>
      </dgm:t>
    </dgm:pt>
    <dgm:pt modelId="{0CAEFA02-1CC8-4114-BB4C-D51E93B7B287}" type="pres">
      <dgm:prSet presAssocID="{EAE44902-A7AB-4B60-8E01-5756A19955D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C9FC8-125C-45DF-A06F-7A2DDFEBD512}" type="pres">
      <dgm:prSet presAssocID="{7B63CF9A-B272-4F3A-ADC4-782DA4A764AF}" presName="spaceBetweenRectangles" presStyleCnt="0"/>
      <dgm:spPr/>
      <dgm:t>
        <a:bodyPr/>
        <a:lstStyle/>
        <a:p>
          <a:endParaRPr lang="ru-RU"/>
        </a:p>
      </dgm:t>
    </dgm:pt>
    <dgm:pt modelId="{82A6C459-BAF0-452C-A8A7-AB317C534FC2}" type="pres">
      <dgm:prSet presAssocID="{F967EF7F-F77A-4936-AFF5-8A55DDADC57B}" presName="parentLin" presStyleCnt="0"/>
      <dgm:spPr/>
      <dgm:t>
        <a:bodyPr/>
        <a:lstStyle/>
        <a:p>
          <a:endParaRPr lang="ru-RU"/>
        </a:p>
      </dgm:t>
    </dgm:pt>
    <dgm:pt modelId="{9F7A3EB0-F55B-4E21-B795-D3C4D227B1A9}" type="pres">
      <dgm:prSet presAssocID="{F967EF7F-F77A-4936-AFF5-8A55DDADC57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7BD83A9-F3FD-4D50-8B07-77122293A4F1}" type="pres">
      <dgm:prSet presAssocID="{F967EF7F-F77A-4936-AFF5-8A55DDADC57B}" presName="parentText" presStyleLbl="node1" presStyleIdx="2" presStyleCnt="3" custScaleX="103462" custScaleY="3212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FF337-D9C1-4D7B-A18B-D63CC5E4F89C}" type="pres">
      <dgm:prSet presAssocID="{F967EF7F-F77A-4936-AFF5-8A55DDADC57B}" presName="negativeSpace" presStyleCnt="0"/>
      <dgm:spPr/>
      <dgm:t>
        <a:bodyPr/>
        <a:lstStyle/>
        <a:p>
          <a:endParaRPr lang="ru-RU"/>
        </a:p>
      </dgm:t>
    </dgm:pt>
    <dgm:pt modelId="{DA959C89-1EFE-47FF-A602-C9B596CA603E}" type="pres">
      <dgm:prSet presAssocID="{F967EF7F-F77A-4936-AFF5-8A55DDADC57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77D489-D86B-4A5B-B0C0-D1D8E8CD4125}" type="presOf" srcId="{F967EF7F-F77A-4936-AFF5-8A55DDADC57B}" destId="{27BD83A9-F3FD-4D50-8B07-77122293A4F1}" srcOrd="1" destOrd="0" presId="urn:microsoft.com/office/officeart/2005/8/layout/list1"/>
    <dgm:cxn modelId="{2D9DA0E6-2998-463D-A406-2519E2CA3A9C}" srcId="{6237018C-8F60-41F8-8488-69C75C95A149}" destId="{EAE44902-A7AB-4B60-8E01-5756A19955D0}" srcOrd="1" destOrd="0" parTransId="{3C98632E-DB46-446B-B7AE-F0BCC421CAAC}" sibTransId="{7B63CF9A-B272-4F3A-ADC4-782DA4A764AF}"/>
    <dgm:cxn modelId="{F330F30B-67F7-4A71-A157-74610D453E1C}" type="presOf" srcId="{9E53AFE3-3DC3-4BE1-9514-59D8CF995395}" destId="{B50EC016-C3AD-4269-9261-FB0B367F71BF}" srcOrd="0" destOrd="0" presId="urn:microsoft.com/office/officeart/2005/8/layout/list1"/>
    <dgm:cxn modelId="{2E69D1D1-A4D4-4528-A896-CEA2F6731A5F}" srcId="{6237018C-8F60-41F8-8488-69C75C95A149}" destId="{9E53AFE3-3DC3-4BE1-9514-59D8CF995395}" srcOrd="0" destOrd="0" parTransId="{4968B932-89F7-40CE-9502-1B65E3234AA3}" sibTransId="{B11B9E6D-E14F-41E0-868E-F63B4A9688DC}"/>
    <dgm:cxn modelId="{05DEC986-84C3-42F8-8CC8-2A6E3DB3DAB9}" type="presOf" srcId="{9E53AFE3-3DC3-4BE1-9514-59D8CF995395}" destId="{2864099A-8332-42BB-B6E4-A158BC9BBF39}" srcOrd="1" destOrd="0" presId="urn:microsoft.com/office/officeart/2005/8/layout/list1"/>
    <dgm:cxn modelId="{692D7B9C-D7E7-4CD2-BBC6-18F11722497C}" type="presOf" srcId="{EAE44902-A7AB-4B60-8E01-5756A19955D0}" destId="{D0F43ADA-DC3C-4BF7-9FF1-3E45EC273F5E}" srcOrd="0" destOrd="0" presId="urn:microsoft.com/office/officeart/2005/8/layout/list1"/>
    <dgm:cxn modelId="{1BE04601-72C9-433F-95BB-ABD0D34F67CC}" type="presOf" srcId="{6237018C-8F60-41F8-8488-69C75C95A149}" destId="{3D0D5ABD-26B7-4E34-8725-DAAEC641369F}" srcOrd="0" destOrd="0" presId="urn:microsoft.com/office/officeart/2005/8/layout/list1"/>
    <dgm:cxn modelId="{B8C8FC54-D2DC-4170-843B-4D865449D963}" type="presOf" srcId="{F967EF7F-F77A-4936-AFF5-8A55DDADC57B}" destId="{9F7A3EB0-F55B-4E21-B795-D3C4D227B1A9}" srcOrd="0" destOrd="0" presId="urn:microsoft.com/office/officeart/2005/8/layout/list1"/>
    <dgm:cxn modelId="{85AB0F90-B688-476A-A107-A38E71E9442C}" type="presOf" srcId="{EAE44902-A7AB-4B60-8E01-5756A19955D0}" destId="{632CE825-6C1E-415D-94A3-757AB81BA64D}" srcOrd="1" destOrd="0" presId="urn:microsoft.com/office/officeart/2005/8/layout/list1"/>
    <dgm:cxn modelId="{16C7FA2F-0C21-4A47-94D5-A82FEA06FEF3}" srcId="{6237018C-8F60-41F8-8488-69C75C95A149}" destId="{F967EF7F-F77A-4936-AFF5-8A55DDADC57B}" srcOrd="2" destOrd="0" parTransId="{5FCFB6A4-4366-47F2-923A-78A26E923222}" sibTransId="{876E1EB3-73BE-424E-BE65-33DD9783F99E}"/>
    <dgm:cxn modelId="{96332178-D0CB-4454-90AD-7AFC6BAF12A8}" type="presParOf" srcId="{3D0D5ABD-26B7-4E34-8725-DAAEC641369F}" destId="{2A7B3AAB-2ECC-4123-8355-7F85F192C5BA}" srcOrd="0" destOrd="0" presId="urn:microsoft.com/office/officeart/2005/8/layout/list1"/>
    <dgm:cxn modelId="{F5A9389A-1194-4C72-9E39-055ABF68D0ED}" type="presParOf" srcId="{2A7B3AAB-2ECC-4123-8355-7F85F192C5BA}" destId="{B50EC016-C3AD-4269-9261-FB0B367F71BF}" srcOrd="0" destOrd="0" presId="urn:microsoft.com/office/officeart/2005/8/layout/list1"/>
    <dgm:cxn modelId="{40667CB5-973F-44A7-8C01-BC1A73E19D31}" type="presParOf" srcId="{2A7B3AAB-2ECC-4123-8355-7F85F192C5BA}" destId="{2864099A-8332-42BB-B6E4-A158BC9BBF39}" srcOrd="1" destOrd="0" presId="urn:microsoft.com/office/officeart/2005/8/layout/list1"/>
    <dgm:cxn modelId="{ED2A147D-F2D0-46F3-8A04-FBD9D2553F9A}" type="presParOf" srcId="{3D0D5ABD-26B7-4E34-8725-DAAEC641369F}" destId="{6C26FAFA-3CD6-475E-AB1E-57EB2DED02B7}" srcOrd="1" destOrd="0" presId="urn:microsoft.com/office/officeart/2005/8/layout/list1"/>
    <dgm:cxn modelId="{E1270625-A1AD-4E5F-A154-0E3DC32E8E6C}" type="presParOf" srcId="{3D0D5ABD-26B7-4E34-8725-DAAEC641369F}" destId="{EF0CF9E3-D2B8-450F-ABE6-F81047C51B11}" srcOrd="2" destOrd="0" presId="urn:microsoft.com/office/officeart/2005/8/layout/list1"/>
    <dgm:cxn modelId="{160A2265-CB68-4C09-86CA-96A9F24E2DC2}" type="presParOf" srcId="{3D0D5ABD-26B7-4E34-8725-DAAEC641369F}" destId="{476C27A0-DFB4-45E0-889F-673C30F5CF51}" srcOrd="3" destOrd="0" presId="urn:microsoft.com/office/officeart/2005/8/layout/list1"/>
    <dgm:cxn modelId="{A4891344-FD5B-4803-B8B6-B9B69EFBAD02}" type="presParOf" srcId="{3D0D5ABD-26B7-4E34-8725-DAAEC641369F}" destId="{0B089382-1D01-4A65-BD9E-919457E076A2}" srcOrd="4" destOrd="0" presId="urn:microsoft.com/office/officeart/2005/8/layout/list1"/>
    <dgm:cxn modelId="{3B3BB655-4F1D-48C9-A23A-9BC72CF9AF72}" type="presParOf" srcId="{0B089382-1D01-4A65-BD9E-919457E076A2}" destId="{D0F43ADA-DC3C-4BF7-9FF1-3E45EC273F5E}" srcOrd="0" destOrd="0" presId="urn:microsoft.com/office/officeart/2005/8/layout/list1"/>
    <dgm:cxn modelId="{31506352-ED33-4B9D-AF44-3E890EA8F0F8}" type="presParOf" srcId="{0B089382-1D01-4A65-BD9E-919457E076A2}" destId="{632CE825-6C1E-415D-94A3-757AB81BA64D}" srcOrd="1" destOrd="0" presId="urn:microsoft.com/office/officeart/2005/8/layout/list1"/>
    <dgm:cxn modelId="{7AD28492-039A-4078-B709-61DA310DA6E5}" type="presParOf" srcId="{3D0D5ABD-26B7-4E34-8725-DAAEC641369F}" destId="{84E11C5A-4463-4C02-BDCB-8F3914455028}" srcOrd="5" destOrd="0" presId="urn:microsoft.com/office/officeart/2005/8/layout/list1"/>
    <dgm:cxn modelId="{BF2D51BD-E41B-4F54-AEB7-FCC577CF5FAD}" type="presParOf" srcId="{3D0D5ABD-26B7-4E34-8725-DAAEC641369F}" destId="{0CAEFA02-1CC8-4114-BB4C-D51E93B7B287}" srcOrd="6" destOrd="0" presId="urn:microsoft.com/office/officeart/2005/8/layout/list1"/>
    <dgm:cxn modelId="{7A3DCA55-9F2B-41B2-9E01-17413926E6F4}" type="presParOf" srcId="{3D0D5ABD-26B7-4E34-8725-DAAEC641369F}" destId="{3E3C9FC8-125C-45DF-A06F-7A2DDFEBD512}" srcOrd="7" destOrd="0" presId="urn:microsoft.com/office/officeart/2005/8/layout/list1"/>
    <dgm:cxn modelId="{4399E030-E1DD-480B-805E-88D1AAFBC3E1}" type="presParOf" srcId="{3D0D5ABD-26B7-4E34-8725-DAAEC641369F}" destId="{82A6C459-BAF0-452C-A8A7-AB317C534FC2}" srcOrd="8" destOrd="0" presId="urn:microsoft.com/office/officeart/2005/8/layout/list1"/>
    <dgm:cxn modelId="{F52F7F73-DE80-4C5D-AE70-41F0E9F293F1}" type="presParOf" srcId="{82A6C459-BAF0-452C-A8A7-AB317C534FC2}" destId="{9F7A3EB0-F55B-4E21-B795-D3C4D227B1A9}" srcOrd="0" destOrd="0" presId="urn:microsoft.com/office/officeart/2005/8/layout/list1"/>
    <dgm:cxn modelId="{F5B5CA69-077C-4DF1-9453-E96ACB11B898}" type="presParOf" srcId="{82A6C459-BAF0-452C-A8A7-AB317C534FC2}" destId="{27BD83A9-F3FD-4D50-8B07-77122293A4F1}" srcOrd="1" destOrd="0" presId="urn:microsoft.com/office/officeart/2005/8/layout/list1"/>
    <dgm:cxn modelId="{69CE6C10-BA1B-4EEB-A8B8-0CD1C4BA073E}" type="presParOf" srcId="{3D0D5ABD-26B7-4E34-8725-DAAEC641369F}" destId="{385FF337-D9C1-4D7B-A18B-D63CC5E4F89C}" srcOrd="9" destOrd="0" presId="urn:microsoft.com/office/officeart/2005/8/layout/list1"/>
    <dgm:cxn modelId="{0EA64362-514D-4498-B345-7C1C07207F18}" type="presParOf" srcId="{3D0D5ABD-26B7-4E34-8725-DAAEC641369F}" destId="{DA959C89-1EFE-47FF-A602-C9B596CA603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EBF23-D3CE-4035-B639-EED97D443CAC}" type="doc">
      <dgm:prSet loTypeId="urn:microsoft.com/office/officeart/2005/8/layout/pyramid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8579135-DF7F-4F7B-9E8E-E92FC939D600}">
      <dgm:prSet phldrT="[Текст]"/>
      <dgm:spPr/>
      <dgm:t>
        <a:bodyPr/>
        <a:lstStyle/>
        <a:p>
          <a:r>
            <a:rPr lang="ru-RU" b="1" dirty="0" smtClean="0"/>
            <a:t>При формулировке темы и цели занятия</a:t>
          </a:r>
          <a:endParaRPr lang="ru-RU" b="1" dirty="0"/>
        </a:p>
      </dgm:t>
    </dgm:pt>
    <dgm:pt modelId="{3032CEEE-0F54-413D-A43A-A4E672AF2DC4}" type="parTrans" cxnId="{FC1E9A83-1F85-4793-9B80-7300C633C015}">
      <dgm:prSet/>
      <dgm:spPr/>
      <dgm:t>
        <a:bodyPr/>
        <a:lstStyle/>
        <a:p>
          <a:endParaRPr lang="ru-RU"/>
        </a:p>
      </dgm:t>
    </dgm:pt>
    <dgm:pt modelId="{8C83D6D6-C9BF-40CF-8423-9D06F79A3BD1}" type="sibTrans" cxnId="{FC1E9A83-1F85-4793-9B80-7300C633C015}">
      <dgm:prSet/>
      <dgm:spPr/>
      <dgm:t>
        <a:bodyPr/>
        <a:lstStyle/>
        <a:p>
          <a:endParaRPr lang="ru-RU"/>
        </a:p>
      </dgm:t>
    </dgm:pt>
    <dgm:pt modelId="{4CC31B97-04D2-4135-B2B5-A22952A121D4}">
      <dgm:prSet phldrT="[Текст]"/>
      <dgm:spPr/>
      <dgm:t>
        <a:bodyPr/>
        <a:lstStyle/>
        <a:p>
          <a:r>
            <a:rPr lang="ru-RU" b="1" dirty="0" smtClean="0"/>
            <a:t>При закреплении и обобщении изученного материала</a:t>
          </a:r>
          <a:endParaRPr lang="ru-RU" b="1" dirty="0"/>
        </a:p>
      </dgm:t>
    </dgm:pt>
    <dgm:pt modelId="{D65A0A1F-B7E2-4CE1-A475-36BC67405E29}" type="parTrans" cxnId="{7D2467CE-B012-4779-B0E7-F88385A31133}">
      <dgm:prSet/>
      <dgm:spPr/>
      <dgm:t>
        <a:bodyPr/>
        <a:lstStyle/>
        <a:p>
          <a:endParaRPr lang="ru-RU"/>
        </a:p>
      </dgm:t>
    </dgm:pt>
    <dgm:pt modelId="{A269062F-955C-4B4D-A9B4-3FF6759E32B1}" type="sibTrans" cxnId="{7D2467CE-B012-4779-B0E7-F88385A31133}">
      <dgm:prSet/>
      <dgm:spPr/>
      <dgm:t>
        <a:bodyPr/>
        <a:lstStyle/>
        <a:p>
          <a:endParaRPr lang="ru-RU"/>
        </a:p>
      </dgm:t>
    </dgm:pt>
    <dgm:pt modelId="{FA5EDBB7-F735-4F1A-9D9A-2E207F2806F9}">
      <dgm:prSet phldrT="[Текст]"/>
      <dgm:spPr/>
      <dgm:t>
        <a:bodyPr/>
        <a:lstStyle/>
        <a:p>
          <a:r>
            <a:rPr lang="ru-RU" b="1" dirty="0" smtClean="0"/>
            <a:t>При изучении нового материала</a:t>
          </a:r>
          <a:endParaRPr lang="ru-RU" b="1" dirty="0"/>
        </a:p>
      </dgm:t>
    </dgm:pt>
    <dgm:pt modelId="{A19613A8-DB11-4B40-B584-30AA83CEF7D6}" type="sibTrans" cxnId="{7310E270-EDE1-4BB2-85F0-0D1F5D7410AF}">
      <dgm:prSet/>
      <dgm:spPr/>
      <dgm:t>
        <a:bodyPr/>
        <a:lstStyle/>
        <a:p>
          <a:endParaRPr lang="ru-RU"/>
        </a:p>
      </dgm:t>
    </dgm:pt>
    <dgm:pt modelId="{5E2D77D3-8EE4-4409-919F-C4DF39CC2A64}" type="parTrans" cxnId="{7310E270-EDE1-4BB2-85F0-0D1F5D7410AF}">
      <dgm:prSet/>
      <dgm:spPr/>
      <dgm:t>
        <a:bodyPr/>
        <a:lstStyle/>
        <a:p>
          <a:endParaRPr lang="ru-RU"/>
        </a:p>
      </dgm:t>
    </dgm:pt>
    <dgm:pt modelId="{39968B37-691F-46E9-A40D-49FBB06956AA}">
      <dgm:prSet phldrT="[Текст]"/>
      <dgm:spPr/>
      <dgm:t>
        <a:bodyPr/>
        <a:lstStyle/>
        <a:p>
          <a:r>
            <a:rPr lang="ru-RU" b="1" dirty="0" smtClean="0"/>
            <a:t>В индивидуальной работе</a:t>
          </a:r>
          <a:endParaRPr lang="ru-RU" b="1" dirty="0"/>
        </a:p>
      </dgm:t>
    </dgm:pt>
    <dgm:pt modelId="{8D7CD443-6380-45E1-BC99-15666B85A2B1}" type="parTrans" cxnId="{8D1053E5-FC66-4DC4-A3F4-CF52989460FB}">
      <dgm:prSet/>
      <dgm:spPr/>
      <dgm:t>
        <a:bodyPr/>
        <a:lstStyle/>
        <a:p>
          <a:endParaRPr lang="ru-RU"/>
        </a:p>
      </dgm:t>
    </dgm:pt>
    <dgm:pt modelId="{965F9848-39E8-4777-8083-F6067AF6F7A9}" type="sibTrans" cxnId="{8D1053E5-FC66-4DC4-A3F4-CF52989460FB}">
      <dgm:prSet/>
      <dgm:spPr/>
      <dgm:t>
        <a:bodyPr/>
        <a:lstStyle/>
        <a:p>
          <a:endParaRPr lang="ru-RU"/>
        </a:p>
      </dgm:t>
    </dgm:pt>
    <dgm:pt modelId="{036A6D2D-1944-48AF-B0A0-C0EF8F3FDFEB}">
      <dgm:prSet phldrT="[Текст]"/>
      <dgm:spPr/>
      <dgm:t>
        <a:bodyPr/>
        <a:lstStyle/>
        <a:p>
          <a:r>
            <a:rPr lang="ru-RU" b="1" dirty="0" smtClean="0"/>
            <a:t>В качестве творческого домашнего задания</a:t>
          </a:r>
          <a:endParaRPr lang="ru-RU" b="1" dirty="0"/>
        </a:p>
      </dgm:t>
    </dgm:pt>
    <dgm:pt modelId="{92841EB1-9F11-448E-80BD-142020829595}" type="parTrans" cxnId="{2DB847ED-AA26-4A83-95AE-59CE2B886A2F}">
      <dgm:prSet/>
      <dgm:spPr/>
      <dgm:t>
        <a:bodyPr/>
        <a:lstStyle/>
        <a:p>
          <a:endParaRPr lang="ru-RU"/>
        </a:p>
      </dgm:t>
    </dgm:pt>
    <dgm:pt modelId="{AC40B8B3-168D-4BF2-81FE-A3691ACC9317}" type="sibTrans" cxnId="{2DB847ED-AA26-4A83-95AE-59CE2B886A2F}">
      <dgm:prSet/>
      <dgm:spPr/>
      <dgm:t>
        <a:bodyPr/>
        <a:lstStyle/>
        <a:p>
          <a:endParaRPr lang="ru-RU"/>
        </a:p>
      </dgm:t>
    </dgm:pt>
    <dgm:pt modelId="{18E3A63C-E1C5-4B70-8F56-AE214192DAF5}" type="pres">
      <dgm:prSet presAssocID="{67EEBF23-D3CE-4035-B639-EED97D443CA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1CFC1E8-A4F9-4302-BF64-3A7BA1C7C180}" type="pres">
      <dgm:prSet presAssocID="{67EEBF23-D3CE-4035-B639-EED97D443CAC}" presName="pyramid" presStyleLbl="node1" presStyleIdx="0" presStyleCnt="1" custLinFactNeighborX="-5663"/>
      <dgm:spPr/>
      <dgm:t>
        <a:bodyPr/>
        <a:lstStyle/>
        <a:p>
          <a:endParaRPr lang="ru-RU"/>
        </a:p>
      </dgm:t>
    </dgm:pt>
    <dgm:pt modelId="{BA3D01F6-1A3E-458F-BFD8-73125824230A}" type="pres">
      <dgm:prSet presAssocID="{67EEBF23-D3CE-4035-B639-EED97D443CAC}" presName="theList" presStyleCnt="0"/>
      <dgm:spPr/>
      <dgm:t>
        <a:bodyPr/>
        <a:lstStyle/>
        <a:p>
          <a:endParaRPr lang="ru-RU"/>
        </a:p>
      </dgm:t>
    </dgm:pt>
    <dgm:pt modelId="{757DC7B4-D4E7-43E1-80D2-6890784B02F8}" type="pres">
      <dgm:prSet presAssocID="{F8579135-DF7F-4F7B-9E8E-E92FC939D600}" presName="aNode" presStyleLbl="fgAcc1" presStyleIdx="0" presStyleCnt="5" custScaleX="79126" custScaleY="82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3FA69-452B-40D6-A15D-364090A19783}" type="pres">
      <dgm:prSet presAssocID="{F8579135-DF7F-4F7B-9E8E-E92FC939D600}" presName="aSpace" presStyleCnt="0"/>
      <dgm:spPr/>
      <dgm:t>
        <a:bodyPr/>
        <a:lstStyle/>
        <a:p>
          <a:endParaRPr lang="ru-RU"/>
        </a:p>
      </dgm:t>
    </dgm:pt>
    <dgm:pt modelId="{DA2BB4C5-3294-4FFF-80C9-68469242E250}" type="pres">
      <dgm:prSet presAssocID="{FA5EDBB7-F735-4F1A-9D9A-2E207F2806F9}" presName="aNode" presStyleLbl="fgAcc1" presStyleIdx="1" presStyleCnt="5" custScaleX="79126" custScaleY="73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3F9B0-B8F8-44D1-9FDC-E250F9F57D0A}" type="pres">
      <dgm:prSet presAssocID="{FA5EDBB7-F735-4F1A-9D9A-2E207F2806F9}" presName="aSpace" presStyleCnt="0"/>
      <dgm:spPr/>
      <dgm:t>
        <a:bodyPr/>
        <a:lstStyle/>
        <a:p>
          <a:endParaRPr lang="ru-RU"/>
        </a:p>
      </dgm:t>
    </dgm:pt>
    <dgm:pt modelId="{07B1C0B8-6EB3-416D-A439-38ED94AE26E4}" type="pres">
      <dgm:prSet presAssocID="{4CC31B97-04D2-4135-B2B5-A22952A121D4}" presName="aNode" presStyleLbl="fgAcc1" presStyleIdx="2" presStyleCnt="5" custScaleX="79126" custScaleY="78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71081-55EF-4339-87AB-40A879098E94}" type="pres">
      <dgm:prSet presAssocID="{4CC31B97-04D2-4135-B2B5-A22952A121D4}" presName="aSpace" presStyleCnt="0"/>
      <dgm:spPr/>
      <dgm:t>
        <a:bodyPr/>
        <a:lstStyle/>
        <a:p>
          <a:endParaRPr lang="ru-RU"/>
        </a:p>
      </dgm:t>
    </dgm:pt>
    <dgm:pt modelId="{24CA9F59-FB16-49D0-9C9A-F13BDEFE0AF8}" type="pres">
      <dgm:prSet presAssocID="{39968B37-691F-46E9-A40D-49FBB06956AA}" presName="aNode" presStyleLbl="fgAcc1" presStyleIdx="3" presStyleCnt="5" custScaleX="79126" custScaleY="87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65AAD-D6FD-4C3E-96C1-43FA5210FC8E}" type="pres">
      <dgm:prSet presAssocID="{39968B37-691F-46E9-A40D-49FBB06956AA}" presName="aSpace" presStyleCnt="0"/>
      <dgm:spPr/>
      <dgm:t>
        <a:bodyPr/>
        <a:lstStyle/>
        <a:p>
          <a:endParaRPr lang="ru-RU"/>
        </a:p>
      </dgm:t>
    </dgm:pt>
    <dgm:pt modelId="{4A83BF65-1BA7-4106-ACC8-736E46E7BD2C}" type="pres">
      <dgm:prSet presAssocID="{036A6D2D-1944-48AF-B0A0-C0EF8F3FDFEB}" presName="aNode" presStyleLbl="fgAcc1" presStyleIdx="4" presStyleCnt="5" custScaleX="79393" custScaleY="103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3B04E0-C782-41B8-81D2-23A02B724B49}" type="pres">
      <dgm:prSet presAssocID="{036A6D2D-1944-48AF-B0A0-C0EF8F3FDFEB}" presName="aSpace" presStyleCnt="0"/>
      <dgm:spPr/>
      <dgm:t>
        <a:bodyPr/>
        <a:lstStyle/>
        <a:p>
          <a:endParaRPr lang="ru-RU"/>
        </a:p>
      </dgm:t>
    </dgm:pt>
  </dgm:ptLst>
  <dgm:cxnLst>
    <dgm:cxn modelId="{45CA175E-CEC7-4907-985F-E5993B401F5C}" type="presOf" srcId="{4CC31B97-04D2-4135-B2B5-A22952A121D4}" destId="{07B1C0B8-6EB3-416D-A439-38ED94AE26E4}" srcOrd="0" destOrd="0" presId="urn:microsoft.com/office/officeart/2005/8/layout/pyramid2"/>
    <dgm:cxn modelId="{7D2467CE-B012-4779-B0E7-F88385A31133}" srcId="{67EEBF23-D3CE-4035-B639-EED97D443CAC}" destId="{4CC31B97-04D2-4135-B2B5-A22952A121D4}" srcOrd="2" destOrd="0" parTransId="{D65A0A1F-B7E2-4CE1-A475-36BC67405E29}" sibTransId="{A269062F-955C-4B4D-A9B4-3FF6759E32B1}"/>
    <dgm:cxn modelId="{7310E270-EDE1-4BB2-85F0-0D1F5D7410AF}" srcId="{67EEBF23-D3CE-4035-B639-EED97D443CAC}" destId="{FA5EDBB7-F735-4F1A-9D9A-2E207F2806F9}" srcOrd="1" destOrd="0" parTransId="{5E2D77D3-8EE4-4409-919F-C4DF39CC2A64}" sibTransId="{A19613A8-DB11-4B40-B584-30AA83CEF7D6}"/>
    <dgm:cxn modelId="{526BB82F-9FD3-4179-9E6A-5903C940D831}" type="presOf" srcId="{FA5EDBB7-F735-4F1A-9D9A-2E207F2806F9}" destId="{DA2BB4C5-3294-4FFF-80C9-68469242E250}" srcOrd="0" destOrd="0" presId="urn:microsoft.com/office/officeart/2005/8/layout/pyramid2"/>
    <dgm:cxn modelId="{5F30DAC8-9AE7-4131-944A-EC545062B493}" type="presOf" srcId="{39968B37-691F-46E9-A40D-49FBB06956AA}" destId="{24CA9F59-FB16-49D0-9C9A-F13BDEFE0AF8}" srcOrd="0" destOrd="0" presId="urn:microsoft.com/office/officeart/2005/8/layout/pyramid2"/>
    <dgm:cxn modelId="{8D1053E5-FC66-4DC4-A3F4-CF52989460FB}" srcId="{67EEBF23-D3CE-4035-B639-EED97D443CAC}" destId="{39968B37-691F-46E9-A40D-49FBB06956AA}" srcOrd="3" destOrd="0" parTransId="{8D7CD443-6380-45E1-BC99-15666B85A2B1}" sibTransId="{965F9848-39E8-4777-8083-F6067AF6F7A9}"/>
    <dgm:cxn modelId="{FC1E9A83-1F85-4793-9B80-7300C633C015}" srcId="{67EEBF23-D3CE-4035-B639-EED97D443CAC}" destId="{F8579135-DF7F-4F7B-9E8E-E92FC939D600}" srcOrd="0" destOrd="0" parTransId="{3032CEEE-0F54-413D-A43A-A4E672AF2DC4}" sibTransId="{8C83D6D6-C9BF-40CF-8423-9D06F79A3BD1}"/>
    <dgm:cxn modelId="{9ABD1EBB-4D42-443B-B7BE-F20E13FFC9B8}" type="presOf" srcId="{67EEBF23-D3CE-4035-B639-EED97D443CAC}" destId="{18E3A63C-E1C5-4B70-8F56-AE214192DAF5}" srcOrd="0" destOrd="0" presId="urn:microsoft.com/office/officeart/2005/8/layout/pyramid2"/>
    <dgm:cxn modelId="{D232D158-D2DF-4562-8158-E200610CB7FB}" type="presOf" srcId="{036A6D2D-1944-48AF-B0A0-C0EF8F3FDFEB}" destId="{4A83BF65-1BA7-4106-ACC8-736E46E7BD2C}" srcOrd="0" destOrd="0" presId="urn:microsoft.com/office/officeart/2005/8/layout/pyramid2"/>
    <dgm:cxn modelId="{2DB847ED-AA26-4A83-95AE-59CE2B886A2F}" srcId="{67EEBF23-D3CE-4035-B639-EED97D443CAC}" destId="{036A6D2D-1944-48AF-B0A0-C0EF8F3FDFEB}" srcOrd="4" destOrd="0" parTransId="{92841EB1-9F11-448E-80BD-142020829595}" sibTransId="{AC40B8B3-168D-4BF2-81FE-A3691ACC9317}"/>
    <dgm:cxn modelId="{19929F93-B7BE-440E-8861-FCC9C8571B58}" type="presOf" srcId="{F8579135-DF7F-4F7B-9E8E-E92FC939D600}" destId="{757DC7B4-D4E7-43E1-80D2-6890784B02F8}" srcOrd="0" destOrd="0" presId="urn:microsoft.com/office/officeart/2005/8/layout/pyramid2"/>
    <dgm:cxn modelId="{F2F1C87A-1369-466A-B8DB-F0DAA1F6718C}" type="presParOf" srcId="{18E3A63C-E1C5-4B70-8F56-AE214192DAF5}" destId="{51CFC1E8-A4F9-4302-BF64-3A7BA1C7C180}" srcOrd="0" destOrd="0" presId="urn:microsoft.com/office/officeart/2005/8/layout/pyramid2"/>
    <dgm:cxn modelId="{2FFBEF35-1B85-4955-9AC7-987DA768217B}" type="presParOf" srcId="{18E3A63C-E1C5-4B70-8F56-AE214192DAF5}" destId="{BA3D01F6-1A3E-458F-BFD8-73125824230A}" srcOrd="1" destOrd="0" presId="urn:microsoft.com/office/officeart/2005/8/layout/pyramid2"/>
    <dgm:cxn modelId="{67C0231B-7A15-453B-992B-2A4F24EEFA39}" type="presParOf" srcId="{BA3D01F6-1A3E-458F-BFD8-73125824230A}" destId="{757DC7B4-D4E7-43E1-80D2-6890784B02F8}" srcOrd="0" destOrd="0" presId="urn:microsoft.com/office/officeart/2005/8/layout/pyramid2"/>
    <dgm:cxn modelId="{3FF178C1-544E-4718-8CBA-3EBB612E1885}" type="presParOf" srcId="{BA3D01F6-1A3E-458F-BFD8-73125824230A}" destId="{08E3FA69-452B-40D6-A15D-364090A19783}" srcOrd="1" destOrd="0" presId="urn:microsoft.com/office/officeart/2005/8/layout/pyramid2"/>
    <dgm:cxn modelId="{2A9B6D42-172C-4CED-85BD-08C0A5349D83}" type="presParOf" srcId="{BA3D01F6-1A3E-458F-BFD8-73125824230A}" destId="{DA2BB4C5-3294-4FFF-80C9-68469242E250}" srcOrd="2" destOrd="0" presId="urn:microsoft.com/office/officeart/2005/8/layout/pyramid2"/>
    <dgm:cxn modelId="{172961EE-190F-4FC3-B565-0257AA7F8782}" type="presParOf" srcId="{BA3D01F6-1A3E-458F-BFD8-73125824230A}" destId="{6753F9B0-B8F8-44D1-9FDC-E250F9F57D0A}" srcOrd="3" destOrd="0" presId="urn:microsoft.com/office/officeart/2005/8/layout/pyramid2"/>
    <dgm:cxn modelId="{AE38E657-D7FA-4B8B-BB84-C788307BFE0B}" type="presParOf" srcId="{BA3D01F6-1A3E-458F-BFD8-73125824230A}" destId="{07B1C0B8-6EB3-416D-A439-38ED94AE26E4}" srcOrd="4" destOrd="0" presId="urn:microsoft.com/office/officeart/2005/8/layout/pyramid2"/>
    <dgm:cxn modelId="{0EED57BA-69D1-4750-A0C7-AD9BA13D8B53}" type="presParOf" srcId="{BA3D01F6-1A3E-458F-BFD8-73125824230A}" destId="{36671081-55EF-4339-87AB-40A879098E94}" srcOrd="5" destOrd="0" presId="urn:microsoft.com/office/officeart/2005/8/layout/pyramid2"/>
    <dgm:cxn modelId="{DEA5FB2E-A413-4C81-9B61-F46037516AF9}" type="presParOf" srcId="{BA3D01F6-1A3E-458F-BFD8-73125824230A}" destId="{24CA9F59-FB16-49D0-9C9A-F13BDEFE0AF8}" srcOrd="6" destOrd="0" presId="urn:microsoft.com/office/officeart/2005/8/layout/pyramid2"/>
    <dgm:cxn modelId="{4C4BC85F-A251-45AA-8142-FCE05D621A6A}" type="presParOf" srcId="{BA3D01F6-1A3E-458F-BFD8-73125824230A}" destId="{F5F65AAD-D6FD-4C3E-96C1-43FA5210FC8E}" srcOrd="7" destOrd="0" presId="urn:microsoft.com/office/officeart/2005/8/layout/pyramid2"/>
    <dgm:cxn modelId="{FFF254C1-82FE-42D2-BE5A-82AB3E42A9AF}" type="presParOf" srcId="{BA3D01F6-1A3E-458F-BFD8-73125824230A}" destId="{4A83BF65-1BA7-4106-ACC8-736E46E7BD2C}" srcOrd="8" destOrd="0" presId="urn:microsoft.com/office/officeart/2005/8/layout/pyramid2"/>
    <dgm:cxn modelId="{8D29BCF8-68DF-416F-BE9E-AD70E049AD0B}" type="presParOf" srcId="{BA3D01F6-1A3E-458F-BFD8-73125824230A}" destId="{CC3B04E0-C782-41B8-81D2-23A02B724B49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CF9E3-D2B8-450F-ABE6-F81047C51B11}">
      <dsp:nvSpPr>
        <dsp:cNvPr id="0" name=""/>
        <dsp:cNvSpPr/>
      </dsp:nvSpPr>
      <dsp:spPr>
        <a:xfrm>
          <a:off x="0" y="1597479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4099A-8332-42BB-B6E4-A158BC9BBF39}">
      <dsp:nvSpPr>
        <dsp:cNvPr id="0" name=""/>
        <dsp:cNvSpPr/>
      </dsp:nvSpPr>
      <dsp:spPr>
        <a:xfrm>
          <a:off x="432048" y="92369"/>
          <a:ext cx="6319108" cy="17855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Определить тему</a:t>
          </a:r>
          <a:endParaRPr lang="ru-RU" sz="3600" kern="1200" dirty="0"/>
        </a:p>
      </dsp:txBody>
      <dsp:txXfrm>
        <a:off x="519211" y="179532"/>
        <a:ext cx="6144782" cy="1611224"/>
      </dsp:txXfrm>
    </dsp:sp>
    <dsp:sp modelId="{0CAEFA02-1CC8-4114-BB4C-D51E93B7B287}">
      <dsp:nvSpPr>
        <dsp:cNvPr id="0" name=""/>
        <dsp:cNvSpPr/>
      </dsp:nvSpPr>
      <dsp:spPr>
        <a:xfrm>
          <a:off x="0" y="3576575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CE825-6C1E-415D-94A3-757AB81BA64D}">
      <dsp:nvSpPr>
        <dsp:cNvPr id="0" name=""/>
        <dsp:cNvSpPr/>
      </dsp:nvSpPr>
      <dsp:spPr>
        <a:xfrm>
          <a:off x="432048" y="2178879"/>
          <a:ext cx="6170068" cy="1678136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Подобрать картинки, имеющие отношение </a:t>
          </a:r>
          <a:r>
            <a:rPr lang="ru-RU" sz="3600" kern="1200" dirty="0" smtClean="0"/>
            <a:t/>
          </a:r>
          <a:br>
            <a:rPr lang="ru-RU" sz="3600" kern="1200" dirty="0" smtClean="0"/>
          </a:br>
          <a:r>
            <a:rPr lang="ru-RU" sz="3600" kern="1200" dirty="0" smtClean="0"/>
            <a:t>к </a:t>
          </a:r>
          <a:r>
            <a:rPr lang="ru-RU" sz="3600" kern="1200" dirty="0" smtClean="0"/>
            <a:t>данной теме</a:t>
          </a:r>
          <a:endParaRPr lang="ru-RU" sz="3600" kern="1200" dirty="0"/>
        </a:p>
      </dsp:txBody>
      <dsp:txXfrm>
        <a:off x="513968" y="2260799"/>
        <a:ext cx="6006228" cy="1514296"/>
      </dsp:txXfrm>
    </dsp:sp>
    <dsp:sp modelId="{DA959C89-1EFE-47FF-A602-C9B596CA603E}">
      <dsp:nvSpPr>
        <dsp:cNvPr id="0" name=""/>
        <dsp:cNvSpPr/>
      </dsp:nvSpPr>
      <dsp:spPr>
        <a:xfrm>
          <a:off x="0" y="5679536"/>
          <a:ext cx="864096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D83A9-F3FD-4D50-8B07-77122293A4F1}">
      <dsp:nvSpPr>
        <dsp:cNvPr id="0" name=""/>
        <dsp:cNvSpPr/>
      </dsp:nvSpPr>
      <dsp:spPr>
        <a:xfrm>
          <a:off x="432048" y="4157975"/>
          <a:ext cx="6258077" cy="180200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Объяснить </a:t>
          </a:r>
          <a:r>
            <a:rPr lang="ru-RU" sz="3600" kern="1200" dirty="0" smtClean="0"/>
            <a:t>связи</a:t>
          </a:r>
          <a:br>
            <a:rPr lang="ru-RU" sz="3600" kern="1200" dirty="0" smtClean="0"/>
          </a:br>
          <a:r>
            <a:rPr lang="ru-RU" sz="3600" kern="1200" dirty="0" smtClean="0"/>
            <a:t>между </a:t>
          </a:r>
          <a:r>
            <a:rPr lang="ru-RU" sz="3600" kern="1200" dirty="0" smtClean="0"/>
            <a:t>ними</a:t>
          </a:r>
          <a:endParaRPr lang="ru-RU" sz="3600" kern="1200" dirty="0"/>
        </a:p>
      </dsp:txBody>
      <dsp:txXfrm>
        <a:off x="520014" y="4245941"/>
        <a:ext cx="6082145" cy="162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FC1E8-A4F9-4302-BF64-3A7BA1C7C180}">
      <dsp:nvSpPr>
        <dsp:cNvPr id="0" name=""/>
        <dsp:cNvSpPr/>
      </dsp:nvSpPr>
      <dsp:spPr>
        <a:xfrm>
          <a:off x="432035" y="0"/>
          <a:ext cx="5256583" cy="525658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7DC7B4-D4E7-43E1-80D2-6890784B02F8}">
      <dsp:nvSpPr>
        <dsp:cNvPr id="0" name=""/>
        <dsp:cNvSpPr/>
      </dsp:nvSpPr>
      <dsp:spPr>
        <a:xfrm>
          <a:off x="3714617" y="526779"/>
          <a:ext cx="2703561" cy="708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При формулировке темы и цели занятия</a:t>
          </a:r>
          <a:endParaRPr lang="ru-RU" sz="1400" b="1" kern="1200" dirty="0"/>
        </a:p>
      </dsp:txBody>
      <dsp:txXfrm>
        <a:off x="3749185" y="561347"/>
        <a:ext cx="2634425" cy="638997"/>
      </dsp:txXfrm>
    </dsp:sp>
    <dsp:sp modelId="{DA2BB4C5-3294-4FFF-80C9-68469242E250}">
      <dsp:nvSpPr>
        <dsp:cNvPr id="0" name=""/>
        <dsp:cNvSpPr/>
      </dsp:nvSpPr>
      <dsp:spPr>
        <a:xfrm>
          <a:off x="3714617" y="1342585"/>
          <a:ext cx="2703561" cy="6346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При изучении нового материала</a:t>
          </a:r>
          <a:endParaRPr lang="ru-RU" sz="1400" b="1" kern="1200" dirty="0"/>
        </a:p>
      </dsp:txBody>
      <dsp:txXfrm>
        <a:off x="3745599" y="1373567"/>
        <a:ext cx="2641597" cy="572701"/>
      </dsp:txXfrm>
    </dsp:sp>
    <dsp:sp modelId="{07B1C0B8-6EB3-416D-A439-38ED94AE26E4}">
      <dsp:nvSpPr>
        <dsp:cNvPr id="0" name=""/>
        <dsp:cNvSpPr/>
      </dsp:nvSpPr>
      <dsp:spPr>
        <a:xfrm>
          <a:off x="3714617" y="2084923"/>
          <a:ext cx="2703561" cy="6797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При закреплении и обобщении изученного материала</a:t>
          </a:r>
          <a:endParaRPr lang="ru-RU" sz="1400" b="1" kern="1200" dirty="0"/>
        </a:p>
      </dsp:txBody>
      <dsp:txXfrm>
        <a:off x="3747801" y="2118107"/>
        <a:ext cx="2637193" cy="613417"/>
      </dsp:txXfrm>
    </dsp:sp>
    <dsp:sp modelId="{24CA9F59-FB16-49D0-9C9A-F13BDEFE0AF8}">
      <dsp:nvSpPr>
        <dsp:cNvPr id="0" name=""/>
        <dsp:cNvSpPr/>
      </dsp:nvSpPr>
      <dsp:spPr>
        <a:xfrm>
          <a:off x="3714617" y="2872381"/>
          <a:ext cx="2703561" cy="7499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 индивидуальной работе</a:t>
          </a:r>
          <a:endParaRPr lang="ru-RU" sz="1400" b="1" kern="1200" dirty="0"/>
        </a:p>
      </dsp:txBody>
      <dsp:txXfrm>
        <a:off x="3751225" y="2908989"/>
        <a:ext cx="2630345" cy="676702"/>
      </dsp:txXfrm>
    </dsp:sp>
    <dsp:sp modelId="{4A83BF65-1BA7-4106-ACC8-736E46E7BD2C}">
      <dsp:nvSpPr>
        <dsp:cNvPr id="0" name=""/>
        <dsp:cNvSpPr/>
      </dsp:nvSpPr>
      <dsp:spPr>
        <a:xfrm>
          <a:off x="3710056" y="3729973"/>
          <a:ext cx="2712683" cy="8921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 качестве творческого домашнего задания</a:t>
          </a:r>
          <a:endParaRPr lang="ru-RU" sz="1400" b="1" kern="1200" dirty="0"/>
        </a:p>
      </dsp:txBody>
      <dsp:txXfrm>
        <a:off x="3753608" y="3773525"/>
        <a:ext cx="2625579" cy="805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1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7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7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6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4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97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1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4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7121-A8B9-47CA-BBB9-7DBD016DAE79}" type="datetimeFigureOut">
              <a:rPr lang="ru-RU" smtClean="0"/>
              <a:t>ср 03.03.21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C0C6B-E4A2-4F7A-B264-4F373674B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90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microsoft.com/office/2007/relationships/hdphoto" Target="../media/hdphoto7.wdp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689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Еремина Анна Сергеевна,</a:t>
            </a:r>
            <a:br>
              <a:rPr lang="ru-RU" b="1" dirty="0"/>
            </a:br>
            <a:r>
              <a:rPr lang="ru-RU" b="1" dirty="0"/>
              <a:t> учитель-логопед</a:t>
            </a:r>
            <a:br>
              <a:rPr lang="ru-RU" b="1" dirty="0"/>
            </a:br>
            <a:r>
              <a:rPr lang="ru-RU" b="1" dirty="0"/>
              <a:t>МБДОУ ДС № 2 «Крепыш» </a:t>
            </a:r>
            <a:r>
              <a:rPr lang="ru-RU" b="1" dirty="0" err="1"/>
              <a:t>г.Кузнецка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10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b="1" dirty="0" smtClean="0"/>
              <a:t>Способы чтения кроссенса.</a:t>
            </a:r>
            <a:br>
              <a:rPr lang="ru-RU" b="1" dirty="0" smtClean="0"/>
            </a:br>
            <a:r>
              <a:rPr lang="ru-RU" sz="3200" b="1" i="1" dirty="0" smtClean="0"/>
              <a:t>Найти логическую связь между указанными квадратами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30101" r="55606" b="38384"/>
          <a:stretch/>
        </p:blipFill>
        <p:spPr>
          <a:xfrm>
            <a:off x="4355976" y="2204864"/>
            <a:ext cx="2978728" cy="2161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30303" r="10152" b="38384"/>
          <a:stretch/>
        </p:blipFill>
        <p:spPr>
          <a:xfrm>
            <a:off x="2699792" y="4509120"/>
            <a:ext cx="2881745" cy="2147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63665" r="32273" b="5454"/>
          <a:stretch/>
        </p:blipFill>
        <p:spPr>
          <a:xfrm>
            <a:off x="699562" y="2248421"/>
            <a:ext cx="2746710" cy="21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847432"/>
              </p:ext>
            </p:extLst>
          </p:nvPr>
        </p:nvGraphicFramePr>
        <p:xfrm>
          <a:off x="323528" y="274638"/>
          <a:ext cx="8640960" cy="625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1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57" t="36905" r="22359" b="33333"/>
          <a:stretch/>
        </p:blipFill>
        <p:spPr bwMode="auto">
          <a:xfrm>
            <a:off x="365644" y="260648"/>
            <a:ext cx="557341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4" t="42213" r="47323" b="38144"/>
          <a:stretch/>
        </p:blipFill>
        <p:spPr bwMode="auto">
          <a:xfrm>
            <a:off x="4046124" y="4293096"/>
            <a:ext cx="3190172" cy="230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1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t="15556" r="17273" b="15151"/>
          <a:stretch/>
        </p:blipFill>
        <p:spPr>
          <a:xfrm>
            <a:off x="251521" y="476673"/>
            <a:ext cx="5498220" cy="38884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5" t="38095" r="44335" b="38359"/>
          <a:stretch/>
        </p:blipFill>
        <p:spPr bwMode="auto">
          <a:xfrm>
            <a:off x="4427984" y="4365104"/>
            <a:ext cx="2922974" cy="21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9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28373" r="23141" b="27579"/>
          <a:stretch/>
        </p:blipFill>
        <p:spPr bwMode="auto">
          <a:xfrm>
            <a:off x="323528" y="210523"/>
            <a:ext cx="4513943" cy="322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6" t="27331" r="23228" b="28423"/>
          <a:stretch/>
        </p:blipFill>
        <p:spPr bwMode="auto">
          <a:xfrm>
            <a:off x="3504569" y="3420615"/>
            <a:ext cx="4542972" cy="32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0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9" y="0"/>
            <a:ext cx="91801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502657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Новизна опыта работы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Проблема речевого развития детей решается в процессе дополнения  традиционных приёмов обучения нетрадиционной техникой «</a:t>
            </a:r>
            <a:r>
              <a:rPr lang="ru-RU" dirty="0" err="1" smtClean="0"/>
              <a:t>кроссенс</a:t>
            </a:r>
            <a:r>
              <a:rPr lang="ru-RU" dirty="0" smtClean="0"/>
              <a:t>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7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«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кроссенс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позволяет: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9228" y="1606379"/>
            <a:ext cx="7725544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C00000"/>
                </a:solidFill>
              </a:rPr>
              <a:t>Разнообразить образовательную деятельность с детьми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3549" y="2524531"/>
            <a:ext cx="6996902" cy="935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C00000"/>
                </a:solidFill>
              </a:rPr>
              <a:t>Заинтересовать каждого ребёнка 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в происходящем действии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65537" y="3837884"/>
            <a:ext cx="7212926" cy="782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C00000"/>
                </a:solidFill>
              </a:rPr>
              <a:t>Научить воспринимать и перерабатывать внешнюю информацию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83539" y="5209928"/>
            <a:ext cx="71769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C00000"/>
                </a:solidFill>
              </a:rPr>
              <a:t>Обогатить устную речь дошкольников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11694" y="6013533"/>
            <a:ext cx="6920612" cy="54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C00000"/>
                </a:solidFill>
              </a:rPr>
              <a:t>Облегчить процесс запоминания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Методы и приёмы для развития связной речи дошкольников</a:t>
            </a:r>
            <a:endParaRPr lang="ru-RU" sz="2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79712" y="1298817"/>
            <a:ext cx="514461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Описание предмета по схеме: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57934" y="1741062"/>
            <a:ext cx="5266393" cy="505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C00000"/>
                </a:solidFill>
              </a:rPr>
              <a:t>Описание предмета по схематической зарисовке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35300" r="17424" b="38586"/>
          <a:stretch/>
        </p:blipFill>
        <p:spPr>
          <a:xfrm>
            <a:off x="539552" y="2132856"/>
            <a:ext cx="6225414" cy="1788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25387" r="12879" b="6262"/>
          <a:stretch/>
        </p:blipFill>
        <p:spPr>
          <a:xfrm>
            <a:off x="1868736" y="3921127"/>
            <a:ext cx="4139556" cy="273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Методы и приёмы для развития связной речи дошкольников</a:t>
            </a:r>
            <a:endParaRPr lang="ru-RU" sz="2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79712" y="1298817"/>
            <a:ext cx="514461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Описание предмета по схеме: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730865"/>
            <a:ext cx="7272808" cy="90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C00000"/>
                </a:solidFill>
              </a:rPr>
              <a:t>Описание предмета по общей схематической зарисовке (используется при описании предметов относящихся к одной классификации: дикие животные, игрушки, одежда и др.)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4" t="14730" r="2424" b="7869"/>
          <a:stretch/>
        </p:blipFill>
        <p:spPr>
          <a:xfrm>
            <a:off x="105158" y="2636912"/>
            <a:ext cx="4034794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05064"/>
            <a:ext cx="4338327" cy="26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Методы и приёмы для развития связной речи дошкольников</a:t>
            </a:r>
            <a:endParaRPr lang="ru-RU" sz="2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99690" y="1001422"/>
            <a:ext cx="514461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Описание предмета по схеме: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730865"/>
            <a:ext cx="7272808" cy="90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55675" y="1360629"/>
            <a:ext cx="543264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C00000"/>
                </a:solidFill>
              </a:rPr>
              <a:t>Сравнение предметов по общей схематической зарисовке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22090" r="11666" b="4040"/>
          <a:stretch/>
        </p:blipFill>
        <p:spPr>
          <a:xfrm>
            <a:off x="1388908" y="1856936"/>
            <a:ext cx="6366185" cy="47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66" b="23794"/>
          <a:stretch/>
        </p:blipFill>
        <p:spPr>
          <a:xfrm>
            <a:off x="0" y="-2417"/>
            <a:ext cx="9144000" cy="681579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1530" y="525160"/>
            <a:ext cx="8260940" cy="1800200"/>
          </a:xfrm>
        </p:spPr>
        <p:txBody>
          <a:bodyPr>
            <a:noAutofit/>
          </a:bodyPr>
          <a:lstStyle/>
          <a:p>
            <a:r>
              <a:rPr lang="ru-RU" sz="11500" i="1" dirty="0" smtClean="0">
                <a:solidFill>
                  <a:srgbClr val="002060"/>
                </a:solidFill>
                <a:latin typeface="Bahnschrift Condensed" pitchFamily="34" charset="0"/>
              </a:rPr>
              <a:t>Технология</a:t>
            </a:r>
            <a:r>
              <a:rPr lang="ru-RU" sz="11500" i="1" dirty="0" smtClean="0">
                <a:solidFill>
                  <a:schemeClr val="tx1"/>
                </a:solidFill>
                <a:latin typeface="Bahnschrift Condensed" pitchFamily="34" charset="0"/>
              </a:rPr>
              <a:t> </a:t>
            </a:r>
            <a:endParaRPr lang="en-US" sz="11500" i="1" dirty="0" smtClean="0">
              <a:solidFill>
                <a:schemeClr val="tx1"/>
              </a:solidFill>
              <a:latin typeface="Bahnschrift Condensed" pitchFamily="34" charset="0"/>
            </a:endParaRPr>
          </a:p>
          <a:p>
            <a:r>
              <a:rPr lang="en-US" sz="1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ru-RU" sz="1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3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Методы и приёмы для развития связной речи дошкольников</a:t>
            </a:r>
            <a:endParaRPr lang="ru-RU" sz="2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79712" y="1298817"/>
            <a:ext cx="514461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Пересказ по схематичным сюжетным картинкам: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730865"/>
            <a:ext cx="7272808" cy="90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75655" y="1679019"/>
            <a:ext cx="5648671" cy="569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 smtClean="0">
                <a:solidFill>
                  <a:srgbClr val="C00000"/>
                </a:solidFill>
              </a:rPr>
              <a:t>Работа по сюжетной картинке с применением схематичной зарисовки</a:t>
            </a:r>
            <a:r>
              <a:rPr lang="ru-RU" sz="1600" b="1" dirty="0" smtClean="0">
                <a:solidFill>
                  <a:srgbClr val="C00000"/>
                </a:solidFill>
              </a:rPr>
              <a:t>: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" y="1948040"/>
            <a:ext cx="2636171" cy="2897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72834"/>
            <a:ext cx="2810114" cy="4026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292" r="9848" b="17778"/>
          <a:stretch/>
        </p:blipFill>
        <p:spPr>
          <a:xfrm>
            <a:off x="4552019" y="4485953"/>
            <a:ext cx="3297681" cy="22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Методы и приёмы для развития связной речи дошкольников</a:t>
            </a:r>
            <a:endParaRPr lang="ru-RU" sz="2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0385" y="1026208"/>
            <a:ext cx="5648671" cy="618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Подвижное рассказывание с использованием магнитных картинок.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730865"/>
            <a:ext cx="7272808" cy="90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61" t="56768" r="2121" b="11111"/>
          <a:stretch/>
        </p:blipFill>
        <p:spPr>
          <a:xfrm>
            <a:off x="4164588" y="2440114"/>
            <a:ext cx="3503756" cy="18029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2324" r="1818" b="58787"/>
          <a:stretch/>
        </p:blipFill>
        <p:spPr>
          <a:xfrm>
            <a:off x="71499" y="1568302"/>
            <a:ext cx="5432647" cy="1231171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789564" y="4367775"/>
            <a:ext cx="5648671" cy="645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</a:rPr>
              <a:t>Использование круговых диаграмм при составлении рассказа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0505" r="9243" b="2222"/>
          <a:stretch/>
        </p:blipFill>
        <p:spPr>
          <a:xfrm>
            <a:off x="192684" y="4398434"/>
            <a:ext cx="3006793" cy="23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«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кроссенс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помогает: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9227" y="1518368"/>
            <a:ext cx="7725544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Упражнять в умении выделять и называть предметы, 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их признаки, состояния, действия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67840" y="2128819"/>
            <a:ext cx="6808319" cy="791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Учить детей классифицировать и обобщать 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предметы и явления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17890" y="2734617"/>
            <a:ext cx="5908220" cy="494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Развивать зрительное восприятие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83539" y="3230490"/>
            <a:ext cx="717692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Учить определять пространственные отношения символов, размещенных в таблице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11694" y="3947480"/>
            <a:ext cx="6920612" cy="54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Закреплять умение употреблять в речи 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предложно-падежные конструкции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11694" y="4653136"/>
            <a:ext cx="6920612" cy="894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Учить детей анализировать, вычленять части, объединять в пары, группы, 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систематизировать по признакам.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010750" y="5555028"/>
            <a:ext cx="5122501" cy="413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Развивать логику, образное мышление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476744" y="5968180"/>
            <a:ext cx="6190512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solidFill>
                  <a:srgbClr val="C00000"/>
                </a:solidFill>
              </a:rPr>
              <a:t>Учить детей связно мыслить, </a:t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000" b="1" i="1" dirty="0" smtClean="0">
                <a:solidFill>
                  <a:srgbClr val="C00000"/>
                </a:solidFill>
              </a:rPr>
              <a:t>составлять рассказы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Использование </a:t>
            </a:r>
            <a:r>
              <a:rPr lang="ru-RU" b="1" dirty="0" err="1" smtClean="0"/>
              <a:t>кроссенса</a:t>
            </a:r>
            <a:endParaRPr lang="ru-RU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81933725"/>
              </p:ext>
            </p:extLst>
          </p:nvPr>
        </p:nvGraphicFramePr>
        <p:xfrm>
          <a:off x="683568" y="1268760"/>
          <a:ext cx="715245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37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57" y="0"/>
            <a:ext cx="9712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" y="-1"/>
            <a:ext cx="9140780" cy="68604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874" y="764704"/>
            <a:ext cx="7077472" cy="4464496"/>
          </a:xfrm>
        </p:spPr>
        <p:txBody>
          <a:bodyPr>
            <a:noAutofit/>
          </a:bodyPr>
          <a:lstStyle/>
          <a:p>
            <a:r>
              <a:rPr lang="ru-RU" sz="11500" b="1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115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78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163571"/>
              </p:ext>
            </p:extLst>
          </p:nvPr>
        </p:nvGraphicFramePr>
        <p:xfrm>
          <a:off x="251520" y="116632"/>
          <a:ext cx="609599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О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Н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У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С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71411"/>
              </p:ext>
            </p:extLst>
          </p:nvPr>
        </p:nvGraphicFramePr>
        <p:xfrm>
          <a:off x="251520" y="908720"/>
          <a:ext cx="3553072" cy="89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4968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Е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Ч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Ь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93923"/>
              </p:ext>
            </p:extLst>
          </p:nvPr>
        </p:nvGraphicFramePr>
        <p:xfrm>
          <a:off x="251518" y="1772817"/>
          <a:ext cx="3528392" cy="89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4968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П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Ы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Т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04208"/>
              </p:ext>
            </p:extLst>
          </p:nvPr>
        </p:nvGraphicFramePr>
        <p:xfrm>
          <a:off x="251521" y="2636912"/>
          <a:ext cx="432048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Е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М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Ь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Я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31734"/>
              </p:ext>
            </p:extLst>
          </p:nvPr>
        </p:nvGraphicFramePr>
        <p:xfrm>
          <a:off x="251520" y="3429001"/>
          <a:ext cx="7416824" cy="89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94968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Д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О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В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Н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И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Ц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834369"/>
              </p:ext>
            </p:extLst>
          </p:nvPr>
        </p:nvGraphicFramePr>
        <p:xfrm>
          <a:off x="251520" y="4293096"/>
          <a:ext cx="4320480" cy="894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4968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Ш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О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В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28750"/>
              </p:ext>
            </p:extLst>
          </p:nvPr>
        </p:nvGraphicFramePr>
        <p:xfrm>
          <a:off x="251520" y="5126320"/>
          <a:ext cx="432048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У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616268"/>
              </p:ext>
            </p:extLst>
          </p:nvPr>
        </p:nvGraphicFramePr>
        <p:xfrm>
          <a:off x="251520" y="5949280"/>
          <a:ext cx="842493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FF0000"/>
                          </a:solidFill>
                        </a:rPr>
                        <a:t>С</a:t>
                      </a:r>
                      <a:endParaRPr lang="ru-RU" sz="4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М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О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Н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Л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И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rgbClr val="0070C0"/>
                          </a:solidFill>
                        </a:rPr>
                        <a:t>З</a:t>
                      </a:r>
                      <a:endParaRPr lang="ru-RU" sz="4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251520" y="114369"/>
            <a:ext cx="61206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51520" y="908720"/>
            <a:ext cx="612068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51520" y="1772816"/>
            <a:ext cx="352839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51520" y="2636912"/>
            <a:ext cx="432048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51520" y="3429000"/>
            <a:ext cx="7416824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51520" y="4293096"/>
            <a:ext cx="7416824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51520" y="5157192"/>
            <a:ext cx="432048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51520" y="5949280"/>
            <a:ext cx="432048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51520" y="6741368"/>
            <a:ext cx="842493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51520" y="116632"/>
            <a:ext cx="0" cy="66247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3779912" y="908720"/>
            <a:ext cx="0" cy="172819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72200" y="116632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572000" y="2636912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668344" y="3429000"/>
            <a:ext cx="0" cy="86409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572000" y="4293096"/>
            <a:ext cx="0" cy="165618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463988" y="5949280"/>
            <a:ext cx="421246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676456" y="5949280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115616" y="116632"/>
            <a:ext cx="0" cy="66247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015716" y="116632"/>
            <a:ext cx="0" cy="66247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43808" y="116632"/>
            <a:ext cx="0" cy="674136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779912" y="116632"/>
            <a:ext cx="0" cy="66247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116632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36096" y="150137"/>
            <a:ext cx="0" cy="758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572000" y="3429000"/>
            <a:ext cx="0" cy="86409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572000" y="5949280"/>
            <a:ext cx="0" cy="9087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382166" y="3423181"/>
            <a:ext cx="0" cy="80578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100045" y="3423181"/>
            <a:ext cx="0" cy="80578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876256" y="3429000"/>
            <a:ext cx="0" cy="86409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5382166" y="5949280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100045" y="5949280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7020272" y="5949280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7884368" y="5949280"/>
            <a:ext cx="0" cy="79208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436096" y="116632"/>
            <a:ext cx="0" cy="3350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3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64804"/>
            <a:ext cx="8229600" cy="352839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Тема педагогической находки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«Использование приёмов технологии «кроссенс» </a:t>
            </a:r>
            <a:br>
              <a:rPr lang="ru-RU" b="1" dirty="0" smtClean="0"/>
            </a:br>
            <a:r>
              <a:rPr lang="ru-RU" b="1" dirty="0" smtClean="0"/>
              <a:t>в развитии речевых и творческих способностей дошкольников»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505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" y="-199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" y="116632"/>
            <a:ext cx="5997352" cy="936104"/>
          </a:xfrm>
        </p:spPr>
        <p:txBody>
          <a:bodyPr>
            <a:normAutofit/>
          </a:bodyPr>
          <a:lstStyle/>
          <a:p>
            <a:r>
              <a:rPr lang="ru-RU" b="1" dirty="0" smtClean="0"/>
              <a:t>Что такое «кроссенс?»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2696"/>
            <a:ext cx="4771820" cy="343917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75856" y="1628800"/>
            <a:ext cx="56373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Кроссворд-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пересечение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слов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15758" r="16970" b="14949"/>
          <a:stretch/>
        </p:blipFill>
        <p:spPr>
          <a:xfrm>
            <a:off x="4137728" y="3427009"/>
            <a:ext cx="3913568" cy="27451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8294" y="4131876"/>
            <a:ext cx="3539434" cy="1385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Кроссенс-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пересечение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смыслов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4"/>
            <a:ext cx="9144000" cy="6858000"/>
          </a:xfrm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288866" y="245007"/>
            <a:ext cx="7643192" cy="1012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Из истории создания «кроссенса»…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33333" r="48016" b="36905"/>
          <a:stretch/>
        </p:blipFill>
        <p:spPr bwMode="auto">
          <a:xfrm>
            <a:off x="1146583" y="1589615"/>
            <a:ext cx="2160240" cy="33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6" t="26315" r="26797" b="44891"/>
          <a:stretch/>
        </p:blipFill>
        <p:spPr bwMode="auto">
          <a:xfrm>
            <a:off x="5220072" y="1696400"/>
            <a:ext cx="2226883" cy="319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79512" y="5229200"/>
            <a:ext cx="409438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Владимир Бусленко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</a:rPr>
              <a:t>октор технических наук, художник, философ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469274" y="5255029"/>
            <a:ext cx="409438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Сергей Федин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исатель, педагог, математик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5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Кроссенс – ассоциативная головоломка нового поколения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r="63028" b="8847"/>
          <a:stretch/>
        </p:blipFill>
        <p:spPr>
          <a:xfrm rot="21288764">
            <a:off x="323528" y="1433380"/>
            <a:ext cx="2516401" cy="2623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12" y="3626981"/>
            <a:ext cx="3171280" cy="3143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4599721" y="1412776"/>
            <a:ext cx="3547886" cy="19956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59722" r="21802" b="28373"/>
          <a:stretch/>
        </p:blipFill>
        <p:spPr bwMode="auto">
          <a:xfrm rot="20523293">
            <a:off x="2519855" y="2237747"/>
            <a:ext cx="2592288" cy="111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188">
            <a:off x="221207" y="4404657"/>
            <a:ext cx="2617096" cy="19602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31717" r="8606" b="17979"/>
          <a:stretch/>
        </p:blipFill>
        <p:spPr>
          <a:xfrm rot="891277">
            <a:off x="2230360" y="4473216"/>
            <a:ext cx="3171280" cy="14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69184"/>
            <a:ext cx="2952328" cy="4369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Иголки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33357"/>
            <a:ext cx="2667928" cy="2750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2212963" cy="321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48" y="4077072"/>
            <a:ext cx="3104152" cy="2147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2452143" cy="229105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83768" y="4932136"/>
            <a:ext cx="2952328" cy="436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</a:rPr>
              <a:t>Молчание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2"/>
          <a:stretch/>
        </p:blipFill>
        <p:spPr>
          <a:xfrm>
            <a:off x="323528" y="260648"/>
            <a:ext cx="3400675" cy="3379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6" y="3640546"/>
            <a:ext cx="3816424" cy="3040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5859" r="24303" b="7273"/>
          <a:stretch/>
        </p:blipFill>
        <p:spPr>
          <a:xfrm>
            <a:off x="2771800" y="2224436"/>
            <a:ext cx="2061592" cy="28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348</Words>
  <Application>Microsoft Office PowerPoint</Application>
  <PresentationFormat>Экран (4:3)</PresentationFormat>
  <Paragraphs>108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Bahnschrift Condensed</vt:lpstr>
      <vt:lpstr>Calibri</vt:lpstr>
      <vt:lpstr>Тема Office</vt:lpstr>
      <vt:lpstr>Еремина Анна Сергеевна,  учитель-логопед МБДОУ ДС № 2 «Крепыш» г.Кузнецка</vt:lpstr>
      <vt:lpstr>Презентация PowerPoint</vt:lpstr>
      <vt:lpstr>Презентация PowerPoint</vt:lpstr>
      <vt:lpstr>Тема педагогической находки  «Использование приёмов технологии «кроссенс»  в развитии речевых и творческих способностей дошкольников»</vt:lpstr>
      <vt:lpstr>Что такое «кроссенс?»</vt:lpstr>
      <vt:lpstr>Из истории создания «кроссенса»…</vt:lpstr>
      <vt:lpstr>Кроссенс – ассоциативная головоломка нового поколения</vt:lpstr>
      <vt:lpstr>Иголки</vt:lpstr>
      <vt:lpstr>Презентация PowerPoint</vt:lpstr>
      <vt:lpstr>Способы чтения кроссенса. Найти логическую связь между указанными квадратами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Новизна опыта работы  Проблема речевого развития детей решается в процессе дополнения  традиционных приёмов обучения нетрадиционной техникой «кроссенс». </vt:lpstr>
      <vt:lpstr>Метод «кроссенс» позволяет:</vt:lpstr>
      <vt:lpstr>Методы и приёмы для развития связной речи дошкольников</vt:lpstr>
      <vt:lpstr>Методы и приёмы для развития связной речи дошкольников</vt:lpstr>
      <vt:lpstr>Методы и приёмы для развития связной речи дошкольников</vt:lpstr>
      <vt:lpstr>Методы и приёмы для развития связной речи дошкольников</vt:lpstr>
      <vt:lpstr>Методы и приёмы для развития связной речи дошкольников</vt:lpstr>
      <vt:lpstr>Метод «кроссенс» помогает:</vt:lpstr>
      <vt:lpstr>Использование кроссенса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Пользователь</cp:lastModifiedBy>
  <cp:revision>51</cp:revision>
  <dcterms:created xsi:type="dcterms:W3CDTF">2021-01-27T15:34:37Z</dcterms:created>
  <dcterms:modified xsi:type="dcterms:W3CDTF">2021-03-03T14:24:03Z</dcterms:modified>
</cp:coreProperties>
</file>