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60" r:id="rId5"/>
    <p:sldId id="261" r:id="rId6"/>
    <p:sldId id="262" r:id="rId7"/>
    <p:sldId id="274" r:id="rId8"/>
    <p:sldId id="263" r:id="rId9"/>
    <p:sldId id="275" r:id="rId10"/>
    <p:sldId id="276" r:id="rId11"/>
    <p:sldId id="277" r:id="rId12"/>
    <p:sldId id="278" r:id="rId13"/>
    <p:sldId id="279" r:id="rId14"/>
    <p:sldId id="281" r:id="rId15"/>
    <p:sldId id="280" r:id="rId16"/>
    <p:sldId id="271" r:id="rId17"/>
    <p:sldId id="268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2313A"/>
    <a:srgbClr val="173E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1398" y="-4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5F0F5A-0D03-45AA-9DC3-4E49A0AD2EA8}" type="datetimeFigureOut">
              <a:rPr lang="ru-RU" smtClean="0"/>
              <a:t>02.04.2026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837AE5-E4A4-477D-850C-A053D94781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65101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37AE5-E4A4-477D-850C-A053D9478189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61894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37AE5-E4A4-477D-850C-A053D9478189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61727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02.04.2026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02.04.2026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02.04.2026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02.04.2026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16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microsoft.com/office/2007/relationships/hdphoto" Target="../media/hdphoto4.wdp"/><Relationship Id="rId7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7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3" Type="http://schemas.microsoft.com/office/2007/relationships/hdphoto" Target="../media/hdphoto4.wdp"/><Relationship Id="rId7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9.wdp"/><Relationship Id="rId5" Type="http://schemas.openxmlformats.org/officeDocument/2006/relationships/image" Target="../media/image24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hdphoto" Target="../media/hdphoto4.wdp"/><Relationship Id="rId7" Type="http://schemas.microsoft.com/office/2007/relationships/hdphoto" Target="../media/hdphoto2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microsoft.com/office/2007/relationships/hdphoto" Target="../media/hdphoto21.wdp"/><Relationship Id="rId4" Type="http://schemas.openxmlformats.org/officeDocument/2006/relationships/image" Target="../media/image28.png"/><Relationship Id="rId9" Type="http://schemas.microsoft.com/office/2007/relationships/hdphoto" Target="../media/hdphoto23.wdp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5.wdp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4.wdp"/><Relationship Id="rId11" Type="http://schemas.openxmlformats.org/officeDocument/2006/relationships/image" Target="../media/image37.png"/><Relationship Id="rId5" Type="http://schemas.openxmlformats.org/officeDocument/2006/relationships/image" Target="../media/image34.png"/><Relationship Id="rId10" Type="http://schemas.microsoft.com/office/2007/relationships/hdphoto" Target="../media/hdphoto26.wdp"/><Relationship Id="rId4" Type="http://schemas.openxmlformats.org/officeDocument/2006/relationships/image" Target="../media/image33.png"/><Relationship Id="rId9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microsoft.com/office/2007/relationships/hdphoto" Target="../media/hdphoto5.wdp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7.wdp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microsoft.com/office/2007/relationships/hdphoto" Target="../media/hdphoto4.wdp"/><Relationship Id="rId7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1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microsoft.com/office/2007/relationships/hdphoto" Target="../media/hdphoto10.wdp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2.wdp"/><Relationship Id="rId5" Type="http://schemas.openxmlformats.org/officeDocument/2006/relationships/image" Target="../media/image13.png"/><Relationship Id="rId4" Type="http://schemas.microsoft.com/office/2007/relationships/hdphoto" Target="../media/hdphoto4.wdp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4.png"/><Relationship Id="rId7" Type="http://schemas.microsoft.com/office/2007/relationships/hdphoto" Target="../media/hdphoto14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8.png"/><Relationship Id="rId4" Type="http://schemas.microsoft.com/office/2007/relationships/hdphoto" Target="../media/hdphoto4.wdp"/><Relationship Id="rId9" Type="http://schemas.microsoft.com/office/2007/relationships/hdphoto" Target="../media/hdphoto1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38886"/>
            <a:ext cx="8829569" cy="65304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7544" y="2276872"/>
            <a:ext cx="8018818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000" b="1" dirty="0">
                <a:ln w="11430">
                  <a:solidFill>
                    <a:srgbClr val="C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Охрана и </a:t>
            </a:r>
            <a:r>
              <a:rPr lang="ru-RU" sz="3000" b="1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укрепление</a:t>
            </a:r>
          </a:p>
          <a:p>
            <a:pPr algn="ctr"/>
            <a:r>
              <a:rPr lang="ru-RU" sz="3000" b="1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физического </a:t>
            </a:r>
            <a:r>
              <a:rPr lang="ru-RU" sz="3000" b="1" dirty="0">
                <a:ln w="11430">
                  <a:solidFill>
                    <a:srgbClr val="C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и психического </a:t>
            </a:r>
            <a:r>
              <a:rPr lang="ru-RU" sz="3000" b="1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здоровья детей </a:t>
            </a:r>
            <a:r>
              <a:rPr lang="ru-RU" sz="3000" b="1" dirty="0">
                <a:ln w="11430">
                  <a:solidFill>
                    <a:srgbClr val="C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младшего дошкольного </a:t>
            </a:r>
            <a:r>
              <a:rPr lang="ru-RU" sz="3000" b="1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возраста,</a:t>
            </a:r>
          </a:p>
          <a:p>
            <a:pPr algn="ctr"/>
            <a:r>
              <a:rPr lang="ru-RU" sz="3000" b="1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в </a:t>
            </a:r>
            <a:r>
              <a:rPr lang="ru-RU" sz="3000" b="1" dirty="0">
                <a:ln w="11430">
                  <a:solidFill>
                    <a:srgbClr val="C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том </a:t>
            </a:r>
            <a:r>
              <a:rPr lang="ru-RU" sz="3000" b="1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числе их</a:t>
            </a:r>
          </a:p>
          <a:p>
            <a:pPr algn="ctr"/>
            <a:r>
              <a:rPr lang="ru-RU" sz="3000" b="1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эмоционального </a:t>
            </a:r>
            <a:r>
              <a:rPr lang="ru-RU" sz="3000" b="1" dirty="0">
                <a:ln w="11430">
                  <a:solidFill>
                    <a:srgbClr val="C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благополучия</a:t>
            </a:r>
            <a:endParaRPr lang="ru-RU" sz="3000" b="1" cap="none" spc="0" dirty="0">
              <a:ln w="11430">
                <a:solidFill>
                  <a:srgbClr val="C00000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03478" y="1262586"/>
            <a:ext cx="672267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/>
              </a:rPr>
              <a:t>Методическое объединение:</a:t>
            </a:r>
            <a:endParaRPr lang="ru-RU" sz="4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effectLst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070"/>
          <a:stretch/>
        </p:blipFill>
        <p:spPr bwMode="auto">
          <a:xfrm>
            <a:off x="7308304" y="5133738"/>
            <a:ext cx="1835696" cy="1724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8148" y1="6989" x2="40000" y2="20968"/>
                        <a14:foregroundMark x1="55926" y1="5376" x2="52222" y2="17742"/>
                        <a14:foregroundMark x1="65185" y1="25269" x2="72222" y2="16667"/>
                        <a14:foregroundMark x1="72963" y1="43548" x2="80000" y2="44086"/>
                        <a14:foregroundMark x1="59630" y1="79570" x2="60741" y2="90860"/>
                        <a14:foregroundMark x1="47407" y1="80108" x2="43704" y2="90860"/>
                        <a14:foregroundMark x1="46296" y1="55914" x2="62963" y2="55914"/>
                        <a14:foregroundMark x1="58148" y1="46774" x2="60000" y2="56989"/>
                        <a14:foregroundMark x1="21852" y1="24731" x2="30000" y2="32796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19343">
            <a:off x="62346" y="274990"/>
            <a:ext cx="1539741" cy="1060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5590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6632"/>
            <a:ext cx="7992888" cy="2148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71782" y="360238"/>
            <a:ext cx="7452320" cy="181588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2800" b="1" spc="150" dirty="0">
                <a:ln w="1143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Важные аспекты эмоционального развития детей младшего дошкольного возраста: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67544" y="2547270"/>
            <a:ext cx="2736304" cy="172819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rgbClr val="C00000"/>
                </a:solidFill>
                <a:latin typeface="Arial Black" pitchFamily="34" charset="0"/>
              </a:rPr>
              <a:t>Эмоциональная </a:t>
            </a:r>
            <a:r>
              <a:rPr lang="ru-RU" sz="2000" dirty="0" smtClean="0">
                <a:solidFill>
                  <a:srgbClr val="C00000"/>
                </a:solidFill>
                <a:latin typeface="Arial Black" pitchFamily="34" charset="0"/>
              </a:rPr>
              <a:t>палитра</a:t>
            </a:r>
          </a:p>
          <a:p>
            <a:pPr algn="ctr"/>
            <a:r>
              <a:rPr lang="ru-RU" sz="1400" dirty="0" smtClean="0">
                <a:solidFill>
                  <a:srgbClr val="173E49"/>
                </a:solidFill>
                <a:latin typeface="Arial Black" pitchFamily="34" charset="0"/>
              </a:rPr>
              <a:t>(дети </a:t>
            </a:r>
            <a:r>
              <a:rPr lang="ru-RU" sz="1400" dirty="0">
                <a:solidFill>
                  <a:srgbClr val="173E49"/>
                </a:solidFill>
                <a:latin typeface="Arial Black" pitchFamily="34" charset="0"/>
              </a:rPr>
              <a:t>начинают выражать широкий спектр </a:t>
            </a:r>
            <a:r>
              <a:rPr lang="ru-RU" sz="1400" dirty="0" smtClean="0">
                <a:solidFill>
                  <a:srgbClr val="173E49"/>
                </a:solidFill>
                <a:latin typeface="Arial Black" pitchFamily="34" charset="0"/>
              </a:rPr>
              <a:t>чувств)</a:t>
            </a:r>
            <a:endParaRPr lang="ru-RU" sz="1400" dirty="0">
              <a:solidFill>
                <a:srgbClr val="173E49"/>
              </a:solidFill>
              <a:latin typeface="Arial Black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835696" y="4509120"/>
            <a:ext cx="2736304" cy="172819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rgbClr val="C00000"/>
                </a:solidFill>
                <a:latin typeface="Arial Black" pitchFamily="34" charset="0"/>
              </a:rPr>
              <a:t>Социализация: </a:t>
            </a:r>
            <a:r>
              <a:rPr lang="ru-RU" sz="1400" dirty="0" smtClean="0">
                <a:solidFill>
                  <a:srgbClr val="173E49"/>
                </a:solidFill>
                <a:latin typeface="Arial Black" pitchFamily="34" charset="0"/>
              </a:rPr>
              <a:t>(активно </a:t>
            </a:r>
            <a:r>
              <a:rPr lang="ru-RU" sz="1400" dirty="0">
                <a:solidFill>
                  <a:srgbClr val="173E49"/>
                </a:solidFill>
                <a:latin typeface="Arial Black" pitchFamily="34" charset="0"/>
              </a:rPr>
              <a:t>играют с другими, используют </a:t>
            </a:r>
            <a:r>
              <a:rPr lang="ru-RU" sz="1400" dirty="0" smtClean="0">
                <a:solidFill>
                  <a:srgbClr val="173E49"/>
                </a:solidFill>
                <a:latin typeface="Arial Black" pitchFamily="34" charset="0"/>
              </a:rPr>
              <a:t>воображение)</a:t>
            </a:r>
            <a:endParaRPr lang="ru-RU" sz="1400" dirty="0">
              <a:solidFill>
                <a:srgbClr val="173E49"/>
              </a:solidFill>
              <a:latin typeface="Arial Black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956317" y="2564904"/>
            <a:ext cx="2847984" cy="172819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Arial Black" pitchFamily="34" charset="0"/>
              </a:rPr>
              <a:t>Любознательность</a:t>
            </a:r>
          </a:p>
          <a:p>
            <a:pPr algn="ctr"/>
            <a:r>
              <a:rPr lang="ru-RU" sz="1400" dirty="0" smtClean="0">
                <a:solidFill>
                  <a:srgbClr val="173E49"/>
                </a:solidFill>
                <a:latin typeface="Arial Black" pitchFamily="34" charset="0"/>
              </a:rPr>
              <a:t>(задают вопросы, интересуются </a:t>
            </a:r>
            <a:r>
              <a:rPr lang="ru-RU" sz="1400" dirty="0">
                <a:solidFill>
                  <a:srgbClr val="173E49"/>
                </a:solidFill>
                <a:latin typeface="Arial Black" pitchFamily="34" charset="0"/>
              </a:rPr>
              <a:t>окружающим </a:t>
            </a:r>
            <a:r>
              <a:rPr lang="ru-RU" sz="1400" dirty="0" smtClean="0">
                <a:solidFill>
                  <a:srgbClr val="173E49"/>
                </a:solidFill>
                <a:latin typeface="Arial Black" pitchFamily="34" charset="0"/>
              </a:rPr>
              <a:t>миром)</a:t>
            </a:r>
            <a:endParaRPr lang="ru-RU" sz="1400" dirty="0">
              <a:solidFill>
                <a:srgbClr val="173E49"/>
              </a:solidFill>
              <a:latin typeface="Arial Black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788024" y="4494825"/>
            <a:ext cx="2736304" cy="172819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000" dirty="0">
                <a:solidFill>
                  <a:srgbClr val="C00000"/>
                </a:solidFill>
                <a:latin typeface="Arial Black" pitchFamily="34" charset="0"/>
              </a:rPr>
              <a:t>Управление </a:t>
            </a:r>
            <a:r>
              <a:rPr lang="ru-RU" sz="2000" dirty="0" smtClean="0">
                <a:solidFill>
                  <a:srgbClr val="C00000"/>
                </a:solidFill>
                <a:latin typeface="Arial Black" pitchFamily="34" charset="0"/>
              </a:rPr>
              <a:t>эмоциями</a:t>
            </a:r>
          </a:p>
          <a:p>
            <a:pPr lvl="0" algn="ctr"/>
            <a:r>
              <a:rPr lang="ru-RU" sz="1400" dirty="0" smtClean="0">
                <a:solidFill>
                  <a:srgbClr val="173E49"/>
                </a:solidFill>
                <a:latin typeface="Arial Black" pitchFamily="34" charset="0"/>
              </a:rPr>
              <a:t>(учатся </a:t>
            </a:r>
            <a:r>
              <a:rPr lang="ru-RU" sz="1400" dirty="0">
                <a:solidFill>
                  <a:srgbClr val="173E49"/>
                </a:solidFill>
                <a:latin typeface="Arial Black" pitchFamily="34" charset="0"/>
              </a:rPr>
              <a:t>справляться с эмоциями, проявляют привязанность к </a:t>
            </a:r>
            <a:r>
              <a:rPr lang="ru-RU" sz="1400" dirty="0" smtClean="0">
                <a:solidFill>
                  <a:srgbClr val="173E49"/>
                </a:solidFill>
                <a:latin typeface="Arial Black" pitchFamily="34" charset="0"/>
              </a:rPr>
              <a:t>родителям)</a:t>
            </a:r>
            <a:endParaRPr lang="ru-RU" sz="1400" dirty="0">
              <a:solidFill>
                <a:srgbClr val="173E49"/>
              </a:solidFill>
              <a:latin typeface="Arial Black" pitchFamily="34" charset="0"/>
            </a:endParaRPr>
          </a:p>
        </p:txBody>
      </p:sp>
      <p:sp>
        <p:nvSpPr>
          <p:cNvPr id="13" name="Нашивка 12"/>
          <p:cNvSpPr/>
          <p:nvPr/>
        </p:nvSpPr>
        <p:spPr>
          <a:xfrm rot="5400000">
            <a:off x="6924281" y="2084832"/>
            <a:ext cx="552017" cy="360038"/>
          </a:xfrm>
          <a:prstGeom prst="chevron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Нашивка 13"/>
          <p:cNvSpPr/>
          <p:nvPr/>
        </p:nvSpPr>
        <p:spPr>
          <a:xfrm rot="5400000">
            <a:off x="1695264" y="2084830"/>
            <a:ext cx="552017" cy="360038"/>
          </a:xfrm>
          <a:prstGeom prst="chevron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5" name="Нашивка 14"/>
          <p:cNvSpPr/>
          <p:nvPr/>
        </p:nvSpPr>
        <p:spPr>
          <a:xfrm rot="5400000">
            <a:off x="4247885" y="3162601"/>
            <a:ext cx="2304411" cy="360038"/>
          </a:xfrm>
          <a:prstGeom prst="chevron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6" name="Нашивка 15"/>
          <p:cNvSpPr/>
          <p:nvPr/>
        </p:nvSpPr>
        <p:spPr>
          <a:xfrm rot="5400000">
            <a:off x="2800578" y="3155453"/>
            <a:ext cx="2318705" cy="360039"/>
          </a:xfrm>
          <a:prstGeom prst="chevron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878" y="4696842"/>
            <a:ext cx="2185170" cy="2185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4560" y="4869161"/>
            <a:ext cx="1334513" cy="1851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862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8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85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85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85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1043608" y="2831892"/>
            <a:ext cx="7056784" cy="119421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5">
                <a:lumMod val="60000"/>
                <a:lumOff val="40000"/>
              </a:schemeClr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600" b="1" dirty="0">
              <a:solidFill>
                <a:srgbClr val="0C202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52736" y="3013498"/>
            <a:ext cx="74888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C00000"/>
                </a:solidFill>
                <a:latin typeface="Arial Black" pitchFamily="34" charset="0"/>
              </a:rPr>
              <a:t>ЭМОЦИОНАЛЬНОЕ БЛАГОПОЛУЧИЕ </a:t>
            </a:r>
            <a:endParaRPr lang="ru-RU" sz="2400" dirty="0" smtClean="0">
              <a:solidFill>
                <a:srgbClr val="C00000"/>
              </a:solidFill>
              <a:latin typeface="Arial Black" pitchFamily="34" charset="0"/>
            </a:endParaRPr>
          </a:p>
          <a:p>
            <a:pPr algn="ctr"/>
            <a:r>
              <a:rPr lang="ru-RU" sz="2400" dirty="0">
                <a:solidFill>
                  <a:srgbClr val="C00000"/>
                </a:solidFill>
                <a:latin typeface="Arial Black" pitchFamily="34" charset="0"/>
              </a:rPr>
              <a:t>д</a:t>
            </a:r>
            <a:r>
              <a:rPr lang="ru-RU" sz="2400" dirty="0" smtClean="0">
                <a:solidFill>
                  <a:srgbClr val="C00000"/>
                </a:solidFill>
                <a:latin typeface="Arial Black" pitchFamily="34" charset="0"/>
              </a:rPr>
              <a:t>етей младшего дошкольного возраста</a:t>
            </a:r>
            <a:endParaRPr lang="ru-RU" sz="24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5963983" y="464263"/>
            <a:ext cx="2580631" cy="1759982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12313A"/>
                </a:solidFill>
                <a:latin typeface="Arial Black" pitchFamily="34" charset="0"/>
              </a:rPr>
              <a:t>наличие положительных эмоций и чувства юмора</a:t>
            </a:r>
          </a:p>
        </p:txBody>
      </p:sp>
      <p:sp>
        <p:nvSpPr>
          <p:cNvPr id="12" name="Прямоугольник с двумя скругленными противолежащими углами 11"/>
          <p:cNvSpPr/>
          <p:nvPr/>
        </p:nvSpPr>
        <p:spPr>
          <a:xfrm>
            <a:off x="3210999" y="548522"/>
            <a:ext cx="2412268" cy="1759982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12313A"/>
                </a:solidFill>
                <a:latin typeface="Arial Black" pitchFamily="34" charset="0"/>
              </a:rPr>
              <a:t>способность проявлять гуманные чувства</a:t>
            </a:r>
          </a:p>
        </p:txBody>
      </p:sp>
      <p:sp>
        <p:nvSpPr>
          <p:cNvPr id="13" name="Прямоугольник с двумя скругленными противолежащими углами 12"/>
          <p:cNvSpPr/>
          <p:nvPr/>
        </p:nvSpPr>
        <p:spPr>
          <a:xfrm>
            <a:off x="574883" y="595673"/>
            <a:ext cx="2412268" cy="1759982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12313A"/>
                </a:solidFill>
                <a:latin typeface="Arial Black" pitchFamily="34" charset="0"/>
              </a:rPr>
              <a:t>чувство доверия к миру</a:t>
            </a:r>
          </a:p>
        </p:txBody>
      </p:sp>
      <p:sp>
        <p:nvSpPr>
          <p:cNvPr id="14" name="Прямоугольник с двумя скругленными противолежащими углами 13"/>
          <p:cNvSpPr/>
          <p:nvPr/>
        </p:nvSpPr>
        <p:spPr>
          <a:xfrm>
            <a:off x="6228184" y="4509120"/>
            <a:ext cx="2412268" cy="1759982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12313A"/>
                </a:solidFill>
                <a:latin typeface="Arial Black" pitchFamily="34" charset="0"/>
              </a:rPr>
              <a:t>вариативность поведения</a:t>
            </a:r>
          </a:p>
        </p:txBody>
      </p:sp>
      <p:sp>
        <p:nvSpPr>
          <p:cNvPr id="17" name="Нашивка 16"/>
          <p:cNvSpPr/>
          <p:nvPr/>
        </p:nvSpPr>
        <p:spPr>
          <a:xfrm rot="5400000">
            <a:off x="1515244" y="4100943"/>
            <a:ext cx="552017" cy="360038"/>
          </a:xfrm>
          <a:prstGeom prst="chevron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8" name="Нашивка 17"/>
          <p:cNvSpPr/>
          <p:nvPr/>
        </p:nvSpPr>
        <p:spPr>
          <a:xfrm rot="5400000">
            <a:off x="4321144" y="4122093"/>
            <a:ext cx="552017" cy="360038"/>
          </a:xfrm>
          <a:prstGeom prst="chevron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9" name="Нашивка 18"/>
          <p:cNvSpPr/>
          <p:nvPr/>
        </p:nvSpPr>
        <p:spPr>
          <a:xfrm rot="5400000">
            <a:off x="7158310" y="4122094"/>
            <a:ext cx="552017" cy="360038"/>
          </a:xfrm>
          <a:prstGeom prst="chevron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0" name="Нашивка 19"/>
          <p:cNvSpPr/>
          <p:nvPr/>
        </p:nvSpPr>
        <p:spPr>
          <a:xfrm rot="16200000">
            <a:off x="1540143" y="2332643"/>
            <a:ext cx="552017" cy="360038"/>
          </a:xfrm>
          <a:prstGeom prst="chevron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1" name="Нашивка 20"/>
          <p:cNvSpPr/>
          <p:nvPr/>
        </p:nvSpPr>
        <p:spPr>
          <a:xfrm rot="16200000">
            <a:off x="4295992" y="2350626"/>
            <a:ext cx="552017" cy="360038"/>
          </a:xfrm>
          <a:prstGeom prst="chevron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2" name="Нашивка 21"/>
          <p:cNvSpPr/>
          <p:nvPr/>
        </p:nvSpPr>
        <p:spPr>
          <a:xfrm rot="16200000">
            <a:off x="6978291" y="2340806"/>
            <a:ext cx="552017" cy="360038"/>
          </a:xfrm>
          <a:prstGeom prst="chevron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596951" y="4483165"/>
            <a:ext cx="2489013" cy="1785937"/>
            <a:chOff x="596951" y="4483165"/>
            <a:chExt cx="2489013" cy="1785937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564" y="4483165"/>
              <a:ext cx="2438400" cy="17859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Прямоугольник 15"/>
            <p:cNvSpPr/>
            <p:nvPr/>
          </p:nvSpPr>
          <p:spPr>
            <a:xfrm>
              <a:off x="596951" y="4863479"/>
              <a:ext cx="243840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dirty="0">
                  <a:solidFill>
                    <a:srgbClr val="12313A"/>
                  </a:solidFill>
                  <a:latin typeface="Arial Black" pitchFamily="34" charset="0"/>
                </a:rPr>
                <a:t>способность и потребность в телесном контакте</a:t>
              </a: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3365866" y="4509120"/>
            <a:ext cx="2450486" cy="1785937"/>
            <a:chOff x="3365866" y="4509120"/>
            <a:chExt cx="2450486" cy="1785937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7952" y="4509120"/>
              <a:ext cx="2438400" cy="17859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Прямоугольник 22"/>
            <p:cNvSpPr/>
            <p:nvPr/>
          </p:nvSpPr>
          <p:spPr>
            <a:xfrm>
              <a:off x="3365866" y="4863479"/>
              <a:ext cx="2400182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ru-RU" dirty="0" smtClean="0">
                  <a:solidFill>
                    <a:srgbClr val="12313A"/>
                  </a:solidFill>
                  <a:latin typeface="Arial Black" pitchFamily="34" charset="0"/>
                </a:rPr>
                <a:t>способность </a:t>
              </a:r>
              <a:r>
                <a:rPr lang="ru-RU" dirty="0">
                  <a:solidFill>
                    <a:srgbClr val="12313A"/>
                  </a:solidFill>
                  <a:latin typeface="Arial Black" pitchFamily="34" charset="0"/>
                </a:rPr>
                <a:t>к положительному подкреплению себя</a:t>
              </a:r>
            </a:p>
          </p:txBody>
        </p:sp>
      </p:grp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28" b="98136" l="5357" r="91310">
                        <a14:foregroundMark x1="29762" y1="28096" x2="53810" y2="30360"/>
                        <a14:foregroundMark x1="43571" y1="21438" x2="40952" y2="33289"/>
                        <a14:foregroundMark x1="36071" y1="77497" x2="49048" y2="92410"/>
                        <a14:foregroundMark x1="36786" y1="92410" x2="50714" y2="80826"/>
                        <a14:foregroundMark x1="74405" y1="72969" x2="63571" y2="89348"/>
                        <a14:foregroundMark x1="76667" y1="64581" x2="82143" y2="7243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79" t="4470" r="8889" b="3946"/>
          <a:stretch/>
        </p:blipFill>
        <p:spPr bwMode="auto">
          <a:xfrm>
            <a:off x="47321" y="3190934"/>
            <a:ext cx="1368621" cy="1307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127" l="0" r="100000">
                        <a14:foregroundMark x1="30455" y1="19651" x2="43636" y2="80349"/>
                        <a14:foregroundMark x1="20000" y1="51528" x2="47273" y2="49782"/>
                        <a14:foregroundMark x1="75909" y1="8297" x2="78182" y2="74236"/>
                        <a14:foregroundMark x1="59545" y1="41485" x2="80455" y2="45415"/>
                        <a14:foregroundMark x1="59091" y1="29694" x2="81818" y2="41048"/>
                        <a14:foregroundMark x1="44091" y1="37118" x2="44091" y2="58952"/>
                        <a14:foregroundMark x1="12727" y1="34061" x2="42273" y2="52838"/>
                        <a14:foregroundMark x1="21818" y1="82096" x2="33182" y2="63319"/>
                        <a14:foregroundMark x1="23182" y1="72052" x2="28636" y2="64192"/>
                        <a14:foregroundMark x1="75909" y1="67686" x2="81364" y2="77729"/>
                        <a14:foregroundMark x1="54545" y1="63319" x2="75455" y2="50218"/>
                        <a14:foregroundMark x1="54545" y1="59825" x2="66818" y2="480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2777" y="2015550"/>
            <a:ext cx="1259632" cy="131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95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1029334" y="218565"/>
            <a:ext cx="7488833" cy="133822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5">
                <a:lumMod val="60000"/>
                <a:lumOff val="40000"/>
              </a:schemeClr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600" b="1" dirty="0">
              <a:solidFill>
                <a:srgbClr val="0C202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29335" y="371684"/>
            <a:ext cx="748883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C00000"/>
                </a:solidFill>
                <a:latin typeface="Arial Black" pitchFamily="34" charset="0"/>
              </a:rPr>
              <a:t>Признаки эмоционального неблагополучия: 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627784" y="5607496"/>
            <a:ext cx="5676007" cy="98995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5">
                <a:lumMod val="60000"/>
                <a:lumOff val="40000"/>
              </a:schemeClr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>
              <a:buFont typeface="Wingdings" pitchFamily="2" charset="2"/>
              <a:buChar char="Ø"/>
            </a:pPr>
            <a:r>
              <a:rPr lang="ru-RU" b="1" dirty="0">
                <a:solidFill>
                  <a:srgbClr val="12313A"/>
                </a:solidFill>
                <a:latin typeface="Arial Black" pitchFamily="34" charset="0"/>
              </a:rPr>
              <a:t>Нарушения сна, трудности при </a:t>
            </a:r>
            <a:r>
              <a:rPr lang="ru-RU" b="1" dirty="0" smtClean="0">
                <a:solidFill>
                  <a:srgbClr val="12313A"/>
                </a:solidFill>
                <a:latin typeface="Arial Black" pitchFamily="34" charset="0"/>
              </a:rPr>
              <a:t>засыпании</a:t>
            </a:r>
            <a:endParaRPr lang="ru-RU" b="1" dirty="0">
              <a:solidFill>
                <a:srgbClr val="12313A"/>
              </a:solidFill>
              <a:latin typeface="Arial Black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10135" y="1988840"/>
            <a:ext cx="5513993" cy="98995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5">
                <a:lumMod val="60000"/>
                <a:lumOff val="40000"/>
              </a:schemeClr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>
              <a:buFont typeface="Wingdings" pitchFamily="2" charset="2"/>
              <a:buChar char="Ø"/>
            </a:pPr>
            <a:r>
              <a:rPr lang="ru-RU" sz="2000" b="1" dirty="0">
                <a:solidFill>
                  <a:srgbClr val="12313A"/>
                </a:solidFill>
                <a:latin typeface="Arial Black" pitchFamily="34" charset="0"/>
              </a:rPr>
              <a:t>Повышенная тревожность, плаксивость, </a:t>
            </a:r>
            <a:r>
              <a:rPr lang="ru-RU" sz="2000" b="1" dirty="0" smtClean="0">
                <a:solidFill>
                  <a:srgbClr val="12313A"/>
                </a:solidFill>
                <a:latin typeface="Arial Black" pitchFamily="34" charset="0"/>
              </a:rPr>
              <a:t>капризы</a:t>
            </a:r>
            <a:endParaRPr lang="ru-RU" sz="2000" b="1" dirty="0">
              <a:solidFill>
                <a:srgbClr val="12313A"/>
              </a:solidFill>
              <a:latin typeface="Arial Black" pitchFamily="34" charset="0"/>
            </a:endParaRPr>
          </a:p>
        </p:txBody>
      </p:sp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8076" y="1746274"/>
            <a:ext cx="2755924" cy="36087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755576" y="3140968"/>
            <a:ext cx="5531990" cy="98995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5">
                <a:lumMod val="60000"/>
                <a:lumOff val="40000"/>
              </a:schemeClr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itchFamily="2" charset="2"/>
              <a:buChar char="Ø"/>
            </a:pPr>
            <a:r>
              <a:rPr lang="ru-RU" sz="2000" b="1" dirty="0">
                <a:solidFill>
                  <a:srgbClr val="12313A"/>
                </a:solidFill>
                <a:latin typeface="Arial Black" pitchFamily="34" charset="0"/>
                <a:cs typeface="Times New Roman" pitchFamily="18" charset="0"/>
              </a:rPr>
              <a:t>Агрессивность, </a:t>
            </a:r>
            <a:r>
              <a:rPr lang="ru-RU" sz="2000" b="1" dirty="0" smtClean="0">
                <a:solidFill>
                  <a:srgbClr val="12313A"/>
                </a:solidFill>
                <a:latin typeface="Arial Black" pitchFamily="34" charset="0"/>
                <a:cs typeface="Times New Roman" pitchFamily="18" charset="0"/>
              </a:rPr>
              <a:t>конфликтность</a:t>
            </a:r>
            <a:endParaRPr lang="ru-RU" sz="2000" b="1" dirty="0">
              <a:solidFill>
                <a:srgbClr val="12313A"/>
              </a:solidFill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403648" y="4365104"/>
            <a:ext cx="5521695" cy="98995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5">
                <a:lumMod val="60000"/>
                <a:lumOff val="40000"/>
              </a:schemeClr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itchFamily="2" charset="2"/>
              <a:buChar char="Ø"/>
            </a:pPr>
            <a:r>
              <a:rPr lang="ru-RU" b="1" dirty="0">
                <a:solidFill>
                  <a:srgbClr val="12313A"/>
                </a:solidFill>
                <a:latin typeface="Arial Black" pitchFamily="34" charset="0"/>
                <a:cs typeface="Times New Roman" pitchFamily="18" charset="0"/>
              </a:rPr>
              <a:t>Замкнутость, отказ от общения со сверстниками и </a:t>
            </a:r>
            <a:r>
              <a:rPr lang="ru-RU" b="1" dirty="0" smtClean="0">
                <a:solidFill>
                  <a:srgbClr val="12313A"/>
                </a:solidFill>
                <a:latin typeface="Arial Black" pitchFamily="34" charset="0"/>
                <a:cs typeface="Times New Roman" pitchFamily="18" charset="0"/>
              </a:rPr>
              <a:t>взрослыми</a:t>
            </a:r>
            <a:endParaRPr lang="ru-RU" b="1" dirty="0">
              <a:solidFill>
                <a:srgbClr val="12313A"/>
              </a:solidFill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9" name="AutoShape 2" descr="плачет на прозрачном фоне 27 фот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2" y="4084457"/>
            <a:ext cx="2102346" cy="2773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232009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98" y="116633"/>
            <a:ext cx="7992888" cy="1872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71782" y="360238"/>
            <a:ext cx="745232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spc="50" dirty="0">
                <a:ln w="13500">
                  <a:solidFill>
                    <a:srgbClr val="C00000">
                      <a:alpha val="6500"/>
                    </a:srgbClr>
                  </a:solidFill>
                  <a:prstDash val="solid"/>
                </a:ln>
                <a:solidFill>
                  <a:srgbClr val="FF00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 Black" pitchFamily="34" charset="0"/>
              </a:rPr>
              <a:t>Когда стоит обратиться к </a:t>
            </a:r>
            <a:r>
              <a:rPr lang="ru-RU" sz="2800" b="1" spc="50" dirty="0" smtClean="0">
                <a:ln w="13500">
                  <a:solidFill>
                    <a:srgbClr val="C00000">
                      <a:alpha val="6500"/>
                    </a:srgbClr>
                  </a:solidFill>
                  <a:prstDash val="solid"/>
                </a:ln>
                <a:solidFill>
                  <a:srgbClr val="FF00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 Black" pitchFamily="34" charset="0"/>
              </a:rPr>
              <a:t>специалисту: детскому психологу, неврологу, психиатру:</a:t>
            </a:r>
            <a:endParaRPr lang="ru-RU" sz="2800" b="1" spc="50" dirty="0">
              <a:ln w="13500">
                <a:solidFill>
                  <a:srgbClr val="C00000">
                    <a:alpha val="6500"/>
                  </a:srgbClr>
                </a:solidFill>
                <a:prstDash val="solid"/>
              </a:ln>
              <a:solidFill>
                <a:srgbClr val="FF0000">
                  <a:alpha val="95000"/>
                </a:srgb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rial Black" pitchFamily="34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67544" y="2547270"/>
            <a:ext cx="2736304" cy="172819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12313A"/>
                </a:solidFill>
                <a:latin typeface="Arial Black" pitchFamily="34" charset="0"/>
              </a:rPr>
              <a:t>Длительные и частые истерики, которые трудно купировать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835696" y="4526495"/>
            <a:ext cx="2736304" cy="172819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12313A"/>
                </a:solidFill>
                <a:latin typeface="Arial Black" pitchFamily="34" charset="0"/>
              </a:rPr>
              <a:t>Чрезмерная замкнутость, страхи или агрессия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004048" y="4515681"/>
            <a:ext cx="2631960" cy="172819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12313A"/>
                </a:solidFill>
                <a:latin typeface="Arial Black" pitchFamily="34" charset="0"/>
              </a:rPr>
              <a:t>Потеря уже приобретенных навыков </a:t>
            </a:r>
            <a:endParaRPr lang="ru-RU" sz="1400" dirty="0">
              <a:solidFill>
                <a:srgbClr val="12313A"/>
              </a:solidFill>
              <a:latin typeface="Arial Black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012160" y="2564904"/>
            <a:ext cx="2736304" cy="167968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000" dirty="0">
                <a:solidFill>
                  <a:srgbClr val="12313A"/>
                </a:solidFill>
                <a:latin typeface="Arial Black" pitchFamily="34" charset="0"/>
              </a:rPr>
              <a:t>Задержка речевого развития</a:t>
            </a:r>
            <a:endParaRPr lang="ru-RU" sz="1400" dirty="0">
              <a:solidFill>
                <a:srgbClr val="12313A"/>
              </a:solidFill>
              <a:latin typeface="Arial Black" pitchFamily="34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1791254" y="1987336"/>
            <a:ext cx="5589055" cy="2333002"/>
            <a:chOff x="1791254" y="1987336"/>
            <a:chExt cx="5589055" cy="2333002"/>
          </a:xfrm>
        </p:grpSpPr>
        <p:sp>
          <p:nvSpPr>
            <p:cNvPr id="13" name="Нашивка 12"/>
            <p:cNvSpPr/>
            <p:nvPr/>
          </p:nvSpPr>
          <p:spPr>
            <a:xfrm rot="5400000">
              <a:off x="6924281" y="2084832"/>
              <a:ext cx="552017" cy="360038"/>
            </a:xfrm>
            <a:prstGeom prst="chevron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4" name="Нашивка 13"/>
            <p:cNvSpPr/>
            <p:nvPr/>
          </p:nvSpPr>
          <p:spPr>
            <a:xfrm rot="5400000">
              <a:off x="1695264" y="2084830"/>
              <a:ext cx="552017" cy="360038"/>
            </a:xfrm>
            <a:prstGeom prst="chevron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5" name="Нашивка 14"/>
            <p:cNvSpPr/>
            <p:nvPr/>
          </p:nvSpPr>
          <p:spPr>
            <a:xfrm rot="5400000">
              <a:off x="4327300" y="2973818"/>
              <a:ext cx="2333002" cy="360038"/>
            </a:xfrm>
            <a:prstGeom prst="chevron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6" name="Нашивка 15"/>
            <p:cNvSpPr/>
            <p:nvPr/>
          </p:nvSpPr>
          <p:spPr>
            <a:xfrm rot="5400000">
              <a:off x="2614071" y="2987457"/>
              <a:ext cx="2305723" cy="360038"/>
            </a:xfrm>
            <a:prstGeom prst="chevron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91334"/>
            <a:ext cx="2456282" cy="2456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59" b="98669" l="5000" r="95000">
                        <a14:foregroundMark x1="53333" y1="11647" x2="31111" y2="43927"/>
                        <a14:foregroundMark x1="10556" y1="40599" x2="10556" y2="40599"/>
                        <a14:foregroundMark x1="10556" y1="33278" x2="10556" y2="33278"/>
                        <a14:foregroundMark x1="86667" y1="32945" x2="86667" y2="32945"/>
                        <a14:foregroundMark x1="88333" y1="30283" x2="88333" y2="30283"/>
                        <a14:foregroundMark x1="39444" y1="71880" x2="37778" y2="91181"/>
                        <a14:foregroundMark x1="56111" y1="80532" x2="55556" y2="89185"/>
                        <a14:foregroundMark x1="33889" y1="92512" x2="46111" y2="86190"/>
                        <a14:foregroundMark x1="45556" y1="91181" x2="61667" y2="89185"/>
                        <a14:foregroundMark x1="41667" y1="93178" x2="55000" y2="94176"/>
                        <a14:foregroundMark x1="25000" y1="93844" x2="36111" y2="94176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653"/>
          <a:stretch/>
        </p:blipFill>
        <p:spPr bwMode="auto">
          <a:xfrm>
            <a:off x="7573516" y="4347757"/>
            <a:ext cx="1570484" cy="2499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6420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990" y="-15044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349" y="188641"/>
            <a:ext cx="5878320" cy="1210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00523" y="333136"/>
            <a:ext cx="51189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solidFill>
                  <a:srgbClr val="FF0000"/>
                </a:solidFill>
              </a:rPr>
              <a:t>Скажи наоборот</a:t>
            </a:r>
            <a:endParaRPr lang="ru-RU" sz="5400" b="1" cap="none" spc="0" dirty="0">
              <a:ln w="11430"/>
              <a:solidFill>
                <a:srgbClr val="FF0000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15019" y="4235152"/>
            <a:ext cx="2736304" cy="64807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5">
                <a:lumMod val="60000"/>
                <a:lumOff val="40000"/>
              </a:schemeClr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12313A"/>
                </a:solidFill>
                <a:latin typeface="Arial Black" pitchFamily="34" charset="0"/>
              </a:rPr>
              <a:t>АКТИВНОСТЬ</a:t>
            </a:r>
            <a:endParaRPr lang="ru-RU" sz="2400" b="1" dirty="0">
              <a:solidFill>
                <a:srgbClr val="12313A"/>
              </a:solidFill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671269" y="5168718"/>
            <a:ext cx="2248992" cy="64807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5">
                <a:lumMod val="60000"/>
                <a:lumOff val="40000"/>
              </a:schemeClr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12313A"/>
                </a:solidFill>
                <a:latin typeface="Arial Black" pitchFamily="34" charset="0"/>
              </a:rPr>
              <a:t>ПРАВДА</a:t>
            </a:r>
            <a:endParaRPr lang="ru-RU" sz="2400" b="1" dirty="0">
              <a:solidFill>
                <a:srgbClr val="12313A"/>
              </a:solidFill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34510" y="3418148"/>
            <a:ext cx="2265670" cy="64807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5">
                <a:lumMod val="60000"/>
                <a:lumOff val="40000"/>
              </a:schemeClr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b="1" dirty="0">
                <a:solidFill>
                  <a:srgbClr val="12313A"/>
                </a:solidFill>
                <a:latin typeface="Arial Black" pitchFamily="34" charset="0"/>
              </a:rPr>
              <a:t>ГРУБОСТЬ</a:t>
            </a:r>
            <a:endParaRPr lang="ru-RU" sz="2400" dirty="0">
              <a:solidFill>
                <a:srgbClr val="12313A"/>
              </a:solidFill>
              <a:latin typeface="Arial Black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531102" y="3413956"/>
            <a:ext cx="3744416" cy="64807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5">
                <a:lumMod val="60000"/>
                <a:lumOff val="40000"/>
              </a:schemeClr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200" b="1" dirty="0">
                <a:solidFill>
                  <a:srgbClr val="12313A"/>
                </a:solidFill>
                <a:latin typeface="Arial Black" pitchFamily="34" charset="0"/>
              </a:rPr>
              <a:t>ПРЯМОЛИНЕЙНОСТЬ</a:t>
            </a:r>
            <a:endParaRPr lang="ru-RU" sz="2200" b="1" dirty="0">
              <a:solidFill>
                <a:srgbClr val="12313A"/>
              </a:solidFill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87225" y="2564904"/>
            <a:ext cx="2160240" cy="64807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5">
                <a:lumMod val="60000"/>
                <a:lumOff val="40000"/>
              </a:schemeClr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12313A"/>
                </a:solidFill>
                <a:latin typeface="Arial Black" pitchFamily="34" charset="0"/>
              </a:rPr>
              <a:t>ДОВЕРИЕ</a:t>
            </a:r>
            <a:endParaRPr lang="ru-RU" sz="2400" b="1" dirty="0">
              <a:solidFill>
                <a:srgbClr val="12313A"/>
              </a:solidFill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444074" y="3374100"/>
            <a:ext cx="2399189" cy="64807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5">
                <a:lumMod val="60000"/>
                <a:lumOff val="40000"/>
              </a:schemeClr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12313A"/>
                </a:solidFill>
                <a:latin typeface="Arial Black" pitchFamily="34" charset="0"/>
              </a:rPr>
              <a:t>ЭМПАТИЯ </a:t>
            </a:r>
            <a:endParaRPr lang="ru-RU" sz="2400" b="1" dirty="0">
              <a:solidFill>
                <a:srgbClr val="12313A"/>
              </a:solidFill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319861" y="2564904"/>
            <a:ext cx="3600400" cy="64807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5">
                <a:lumMod val="60000"/>
                <a:lumOff val="40000"/>
              </a:schemeClr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>
                <a:solidFill>
                  <a:srgbClr val="12313A"/>
                </a:solidFill>
                <a:latin typeface="Arial Black" pitchFamily="34" charset="0"/>
              </a:rPr>
              <a:t>ОТВЕТСТВЕННОСТЬ</a:t>
            </a:r>
            <a:endParaRPr lang="ru-RU" sz="2200" b="1" dirty="0">
              <a:solidFill>
                <a:srgbClr val="12313A"/>
              </a:solidFill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2452895" y="2582466"/>
            <a:ext cx="2736304" cy="64807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5">
                <a:lumMod val="60000"/>
                <a:lumOff val="40000"/>
              </a:schemeClr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b="1" dirty="0" smtClean="0">
                <a:solidFill>
                  <a:srgbClr val="12313A"/>
                </a:solidFill>
                <a:latin typeface="Arial Black" pitchFamily="34" charset="0"/>
              </a:rPr>
              <a:t>ЛИЦЕМЕРИЕ</a:t>
            </a:r>
            <a:endParaRPr lang="ru-RU" sz="2400" dirty="0">
              <a:solidFill>
                <a:srgbClr val="12313A"/>
              </a:solidFill>
              <a:latin typeface="Arial Black" pitchFamily="34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391854" y="5995180"/>
            <a:ext cx="2322884" cy="62787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5">
                <a:lumMod val="60000"/>
                <a:lumOff val="40000"/>
              </a:schemeClr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12313A"/>
                </a:solidFill>
                <a:latin typeface="Arial Black" pitchFamily="34" charset="0"/>
              </a:rPr>
              <a:t>УВАЖЕНИЕ </a:t>
            </a:r>
            <a:endParaRPr lang="ru-RU" sz="2400" b="1" dirty="0">
              <a:solidFill>
                <a:srgbClr val="12313A"/>
              </a:solidFill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5951337" y="4232126"/>
            <a:ext cx="2736304" cy="64807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5">
                <a:lumMod val="60000"/>
                <a:lumOff val="40000"/>
              </a:schemeClr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12313A"/>
                </a:solidFill>
                <a:latin typeface="Arial Black" pitchFamily="34" charset="0"/>
              </a:rPr>
              <a:t>НЕПРИНЯТИЕ</a:t>
            </a:r>
            <a:endParaRPr lang="ru-RU" sz="2400" b="1" dirty="0">
              <a:solidFill>
                <a:srgbClr val="12313A"/>
              </a:solidFill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94827" y="5168718"/>
            <a:ext cx="2970634" cy="64807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5">
                <a:lumMod val="60000"/>
                <a:lumOff val="40000"/>
              </a:schemeClr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12313A"/>
                </a:solidFill>
                <a:latin typeface="Arial Black" pitchFamily="34" charset="0"/>
              </a:rPr>
              <a:t>УВЕРЕННОСТЬ</a:t>
            </a:r>
            <a:endParaRPr lang="ru-RU" sz="2400" b="1" dirty="0">
              <a:solidFill>
                <a:srgbClr val="12313A"/>
              </a:solidFill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5933626" y="5974986"/>
            <a:ext cx="2857053" cy="64807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5">
                <a:lumMod val="60000"/>
                <a:lumOff val="40000"/>
              </a:schemeClr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12313A"/>
                </a:solidFill>
                <a:latin typeface="Arial Black" pitchFamily="34" charset="0"/>
              </a:rPr>
              <a:t>БЕЗРАЗЛИЧИЕ</a:t>
            </a:r>
            <a:endParaRPr lang="ru-RU" sz="2400" b="1" dirty="0">
              <a:solidFill>
                <a:srgbClr val="12313A"/>
              </a:solidFill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97457" y="1700808"/>
            <a:ext cx="3218605" cy="64807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5">
                <a:lumMod val="60000"/>
                <a:lumOff val="40000"/>
              </a:schemeClr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12313A"/>
                </a:solidFill>
                <a:latin typeface="Arial Black" pitchFamily="34" charset="0"/>
              </a:rPr>
              <a:t>СУБОРДИНАЦИЯ</a:t>
            </a:r>
            <a:endParaRPr lang="ru-RU" sz="2400" b="1" dirty="0">
              <a:solidFill>
                <a:srgbClr val="12313A"/>
              </a:solidFill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6275517" y="1700808"/>
            <a:ext cx="2736304" cy="64807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5">
                <a:lumMod val="60000"/>
                <a:lumOff val="40000"/>
              </a:schemeClr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200" b="1" dirty="0">
                <a:solidFill>
                  <a:srgbClr val="12313A"/>
                </a:solidFill>
                <a:latin typeface="Arial Black" pitchFamily="34" charset="0"/>
              </a:rPr>
              <a:t>ЗАВИСИМОСТЬ</a:t>
            </a:r>
            <a:endParaRPr lang="ru-RU" sz="2200" b="1" dirty="0">
              <a:solidFill>
                <a:srgbClr val="12313A"/>
              </a:solidFill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308456" y="5966886"/>
            <a:ext cx="2913786" cy="64807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5">
                <a:lumMod val="60000"/>
                <a:lumOff val="40000"/>
              </a:schemeClr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12313A"/>
                </a:solidFill>
                <a:latin typeface="Arial Black" pitchFamily="34" charset="0"/>
              </a:rPr>
              <a:t>ДОСТУПНОСТЬ</a:t>
            </a:r>
            <a:endParaRPr lang="ru-RU" sz="2400" b="1" dirty="0">
              <a:solidFill>
                <a:srgbClr val="12313A"/>
              </a:solidFill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3259328" y="5168718"/>
            <a:ext cx="3261744" cy="64807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5">
                <a:lumMod val="60000"/>
                <a:lumOff val="40000"/>
              </a:schemeClr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12313A"/>
                </a:solidFill>
                <a:latin typeface="Arial Black" pitchFamily="34" charset="0"/>
              </a:rPr>
              <a:t>СДЕРЖАННОСТЬ</a:t>
            </a:r>
            <a:endParaRPr lang="ru-RU" sz="2400" b="1" dirty="0">
              <a:solidFill>
                <a:srgbClr val="12313A"/>
              </a:solidFill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3391854" y="1700808"/>
            <a:ext cx="2736304" cy="64807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5">
                <a:lumMod val="60000"/>
                <a:lumOff val="40000"/>
              </a:schemeClr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12313A"/>
                </a:solidFill>
                <a:latin typeface="Arial Black" pitchFamily="34" charset="0"/>
              </a:rPr>
              <a:t>ОТВЕРЖЕНИЕ</a:t>
            </a:r>
            <a:endParaRPr lang="ru-RU" sz="2400" b="1" dirty="0">
              <a:solidFill>
                <a:srgbClr val="12313A"/>
              </a:solidFill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3059832" y="4235152"/>
            <a:ext cx="2736304" cy="64807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5">
                <a:lumMod val="60000"/>
                <a:lumOff val="40000"/>
              </a:schemeClr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12313A"/>
                </a:solidFill>
                <a:latin typeface="Arial Black" pitchFamily="34" charset="0"/>
              </a:rPr>
              <a:t>ХОЛОДНОСТЬ</a:t>
            </a:r>
            <a:endParaRPr lang="ru-RU" sz="2400" b="1" dirty="0">
              <a:solidFill>
                <a:srgbClr val="12313A"/>
              </a:solidFill>
              <a:latin typeface="Arial Black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744659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6000"/>
                            </p:stCondLst>
                            <p:childTnLst>
                              <p:par>
                                <p:cTn id="14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8000"/>
                            </p:stCondLst>
                            <p:childTnLst>
                              <p:par>
                                <p:cTn id="15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20000"/>
                            </p:stCondLst>
                            <p:childTnLst>
                              <p:par>
                                <p:cTn id="17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22000"/>
                            </p:stCondLst>
                            <p:childTnLst>
                              <p:par>
                                <p:cTn id="19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24000"/>
                            </p:stCondLst>
                            <p:childTnLst>
                              <p:par>
                                <p:cTn id="20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26000"/>
                            </p:stCondLst>
                            <p:childTnLst>
                              <p:par>
                                <p:cTn id="22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28000"/>
                            </p:stCondLst>
                            <p:childTnLst>
                              <p:par>
                                <p:cTn id="24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30000"/>
                            </p:stCondLst>
                            <p:childTnLst>
                              <p:par>
                                <p:cTn id="26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32000"/>
                            </p:stCondLst>
                            <p:childTnLst>
                              <p:par>
                                <p:cTn id="27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34000"/>
                            </p:stCondLst>
                            <p:childTnLst>
                              <p:par>
                                <p:cTn id="29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  <a14:imgEffect>
                      <a14:sharpenSoften amount="-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58" t="14106" r="14000" b="12842"/>
          <a:stretch/>
        </p:blipFill>
        <p:spPr bwMode="auto">
          <a:xfrm>
            <a:off x="162752" y="273112"/>
            <a:ext cx="8752167" cy="6311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51833" y="1666979"/>
            <a:ext cx="6840334" cy="35240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Деловая игра</a:t>
            </a:r>
          </a:p>
          <a:p>
            <a:pPr algn="ctr"/>
            <a:endParaRPr lang="ru-RU" sz="900" b="1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ru-RU" sz="8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«Спрашивали?</a:t>
            </a:r>
          </a:p>
          <a:p>
            <a:pPr algn="ctr"/>
            <a:r>
              <a:rPr lang="ru-RU" sz="8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Отвечаем!</a:t>
            </a:r>
            <a:endParaRPr lang="ru-RU" sz="8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0060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88640"/>
            <a:ext cx="7632847" cy="463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11560" y="2132856"/>
            <a:ext cx="8208913" cy="292387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300" b="1" dirty="0" smtClean="0">
                <a:ln w="11430"/>
                <a:solidFill>
                  <a:srgbClr val="C00000"/>
                </a:solidFill>
                <a:latin typeface="Arial Black" pitchFamily="34" charset="0"/>
              </a:rPr>
              <a:t>Для </a:t>
            </a:r>
            <a:r>
              <a:rPr lang="ru-RU" sz="2300" b="1" dirty="0">
                <a:ln w="11430"/>
                <a:solidFill>
                  <a:srgbClr val="C00000"/>
                </a:solidFill>
                <a:latin typeface="Arial Black" pitchFamily="34" charset="0"/>
              </a:rPr>
              <a:t>того, чтобы ребенок </a:t>
            </a:r>
            <a:r>
              <a:rPr lang="ru-RU" sz="2300" b="1" dirty="0" smtClean="0">
                <a:ln w="11430"/>
                <a:solidFill>
                  <a:srgbClr val="C00000"/>
                </a:solidFill>
                <a:latin typeface="Arial Black" pitchFamily="34" charset="0"/>
              </a:rPr>
              <a:t> младшего дошкольного возраста смог стать полноценным </a:t>
            </a:r>
            <a:r>
              <a:rPr lang="ru-RU" sz="2300" b="1" dirty="0">
                <a:ln w="11430"/>
                <a:solidFill>
                  <a:srgbClr val="C00000"/>
                </a:solidFill>
                <a:latin typeface="Arial Black" pitchFamily="34" charset="0"/>
              </a:rPr>
              <a:t>членом </a:t>
            </a:r>
            <a:r>
              <a:rPr lang="ru-RU" sz="2300" b="1" dirty="0" smtClean="0">
                <a:ln w="11430"/>
                <a:solidFill>
                  <a:srgbClr val="C00000"/>
                </a:solidFill>
                <a:latin typeface="Arial Black" pitchFamily="34" charset="0"/>
              </a:rPr>
              <a:t>общества, </a:t>
            </a:r>
            <a:r>
              <a:rPr lang="ru-RU" sz="2300" b="1" dirty="0">
                <a:ln w="11430"/>
                <a:solidFill>
                  <a:srgbClr val="C00000"/>
                </a:solidFill>
                <a:latin typeface="Arial Black" pitchFamily="34" charset="0"/>
              </a:rPr>
              <a:t>родителям и </a:t>
            </a:r>
            <a:r>
              <a:rPr lang="ru-RU" sz="2300" b="1" dirty="0" smtClean="0">
                <a:ln w="11430"/>
                <a:solidFill>
                  <a:srgbClr val="C00000"/>
                </a:solidFill>
                <a:latin typeface="Arial Black" pitchFamily="34" charset="0"/>
              </a:rPr>
              <a:t>педагогам ДОО необходимо работать в команде и постоянно развивать, формировать</a:t>
            </a:r>
            <a:r>
              <a:rPr lang="ru-RU" sz="2300" b="1" dirty="0">
                <a:ln w="11430"/>
                <a:solidFill>
                  <a:srgbClr val="C00000"/>
                </a:solidFill>
                <a:latin typeface="Arial Black" pitchFamily="34" charset="0"/>
              </a:rPr>
              <a:t>, мотивировать ребенка на деятельность и при этом соблюдать рациональный оздоровительный </a:t>
            </a:r>
            <a:r>
              <a:rPr lang="ru-RU" sz="2300" b="1" dirty="0" smtClean="0">
                <a:ln w="11430"/>
                <a:solidFill>
                  <a:srgbClr val="C00000"/>
                </a:solidFill>
                <a:latin typeface="Arial Black" pitchFamily="34" charset="0"/>
              </a:rPr>
              <a:t>режим.</a:t>
            </a:r>
            <a:endParaRPr lang="ru-RU" sz="2300" b="1" dirty="0">
              <a:ln w="11430"/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13317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80" b="89621" l="2667" r="97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245" b="45772"/>
          <a:stretch/>
        </p:blipFill>
        <p:spPr bwMode="auto">
          <a:xfrm>
            <a:off x="1357338" y="6306240"/>
            <a:ext cx="6429323" cy="551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061" y="5179844"/>
            <a:ext cx="6114731" cy="1678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512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8" y="195851"/>
            <a:ext cx="8834437" cy="652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90" y="282575"/>
            <a:ext cx="7383463" cy="314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989" y="594821"/>
            <a:ext cx="1048303" cy="1097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920" y="3660861"/>
            <a:ext cx="1611630" cy="1310005"/>
          </a:xfrm>
          <a:prstGeom prst="rect">
            <a:avLst/>
          </a:prstGeom>
          <a:noFill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78" b="100000" l="657" r="96880">
                        <a14:foregroundMark x1="73563" y1="86019" x2="81445" y2="98058"/>
                        <a14:backgroundMark x1="94417" y1="93592" x2="94417" y2="99223"/>
                        <a14:backgroundMark x1="90640" y1="98058" x2="89327" y2="99806"/>
                        <a14:backgroundMark x1="74384" y1="10680" x2="82759" y2="47573"/>
                        <a14:backgroundMark x1="69458" y1="28350" x2="67323" y2="22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687"/>
          <a:stretch/>
        </p:blipFill>
        <p:spPr bwMode="auto">
          <a:xfrm>
            <a:off x="1056559" y="4045527"/>
            <a:ext cx="3168352" cy="2741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250" b="89750" l="9695" r="96768">
                        <a14:foregroundMark x1="70018" y1="17375" x2="68223" y2="84250"/>
                        <a14:foregroundMark x1="43627" y1="41000" x2="79533" y2="48250"/>
                        <a14:foregroundMark x1="48654" y1="31250" x2="71275" y2="53375"/>
                        <a14:foregroundMark x1="78097" y1="23375" x2="51885" y2="78625"/>
                        <a14:foregroundMark x1="37343" y1="60000" x2="68582" y2="67875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76" b="39421"/>
          <a:stretch/>
        </p:blipFill>
        <p:spPr bwMode="auto">
          <a:xfrm>
            <a:off x="5148064" y="3460545"/>
            <a:ext cx="2763698" cy="3329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856" y="3665231"/>
            <a:ext cx="3316287" cy="314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2337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Овал 8"/>
          <p:cNvSpPr/>
          <p:nvPr/>
        </p:nvSpPr>
        <p:spPr>
          <a:xfrm>
            <a:off x="971600" y="502005"/>
            <a:ext cx="7438035" cy="547260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411760" y="2204864"/>
            <a:ext cx="5041456" cy="31085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800" b="1" dirty="0" smtClean="0">
                <a:ln w="18000">
                  <a:solidFill>
                    <a:schemeClr val="tx2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состояние полного</a:t>
            </a:r>
          </a:p>
          <a:p>
            <a:r>
              <a:rPr lang="ru-RU" sz="2800" b="1" dirty="0" smtClean="0">
                <a:ln w="18000">
                  <a:solidFill>
                    <a:schemeClr val="tx2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физического</a:t>
            </a:r>
            <a:r>
              <a:rPr lang="ru-RU" sz="2800" b="1" dirty="0">
                <a:ln w="18000">
                  <a:solidFill>
                    <a:schemeClr val="tx2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, </a:t>
            </a:r>
            <a:r>
              <a:rPr lang="ru-RU" sz="2800" b="1" dirty="0" smtClean="0">
                <a:ln w="18000">
                  <a:solidFill>
                    <a:schemeClr val="tx2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психического и эмоционального</a:t>
            </a:r>
          </a:p>
          <a:p>
            <a:r>
              <a:rPr lang="ru-RU" sz="2800" b="1" dirty="0" smtClean="0">
                <a:ln w="18000">
                  <a:solidFill>
                    <a:schemeClr val="tx2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благополучия ребёнка,</a:t>
            </a:r>
          </a:p>
          <a:p>
            <a:r>
              <a:rPr lang="ru-RU" sz="2800" b="1" dirty="0" smtClean="0">
                <a:ln w="18000">
                  <a:solidFill>
                    <a:schemeClr val="tx2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а </a:t>
            </a:r>
            <a:r>
              <a:rPr lang="ru-RU" sz="2800" b="1" dirty="0">
                <a:ln w="18000">
                  <a:solidFill>
                    <a:schemeClr val="tx2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не просто отсутствие </a:t>
            </a:r>
            <a:r>
              <a:rPr lang="ru-RU" sz="2800" b="1" dirty="0" smtClean="0">
                <a:ln w="18000">
                  <a:solidFill>
                    <a:schemeClr val="tx2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болезней</a:t>
            </a:r>
          </a:p>
          <a:p>
            <a:r>
              <a:rPr lang="ru-RU" sz="2800" b="1" dirty="0" smtClean="0">
                <a:ln w="18000">
                  <a:solidFill>
                    <a:schemeClr val="tx2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или </a:t>
            </a:r>
            <a:r>
              <a:rPr lang="ru-RU" sz="2800" b="1" dirty="0">
                <a:ln w="18000">
                  <a:solidFill>
                    <a:schemeClr val="tx2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физических «дефектов»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220088" y="6432588"/>
            <a:ext cx="4923912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i="1" cap="none" spc="0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</a:rPr>
              <a:t>Всемирная организация здравоохранения</a:t>
            </a:r>
            <a:endParaRPr lang="ru-RU" sz="2000" b="1" i="1" cap="none" spc="0" dirty="0">
              <a:ln w="12700">
                <a:solidFill>
                  <a:sysClr val="windowText" lastClr="000000"/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73824" y="1196752"/>
            <a:ext cx="321152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Здоровье - </a:t>
            </a:r>
            <a:endParaRPr lang="ru-RU" sz="48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  <a14:imgEffect>
                      <a14:sharpenSoften amount="-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58" t="14106" r="14000" b="12842"/>
          <a:stretch/>
        </p:blipFill>
        <p:spPr bwMode="auto">
          <a:xfrm>
            <a:off x="0" y="120813"/>
            <a:ext cx="8752167" cy="6311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71" b="97429" l="10000" r="90000"/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8" r="21862"/>
          <a:stretch/>
        </p:blipFill>
        <p:spPr bwMode="auto">
          <a:xfrm>
            <a:off x="7833571" y="4639954"/>
            <a:ext cx="1152128" cy="1964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6029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847712" y="218565"/>
            <a:ext cx="7848872" cy="150656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5">
                <a:lumMod val="60000"/>
                <a:lumOff val="40000"/>
              </a:schemeClr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600" b="1" dirty="0">
              <a:solidFill>
                <a:srgbClr val="0C202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29335" y="371684"/>
            <a:ext cx="74888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C00000"/>
                </a:solidFill>
                <a:latin typeface="Arial Black" pitchFamily="34" charset="0"/>
              </a:rPr>
              <a:t>Физическое </a:t>
            </a:r>
            <a:r>
              <a:rPr lang="ru-RU" sz="2400" dirty="0">
                <a:solidFill>
                  <a:srgbClr val="C00000"/>
                </a:solidFill>
                <a:latin typeface="Arial Black" pitchFamily="34" charset="0"/>
              </a:rPr>
              <a:t>здоровье детей младшего дошкольного возраста - это состояние, при котором у ребёнка: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92138" y="5607496"/>
            <a:ext cx="8712968" cy="98995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5">
                <a:lumMod val="60000"/>
                <a:lumOff val="40000"/>
              </a:schemeClr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>
              <a:buFont typeface="Wingdings" pitchFamily="2" charset="2"/>
              <a:buChar char="Ø"/>
            </a:pPr>
            <a:r>
              <a:rPr lang="ru-RU" b="1" dirty="0">
                <a:solidFill>
                  <a:srgbClr val="12313A"/>
                </a:solidFill>
                <a:latin typeface="Arial Black" pitchFamily="34" charset="0"/>
              </a:rPr>
              <a:t>гармония физических, психических и эмоциональных процессов детского организма и максимальная адаптация к различным факторам внешней среды;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10135" y="1988840"/>
            <a:ext cx="5513993" cy="98995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5">
                <a:lumMod val="60000"/>
                <a:lumOff val="40000"/>
              </a:schemeClr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>
              <a:buFont typeface="Wingdings" pitchFamily="2" charset="2"/>
              <a:buChar char="Ø"/>
            </a:pPr>
            <a:r>
              <a:rPr lang="ru-RU" sz="2000" b="1" dirty="0">
                <a:solidFill>
                  <a:srgbClr val="12313A"/>
                </a:solidFill>
                <a:latin typeface="Arial Black" pitchFamily="34" charset="0"/>
              </a:rPr>
              <a:t>совершенство </a:t>
            </a:r>
            <a:r>
              <a:rPr lang="ru-RU" sz="2000" b="1" dirty="0" err="1">
                <a:solidFill>
                  <a:srgbClr val="12313A"/>
                </a:solidFill>
                <a:latin typeface="Arial Black" pitchFamily="34" charset="0"/>
              </a:rPr>
              <a:t>саморегуляции</a:t>
            </a:r>
            <a:r>
              <a:rPr lang="ru-RU" sz="2000" b="1" dirty="0">
                <a:solidFill>
                  <a:srgbClr val="12313A"/>
                </a:solidFill>
                <a:latin typeface="Arial Black" pitchFamily="34" charset="0"/>
              </a:rPr>
              <a:t>;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92138" y="3140968"/>
            <a:ext cx="7242186" cy="98995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5">
                <a:lumMod val="60000"/>
                <a:lumOff val="40000"/>
              </a:schemeClr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itchFamily="2" charset="2"/>
              <a:buChar char="Ø"/>
            </a:pPr>
            <a:r>
              <a:rPr lang="ru-RU" sz="2000" b="1" dirty="0" smtClean="0">
                <a:solidFill>
                  <a:srgbClr val="12313A"/>
                </a:solidFill>
                <a:latin typeface="Arial Black" pitchFamily="34" charset="0"/>
                <a:cs typeface="Times New Roman" pitchFamily="18" charset="0"/>
              </a:rPr>
              <a:t>гармония </a:t>
            </a:r>
            <a:r>
              <a:rPr lang="ru-RU" sz="2000" b="1" dirty="0">
                <a:solidFill>
                  <a:srgbClr val="12313A"/>
                </a:solidFill>
                <a:latin typeface="Arial Black" pitchFamily="34" charset="0"/>
                <a:cs typeface="Times New Roman" pitchFamily="18" charset="0"/>
              </a:rPr>
              <a:t>всех физиологических процессов;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02432" y="4365104"/>
            <a:ext cx="8205763" cy="98995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5">
                <a:lumMod val="60000"/>
                <a:lumOff val="40000"/>
              </a:schemeClr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itchFamily="2" charset="2"/>
              <a:buChar char="Ø"/>
            </a:pPr>
            <a:r>
              <a:rPr lang="ru-RU" b="1" dirty="0" smtClean="0">
                <a:solidFill>
                  <a:srgbClr val="12313A"/>
                </a:solidFill>
                <a:latin typeface="Arial Black" pitchFamily="34" charset="0"/>
                <a:cs typeface="Times New Roman" pitchFamily="18" charset="0"/>
              </a:rPr>
              <a:t>состояние </a:t>
            </a:r>
            <a:r>
              <a:rPr lang="ru-RU" b="1" dirty="0">
                <a:solidFill>
                  <a:srgbClr val="12313A"/>
                </a:solidFill>
                <a:latin typeface="Arial Black" pitchFamily="34" charset="0"/>
                <a:cs typeface="Times New Roman" pitchFamily="18" charset="0"/>
              </a:rPr>
              <a:t>гармоничного  роста и развития организма, основу которого составляют морфологические и функциональные резервы.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43" b="99324" l="10000" r="90000"/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396" r="25396"/>
          <a:stretch/>
        </p:blipFill>
        <p:spPr bwMode="auto">
          <a:xfrm flipH="1">
            <a:off x="7470460" y="1572013"/>
            <a:ext cx="1634179" cy="2853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7329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6632"/>
            <a:ext cx="6768752" cy="1745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517863" y="389419"/>
            <a:ext cx="612067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C00000"/>
                </a:solidFill>
                <a:latin typeface="Arial Black" pitchFamily="34" charset="0"/>
              </a:rPr>
              <a:t>Основные </a:t>
            </a:r>
            <a:r>
              <a:rPr lang="ru-RU" sz="2400" dirty="0" smtClean="0">
                <a:solidFill>
                  <a:srgbClr val="C00000"/>
                </a:solidFill>
                <a:latin typeface="Arial Black" pitchFamily="34" charset="0"/>
              </a:rPr>
              <a:t>задачи</a:t>
            </a:r>
          </a:p>
          <a:p>
            <a:pPr algn="ctr"/>
            <a:r>
              <a:rPr lang="ru-RU" sz="2400" dirty="0" smtClean="0">
                <a:solidFill>
                  <a:srgbClr val="C00000"/>
                </a:solidFill>
                <a:latin typeface="Arial Black" pitchFamily="34" charset="0"/>
              </a:rPr>
              <a:t>физического </a:t>
            </a:r>
            <a:r>
              <a:rPr lang="ru-RU" sz="2400" dirty="0">
                <a:solidFill>
                  <a:srgbClr val="C00000"/>
                </a:solidFill>
                <a:latin typeface="Arial Black" pitchFamily="34" charset="0"/>
              </a:rPr>
              <a:t>развития детей младшего </a:t>
            </a:r>
            <a:r>
              <a:rPr lang="ru-RU" sz="2400" dirty="0" smtClean="0">
                <a:solidFill>
                  <a:srgbClr val="C00000"/>
                </a:solidFill>
                <a:latin typeface="Arial Black" pitchFamily="34" charset="0"/>
              </a:rPr>
              <a:t>дошкольного возраста</a:t>
            </a:r>
            <a:r>
              <a:rPr lang="ru-RU" sz="2400" dirty="0">
                <a:solidFill>
                  <a:srgbClr val="C00000"/>
                </a:solidFill>
                <a:latin typeface="Arial Black" pitchFamily="34" charset="0"/>
              </a:rPr>
              <a:t>: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743043" y="2031423"/>
            <a:ext cx="4259162" cy="218860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5">
                <a:lumMod val="60000"/>
                <a:lumOff val="40000"/>
              </a:schemeClr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itchFamily="2" charset="2"/>
              <a:buChar char="Ø"/>
            </a:pPr>
            <a:r>
              <a:rPr lang="ru-RU" sz="1600" dirty="0">
                <a:solidFill>
                  <a:srgbClr val="12313A"/>
                </a:solidFill>
                <a:latin typeface="Arial Black" pitchFamily="34" charset="0"/>
              </a:rPr>
              <a:t>Развивать психофизические качества: ориентировку в пространстве, координацию движений, равновесие, способность реагировать на сигнал</a:t>
            </a:r>
            <a:endParaRPr lang="ru-RU" sz="1600" b="1" dirty="0">
              <a:solidFill>
                <a:srgbClr val="12313A"/>
              </a:solidFill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369494" y="4365104"/>
            <a:ext cx="4230499" cy="161417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5">
                <a:lumMod val="60000"/>
                <a:lumOff val="40000"/>
              </a:schemeClr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itchFamily="2" charset="2"/>
              <a:buChar char="Ø"/>
            </a:pPr>
            <a:r>
              <a:rPr lang="ru-RU" sz="1600" dirty="0">
                <a:solidFill>
                  <a:srgbClr val="12313A"/>
                </a:solidFill>
                <a:latin typeface="Arial Black" pitchFamily="34" charset="0"/>
              </a:rPr>
              <a:t>Формировать умение согласовывать свои действия с действиями других детей, соблюдать правила</a:t>
            </a:r>
            <a:endParaRPr lang="ru-RU" sz="1600" b="1" dirty="0">
              <a:solidFill>
                <a:srgbClr val="12313A"/>
              </a:solidFill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61486" y="2060848"/>
            <a:ext cx="4259162" cy="215918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5">
                <a:lumMod val="60000"/>
                <a:lumOff val="40000"/>
              </a:schemeClr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itchFamily="2" charset="2"/>
              <a:buChar char="Ø"/>
            </a:pPr>
            <a:r>
              <a:rPr lang="ru-RU" sz="1600" dirty="0">
                <a:solidFill>
                  <a:srgbClr val="12313A"/>
                </a:solidFill>
                <a:latin typeface="Arial Black" pitchFamily="34" charset="0"/>
              </a:rPr>
              <a:t>Обогащать двигательный опыт детей, используя основные виды физических упражнений, в сочетании с музыкально - ритмическими движениями, а так же подвижные игры</a:t>
            </a:r>
            <a:endParaRPr lang="ru-RU" sz="1600" b="1" dirty="0">
              <a:solidFill>
                <a:srgbClr val="12313A"/>
              </a:solidFill>
              <a:latin typeface="Arial Black" pitchFamily="34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0717" y="4789636"/>
            <a:ext cx="2251488" cy="1729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56" b="100000" l="4000" r="93778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5" y="4919348"/>
            <a:ext cx="1785401" cy="178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136934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42" y="2847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8664"/>
            <a:ext cx="8136904" cy="1150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13483" y="278213"/>
            <a:ext cx="77048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C00000"/>
                </a:solidFill>
                <a:latin typeface="Arial Black" pitchFamily="34" charset="0"/>
              </a:rPr>
              <a:t>Р</a:t>
            </a:r>
            <a:r>
              <a:rPr lang="ru-RU" sz="2400" dirty="0" smtClean="0">
                <a:solidFill>
                  <a:srgbClr val="C00000"/>
                </a:solidFill>
                <a:latin typeface="Arial Black" pitchFamily="34" charset="0"/>
              </a:rPr>
              <a:t>ебенок младшего дошкольного возраста УМЕЕТ</a:t>
            </a:r>
            <a:r>
              <a:rPr lang="ru-RU" sz="2400" dirty="0">
                <a:solidFill>
                  <a:srgbClr val="C00000"/>
                </a:solidFill>
                <a:latin typeface="Arial Black" pitchFamily="34" charset="0"/>
              </a:rPr>
              <a:t>?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217258" y="1457573"/>
            <a:ext cx="4183309" cy="5146567"/>
            <a:chOff x="217258" y="1457573"/>
            <a:chExt cx="4183309" cy="5146567"/>
          </a:xfrm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217258" y="1457573"/>
              <a:ext cx="4176463" cy="514656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20069" y="1664326"/>
              <a:ext cx="4080498" cy="49398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lvl="0" indent="-285750">
                <a:buFont typeface="Wingdings" pitchFamily="2" charset="2"/>
                <a:buChar char="Ø"/>
              </a:pPr>
              <a:r>
                <a:rPr lang="ru-RU" sz="1500" dirty="0" smtClean="0">
                  <a:solidFill>
                    <a:schemeClr val="accent4">
                      <a:lumMod val="50000"/>
                    </a:schemeClr>
                  </a:solidFill>
                  <a:latin typeface="Arial Black" pitchFamily="34" charset="0"/>
                </a:rPr>
                <a:t>Координирует движения рук и ног;</a:t>
              </a:r>
            </a:p>
            <a:p>
              <a:pPr marL="285750" lvl="0" indent="-285750">
                <a:buFont typeface="Wingdings" pitchFamily="2" charset="2"/>
                <a:buChar char="Ø"/>
              </a:pPr>
              <a:endParaRPr lang="ru-RU" sz="500" dirty="0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</a:endParaRPr>
            </a:p>
            <a:p>
              <a:pPr marL="285750" lvl="0" indent="-285750">
                <a:buFont typeface="Wingdings" pitchFamily="2" charset="2"/>
                <a:buChar char="Ø"/>
              </a:pPr>
              <a:r>
                <a:rPr lang="ru-RU" sz="1500" dirty="0" smtClean="0">
                  <a:solidFill>
                    <a:schemeClr val="accent4">
                      <a:lumMod val="50000"/>
                    </a:schemeClr>
                  </a:solidFill>
                  <a:latin typeface="Arial Black" pitchFamily="34" charset="0"/>
                </a:rPr>
                <a:t>Удерживает равновесие стоя на 1 ноге не менее 10-15 секунд;</a:t>
              </a:r>
            </a:p>
            <a:p>
              <a:pPr marL="285750" lvl="0" indent="-285750">
                <a:buFont typeface="Wingdings" pitchFamily="2" charset="2"/>
                <a:buChar char="Ø"/>
              </a:pPr>
              <a:endParaRPr lang="ru-RU" sz="500" dirty="0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</a:endParaRPr>
            </a:p>
            <a:p>
              <a:pPr marL="285750" indent="-285750">
                <a:buFont typeface="Wingdings" pitchFamily="2" charset="2"/>
                <a:buChar char="Ø"/>
              </a:pPr>
              <a:r>
                <a:rPr lang="ru-RU" sz="1500" dirty="0" smtClean="0">
                  <a:solidFill>
                    <a:schemeClr val="accent4">
                      <a:lumMod val="50000"/>
                    </a:schemeClr>
                  </a:solidFill>
                  <a:latin typeface="Arial Black" pitchFamily="34" charset="0"/>
                </a:rPr>
                <a:t>Тренирует навыки ходьбы и бега;</a:t>
              </a:r>
            </a:p>
            <a:p>
              <a:pPr lvl="0"/>
              <a:endParaRPr lang="ru-RU" sz="500" dirty="0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</a:endParaRPr>
            </a:p>
            <a:p>
              <a:pPr marL="285750" lvl="0" indent="-285750">
                <a:buFont typeface="Wingdings" pitchFamily="2" charset="2"/>
                <a:buChar char="Ø"/>
              </a:pPr>
              <a:r>
                <a:rPr lang="ru-RU" sz="1500" dirty="0" smtClean="0">
                  <a:solidFill>
                    <a:schemeClr val="accent4">
                      <a:lumMod val="50000"/>
                    </a:schemeClr>
                  </a:solidFill>
                  <a:latin typeface="Arial Black" pitchFamily="34" charset="0"/>
                </a:rPr>
                <a:t>Может пройти по линии не нарушая ее;</a:t>
              </a:r>
            </a:p>
            <a:p>
              <a:pPr marL="285750" lvl="0" indent="-285750">
                <a:buFont typeface="Wingdings" pitchFamily="2" charset="2"/>
                <a:buChar char="Ø"/>
              </a:pPr>
              <a:endParaRPr lang="ru-RU" sz="500" dirty="0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</a:endParaRPr>
            </a:p>
            <a:p>
              <a:pPr marL="285750" lvl="0" indent="-285750">
                <a:buFont typeface="Wingdings" pitchFamily="2" charset="2"/>
                <a:buChar char="Ø"/>
              </a:pPr>
              <a:r>
                <a:rPr lang="ru-RU" sz="1500" dirty="0" smtClean="0">
                  <a:solidFill>
                    <a:schemeClr val="accent4">
                      <a:lumMod val="50000"/>
                    </a:schemeClr>
                  </a:solidFill>
                  <a:latin typeface="Arial Black" pitchFamily="34" charset="0"/>
                </a:rPr>
                <a:t>Может пройти по гимнастической скамейке;</a:t>
              </a:r>
            </a:p>
            <a:p>
              <a:pPr marL="285750" lvl="0" indent="-285750">
                <a:buFont typeface="Wingdings" pitchFamily="2" charset="2"/>
                <a:buChar char="Ø"/>
              </a:pPr>
              <a:endParaRPr lang="ru-RU" sz="500" dirty="0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</a:endParaRPr>
            </a:p>
            <a:p>
              <a:pPr marL="285750" lvl="0" indent="-285750">
                <a:buFont typeface="Wingdings" pitchFamily="2" charset="2"/>
                <a:buChar char="Ø"/>
              </a:pPr>
              <a:endParaRPr lang="ru-RU" sz="500" dirty="0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</a:endParaRPr>
            </a:p>
            <a:p>
              <a:pPr marL="285750" lvl="0" indent="-285750">
                <a:buFont typeface="Wingdings" pitchFamily="2" charset="2"/>
                <a:buChar char="Ø"/>
              </a:pPr>
              <a:r>
                <a:rPr lang="ru-RU" sz="1500" dirty="0" smtClean="0">
                  <a:solidFill>
                    <a:schemeClr val="accent4">
                      <a:lumMod val="50000"/>
                    </a:schemeClr>
                  </a:solidFill>
                  <a:latin typeface="Arial Black" pitchFamily="34" charset="0"/>
                </a:rPr>
                <a:t>Лазает по спортивной лестнице вверх вниз;</a:t>
              </a:r>
            </a:p>
            <a:p>
              <a:pPr marL="285750" lvl="0" indent="-285750">
                <a:buFont typeface="Wingdings" pitchFamily="2" charset="2"/>
                <a:buChar char="Ø"/>
              </a:pPr>
              <a:endParaRPr lang="ru-RU" sz="500" dirty="0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</a:endParaRPr>
            </a:p>
            <a:p>
              <a:pPr marL="285750" lvl="0" indent="-285750">
                <a:buFont typeface="Wingdings" pitchFamily="2" charset="2"/>
                <a:buChar char="Ø"/>
              </a:pPr>
              <a:r>
                <a:rPr lang="ru-RU" sz="1500" dirty="0" smtClean="0">
                  <a:solidFill>
                    <a:schemeClr val="accent4">
                      <a:lumMod val="50000"/>
                    </a:schemeClr>
                  </a:solidFill>
                  <a:latin typeface="Arial Black" pitchFamily="34" charset="0"/>
                </a:rPr>
                <a:t>Прыгает, отталкиваясь двумя ногами с продвижением вперед;</a:t>
              </a:r>
            </a:p>
            <a:p>
              <a:pPr marL="285750" lvl="0" indent="-285750">
                <a:buFont typeface="Wingdings" pitchFamily="2" charset="2"/>
                <a:buChar char="Ø"/>
              </a:pPr>
              <a:endParaRPr lang="ru-RU" sz="500" dirty="0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</a:endParaRPr>
            </a:p>
            <a:p>
              <a:pPr marL="285750" lvl="0" indent="-285750">
                <a:buFont typeface="Wingdings" pitchFamily="2" charset="2"/>
                <a:buChar char="Ø"/>
              </a:pPr>
              <a:r>
                <a:rPr lang="ru-RU" sz="1500" dirty="0" smtClean="0">
                  <a:solidFill>
                    <a:schemeClr val="accent4">
                      <a:lumMod val="50000"/>
                    </a:schemeClr>
                  </a:solidFill>
                  <a:latin typeface="Arial Black" pitchFamily="34" charset="0"/>
                </a:rPr>
                <a:t>Бросает и ловит мяч двумя руками от груди;</a:t>
              </a:r>
            </a:p>
            <a:p>
              <a:pPr marL="285750" lvl="0" indent="-285750">
                <a:buFont typeface="Wingdings" pitchFamily="2" charset="2"/>
                <a:buChar char="Ø"/>
              </a:pPr>
              <a:endParaRPr lang="ru-RU" sz="500" dirty="0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</a:endParaRPr>
            </a:p>
            <a:p>
              <a:pPr marL="285750" lvl="0" indent="-285750">
                <a:buFont typeface="Wingdings" pitchFamily="2" charset="2"/>
                <a:buChar char="Ø"/>
              </a:pPr>
              <a:r>
                <a:rPr lang="ru-RU" sz="1500" dirty="0" smtClean="0">
                  <a:solidFill>
                    <a:schemeClr val="accent4">
                      <a:lumMod val="50000"/>
                    </a:schemeClr>
                  </a:solidFill>
                  <a:latin typeface="Arial Black" pitchFamily="34" charset="0"/>
                </a:rPr>
                <a:t>Тренирует умение кататься на трехколесном велосипеде.</a:t>
              </a:r>
              <a:endParaRPr lang="ru-RU" sz="1500" dirty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</a:endParaRPr>
            </a:p>
          </p:txBody>
        </p:sp>
      </p:grpSp>
      <p:sp>
        <p:nvSpPr>
          <p:cNvPr id="11" name="Скругленный прямоугольник 10"/>
          <p:cNvSpPr/>
          <p:nvPr/>
        </p:nvSpPr>
        <p:spPr>
          <a:xfrm>
            <a:off x="4692824" y="1457574"/>
            <a:ext cx="4203879" cy="514656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itchFamily="2" charset="2"/>
              <a:buChar char="Ø"/>
            </a:pPr>
            <a:r>
              <a:rPr lang="ru-RU" sz="1500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Повторяет за взрослым простые движения;</a:t>
            </a:r>
          </a:p>
          <a:p>
            <a:pPr marL="285750" indent="-285750">
              <a:buFont typeface="Wingdings" pitchFamily="2" charset="2"/>
              <a:buChar char="Ø"/>
            </a:pPr>
            <a:endParaRPr lang="ru-RU" sz="500" dirty="0" smtClean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ru-RU" sz="1500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Уверенно ходит, бегает, не наталкиваясь на других детей;</a:t>
            </a:r>
          </a:p>
          <a:p>
            <a:pPr marL="285750" indent="-285750">
              <a:buFont typeface="Wingdings" pitchFamily="2" charset="2"/>
              <a:buChar char="Ø"/>
            </a:pPr>
            <a:endParaRPr lang="ru-RU" sz="500" dirty="0" smtClean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ru-RU" sz="1500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Тренируется в лазании по гимнастической стенке вверх-  вниз;</a:t>
            </a:r>
            <a:endParaRPr lang="ru-RU" sz="500" dirty="0" smtClean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endParaRPr lang="ru-RU" sz="500" dirty="0" smtClean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ru-RU" sz="1500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Ходит по доске/скамье, с помощью взрослого;</a:t>
            </a:r>
          </a:p>
          <a:p>
            <a:pPr marL="285750" indent="-285750">
              <a:buFont typeface="Wingdings" pitchFamily="2" charset="2"/>
              <a:buChar char="Ø"/>
            </a:pPr>
            <a:endParaRPr lang="ru-RU" sz="500" dirty="0" smtClean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ru-RU" sz="1500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Ползает на четвереньках;</a:t>
            </a:r>
          </a:p>
          <a:p>
            <a:pPr marL="285750" indent="-285750">
              <a:buFont typeface="Wingdings" pitchFamily="2" charset="2"/>
              <a:buChar char="Ø"/>
            </a:pPr>
            <a:endParaRPr lang="ru-RU" sz="500" dirty="0" smtClean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ru-RU" sz="1500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Перешагивает через препятствия;</a:t>
            </a:r>
          </a:p>
          <a:p>
            <a:pPr marL="285750" indent="-285750">
              <a:buFont typeface="Wingdings" pitchFamily="2" charset="2"/>
              <a:buChar char="Ø"/>
            </a:pPr>
            <a:endParaRPr lang="ru-RU" sz="500" dirty="0" smtClean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ru-RU" sz="1500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Прыгает на месте на двух ногах, стараясь достать предмет;</a:t>
            </a:r>
          </a:p>
          <a:p>
            <a:pPr marL="285750" indent="-285750">
              <a:buFont typeface="Wingdings" pitchFamily="2" charset="2"/>
              <a:buChar char="Ø"/>
            </a:pPr>
            <a:endParaRPr lang="ru-RU" sz="500" dirty="0" smtClean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ru-RU" sz="1500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Бросает мяч двумя руками от груди, из-за головы, старается поймать мяч.</a:t>
            </a:r>
            <a:endParaRPr lang="ru-RU" sz="1500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76980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48148E-6 L 0.23976 -0.003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79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5" descr="рамка школьная клипарт 44 фот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277" b="19926"/>
          <a:stretch/>
        </p:blipFill>
        <p:spPr bwMode="auto">
          <a:xfrm>
            <a:off x="155575" y="160338"/>
            <a:ext cx="8016825" cy="4738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55576" y="2060848"/>
            <a:ext cx="7632848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ln w="10160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Психическое здоровье детей младшего дошкольного </a:t>
            </a:r>
            <a:r>
              <a:rPr lang="ru-RU" sz="3200" dirty="0" smtClean="0">
                <a:ln w="10160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возраста – </a:t>
            </a:r>
          </a:p>
          <a:p>
            <a:endParaRPr lang="ru-RU" sz="800" dirty="0" smtClean="0">
              <a:solidFill>
                <a:srgbClr val="C00000"/>
              </a:solidFill>
              <a:latin typeface="Arial Black" pitchFamily="34" charset="0"/>
            </a:endParaRPr>
          </a:p>
          <a:p>
            <a:endParaRPr lang="ru-RU" sz="800" dirty="0">
              <a:solidFill>
                <a:srgbClr val="C00000"/>
              </a:solidFill>
              <a:latin typeface="Arial Black" pitchFamily="34" charset="0"/>
            </a:endParaRPr>
          </a:p>
          <a:p>
            <a:pPr algn="r"/>
            <a:r>
              <a:rPr lang="ru-RU" sz="2200" dirty="0" smtClean="0">
                <a:solidFill>
                  <a:srgbClr val="173E49"/>
                </a:solidFill>
                <a:latin typeface="Arial Black" pitchFamily="34" charset="0"/>
              </a:rPr>
              <a:t>это </a:t>
            </a:r>
            <a:r>
              <a:rPr lang="ru-RU" sz="2200" dirty="0">
                <a:solidFill>
                  <a:srgbClr val="173E49"/>
                </a:solidFill>
                <a:latin typeface="Arial Black" pitchFamily="34" charset="0"/>
              </a:rPr>
              <a:t>состояние душевного благополучия, характеризующееся эмоциональной устойчивостью, активным познавательным интересом, способностью к установлению доверительных отношений с близкими и сверстниками, а также развивающейся самостоятельностью.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529196" y="4899028"/>
            <a:ext cx="0" cy="1554308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529196" y="6453336"/>
            <a:ext cx="7193752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575967" y="4730792"/>
            <a:ext cx="0" cy="1728324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500" b="97167" l="10000" r="90000">
                        <a14:foregroundMark x1="61250" y1="30250" x2="77500" y2="38417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03" r="8591"/>
          <a:stretch/>
        </p:blipFill>
        <p:spPr bwMode="auto">
          <a:xfrm>
            <a:off x="0" y="4622241"/>
            <a:ext cx="1835696" cy="2235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5922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Нашивка 12"/>
          <p:cNvSpPr/>
          <p:nvPr/>
        </p:nvSpPr>
        <p:spPr>
          <a:xfrm rot="5400000">
            <a:off x="6924281" y="2084832"/>
            <a:ext cx="552017" cy="360038"/>
          </a:xfrm>
          <a:prstGeom prst="chevron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Нашивка 13"/>
          <p:cNvSpPr/>
          <p:nvPr/>
        </p:nvSpPr>
        <p:spPr>
          <a:xfrm rot="5400000">
            <a:off x="1695264" y="2084830"/>
            <a:ext cx="552017" cy="360038"/>
          </a:xfrm>
          <a:prstGeom prst="chevron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5" name="Нашивка 14"/>
          <p:cNvSpPr/>
          <p:nvPr/>
        </p:nvSpPr>
        <p:spPr>
          <a:xfrm rot="5400000">
            <a:off x="4143157" y="3072169"/>
            <a:ext cx="2513868" cy="360038"/>
          </a:xfrm>
          <a:prstGeom prst="chevron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6" name="Нашивка 15"/>
          <p:cNvSpPr/>
          <p:nvPr/>
        </p:nvSpPr>
        <p:spPr>
          <a:xfrm rot="5400000">
            <a:off x="2702997" y="3057872"/>
            <a:ext cx="2513868" cy="360038"/>
          </a:xfrm>
          <a:prstGeom prst="chevron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0" b="92857" l="10000" r="90000"/>
                    </a14:imgEffect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82"/>
          <a:stretch/>
        </p:blipFill>
        <p:spPr bwMode="auto">
          <a:xfrm>
            <a:off x="7532986" y="5013176"/>
            <a:ext cx="1611014" cy="1820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3281" l="9936" r="89957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95" t="10967" r="18500" b="8242"/>
          <a:stretch/>
        </p:blipFill>
        <p:spPr bwMode="auto">
          <a:xfrm>
            <a:off x="0" y="5013176"/>
            <a:ext cx="2070044" cy="1657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1971272" y="4653136"/>
            <a:ext cx="2736304" cy="172819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rgbClr val="173E49"/>
                </a:solidFill>
                <a:latin typeface="Arial Black" pitchFamily="34" charset="0"/>
              </a:rPr>
              <a:t>формирование «Я-концепции»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67544" y="2547270"/>
            <a:ext cx="2736304" cy="172819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rgbClr val="173E49"/>
                </a:solidFill>
                <a:latin typeface="Arial Black" pitchFamily="34" charset="0"/>
              </a:rPr>
              <a:t>эмоциональное благополучие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012160" y="2564904"/>
            <a:ext cx="2736304" cy="172819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000" dirty="0">
                <a:solidFill>
                  <a:srgbClr val="173E49"/>
                </a:solidFill>
                <a:latin typeface="Arial Black" pitchFamily="34" charset="0"/>
              </a:rPr>
              <a:t>способность к игре, общению и познанию мира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860032" y="4653136"/>
            <a:ext cx="2736304" cy="172819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rgbClr val="173E49"/>
                </a:solidFill>
                <a:latin typeface="Arial Black" pitchFamily="34" charset="0"/>
              </a:rPr>
              <a:t>адаптивность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755576" y="116632"/>
            <a:ext cx="7468526" cy="1872208"/>
            <a:chOff x="755576" y="116632"/>
            <a:chExt cx="7468526" cy="1872208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576" y="116632"/>
              <a:ext cx="7452320" cy="18722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Прямоугольник 2"/>
            <p:cNvSpPr/>
            <p:nvPr/>
          </p:nvSpPr>
          <p:spPr>
            <a:xfrm>
              <a:off x="771782" y="360238"/>
              <a:ext cx="7452320" cy="138499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/>
              <a:r>
                <a:rPr lang="ru-RU" sz="2800" b="1" spc="150" dirty="0" smtClean="0">
                  <a:ln w="11430"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Arial Black" pitchFamily="34" charset="0"/>
                </a:rPr>
                <a:t>Основа </a:t>
              </a:r>
              <a:r>
                <a:rPr lang="ru-RU" sz="2800" b="1" spc="150" dirty="0">
                  <a:ln w="11430"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Arial Black" pitchFamily="34" charset="0"/>
                </a:rPr>
                <a:t>психического здоровья детей </a:t>
              </a:r>
              <a:r>
                <a:rPr lang="ru-RU" sz="2800" b="1" spc="150" dirty="0" smtClean="0">
                  <a:ln w="11430"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Arial Black" pitchFamily="34" charset="0"/>
                </a:rPr>
                <a:t>младшего дошкольного возраста:</a:t>
              </a:r>
              <a:endParaRPr lang="ru-RU" sz="2800" b="1" spc="150" dirty="0">
                <a:ln w="1143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6506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1" accel="3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" presetClass="entr" presetSubtype="1" accel="3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0"/>
                            </p:stCondLst>
                            <p:childTnLst>
                              <p:par>
                                <p:cTn id="20" presetID="2" presetClass="entr" presetSubtype="1" accel="3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6" presetClass="emph" presetSubtype="0" repeatCount="10000" fill="remove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 tmFilter="0, 0; .2, .5; .8, .5; 1, 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1000" autoRev="1" fill="hold"/>
                                        <p:tgtEl>
                                          <p:spTgt spid="81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 animBg="1"/>
      <p:bldP spid="12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6632"/>
            <a:ext cx="7776864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71782" y="360238"/>
            <a:ext cx="745232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>
                <a:ln w="18000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 Black" pitchFamily="34" charset="0"/>
              </a:rPr>
              <a:t>Ключевые признаки психического здоровья в детей младшего дошкольного возраста:</a:t>
            </a:r>
          </a:p>
        </p:txBody>
      </p:sp>
      <p:sp>
        <p:nvSpPr>
          <p:cNvPr id="6" name="Прямоугольник с двумя вырезанными соседними углами 5"/>
          <p:cNvSpPr/>
          <p:nvPr/>
        </p:nvSpPr>
        <p:spPr>
          <a:xfrm>
            <a:off x="142923" y="2372088"/>
            <a:ext cx="2159435" cy="4320480"/>
          </a:xfrm>
          <a:prstGeom prst="snip2Same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1500" dirty="0" smtClean="0">
              <a:solidFill>
                <a:srgbClr val="173E49"/>
              </a:solidFill>
              <a:latin typeface="Arial Black" pitchFamily="34" charset="0"/>
            </a:endParaRPr>
          </a:p>
          <a:p>
            <a:pPr lvl="0" algn="ctr"/>
            <a:r>
              <a:rPr lang="ru-RU" sz="1500" dirty="0" smtClean="0">
                <a:solidFill>
                  <a:srgbClr val="173E49"/>
                </a:solidFill>
                <a:latin typeface="Arial Black" pitchFamily="34" charset="0"/>
              </a:rPr>
              <a:t>Преобладание </a:t>
            </a:r>
            <a:r>
              <a:rPr lang="ru-RU" sz="1500" dirty="0">
                <a:solidFill>
                  <a:srgbClr val="173E49"/>
                </a:solidFill>
                <a:latin typeface="Arial Black" pitchFamily="34" charset="0"/>
              </a:rPr>
              <a:t>положительного фона настроения, способность сопереживать, проявление </a:t>
            </a:r>
            <a:r>
              <a:rPr lang="ru-RU" sz="1500" dirty="0" err="1">
                <a:solidFill>
                  <a:srgbClr val="173E49"/>
                </a:solidFill>
                <a:latin typeface="Arial Black" pitchFamily="34" charset="0"/>
              </a:rPr>
              <a:t>эмпатии</a:t>
            </a:r>
            <a:r>
              <a:rPr lang="ru-RU" sz="1500" dirty="0">
                <a:solidFill>
                  <a:srgbClr val="173E49"/>
                </a:solidFill>
                <a:latin typeface="Arial Black" pitchFamily="34" charset="0"/>
              </a:rPr>
              <a:t>, снижение ситуативных капризов.</a:t>
            </a:r>
          </a:p>
        </p:txBody>
      </p:sp>
      <p:sp>
        <p:nvSpPr>
          <p:cNvPr id="7" name="Прямоугольник с двумя вырезанными соседними углами 6"/>
          <p:cNvSpPr/>
          <p:nvPr/>
        </p:nvSpPr>
        <p:spPr>
          <a:xfrm>
            <a:off x="6876256" y="2384664"/>
            <a:ext cx="2160240" cy="4320480"/>
          </a:xfrm>
          <a:prstGeom prst="snip2Same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1600" dirty="0" smtClean="0">
              <a:latin typeface="Arial Black" pitchFamily="34" charset="0"/>
            </a:endParaRPr>
          </a:p>
          <a:p>
            <a:pPr lvl="0" algn="ctr"/>
            <a:endParaRPr lang="ru-RU" sz="1600" dirty="0">
              <a:latin typeface="Arial Black" pitchFamily="34" charset="0"/>
            </a:endParaRPr>
          </a:p>
          <a:p>
            <a:pPr lvl="0" algn="ctr"/>
            <a:r>
              <a:rPr lang="ru-RU" sz="1600" dirty="0" smtClean="0">
                <a:solidFill>
                  <a:srgbClr val="173E49"/>
                </a:solidFill>
                <a:latin typeface="Arial Black" pitchFamily="34" charset="0"/>
              </a:rPr>
              <a:t>Любознательность</a:t>
            </a:r>
            <a:r>
              <a:rPr lang="ru-RU" sz="1600" dirty="0">
                <a:solidFill>
                  <a:srgbClr val="173E49"/>
                </a:solidFill>
                <a:latin typeface="Arial Black" pitchFamily="34" charset="0"/>
              </a:rPr>
              <a:t>, активное исследование мира </a:t>
            </a:r>
            <a:r>
              <a:rPr lang="ru-RU" sz="1600" dirty="0" smtClean="0">
                <a:solidFill>
                  <a:srgbClr val="173E49"/>
                </a:solidFill>
                <a:latin typeface="Arial Black" pitchFamily="34" charset="0"/>
              </a:rPr>
              <a:t>живое </a:t>
            </a:r>
            <a:r>
              <a:rPr lang="ru-RU" sz="1600" dirty="0">
                <a:solidFill>
                  <a:srgbClr val="173E49"/>
                </a:solidFill>
                <a:latin typeface="Arial Black" pitchFamily="34" charset="0"/>
              </a:rPr>
              <a:t>воображение.</a:t>
            </a:r>
          </a:p>
        </p:txBody>
      </p:sp>
      <p:sp>
        <p:nvSpPr>
          <p:cNvPr id="8" name="Прямоугольник с двумя вырезанными соседними углами 7"/>
          <p:cNvSpPr/>
          <p:nvPr/>
        </p:nvSpPr>
        <p:spPr>
          <a:xfrm>
            <a:off x="4457246" y="2384664"/>
            <a:ext cx="2419010" cy="4320480"/>
          </a:xfrm>
          <a:prstGeom prst="snip2Same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1600" dirty="0" smtClean="0">
              <a:solidFill>
                <a:srgbClr val="173E49"/>
              </a:solidFill>
              <a:latin typeface="Arial Black" pitchFamily="34" charset="0"/>
            </a:endParaRPr>
          </a:p>
          <a:p>
            <a:pPr lvl="0" algn="ctr"/>
            <a:r>
              <a:rPr lang="ru-RU" sz="1600" dirty="0" smtClean="0">
                <a:solidFill>
                  <a:srgbClr val="173E49"/>
                </a:solidFill>
                <a:latin typeface="Arial Black" pitchFamily="34" charset="0"/>
              </a:rPr>
              <a:t>Понимание </a:t>
            </a:r>
            <a:r>
              <a:rPr lang="ru-RU" sz="1600" dirty="0">
                <a:solidFill>
                  <a:srgbClr val="173E49"/>
                </a:solidFill>
                <a:latin typeface="Arial Black" pitchFamily="34" charset="0"/>
              </a:rPr>
              <a:t>своего «Я», отделение себя от родителей, развитие самостоятельности; </a:t>
            </a:r>
            <a:endParaRPr lang="ru-RU" sz="1600" dirty="0" smtClean="0">
              <a:solidFill>
                <a:srgbClr val="173E49"/>
              </a:solidFill>
              <a:latin typeface="Arial Black" pitchFamily="34" charset="0"/>
            </a:endParaRPr>
          </a:p>
          <a:p>
            <a:pPr lvl="0" algn="ctr"/>
            <a:r>
              <a:rPr lang="ru-RU" sz="1600" dirty="0" smtClean="0">
                <a:solidFill>
                  <a:srgbClr val="173E49"/>
                </a:solidFill>
                <a:latin typeface="Arial Black" pitchFamily="34" charset="0"/>
              </a:rPr>
              <a:t>развивающаяся </a:t>
            </a:r>
            <a:r>
              <a:rPr lang="ru-RU" sz="1600" dirty="0">
                <a:solidFill>
                  <a:srgbClr val="173E49"/>
                </a:solidFill>
                <a:latin typeface="Arial Black" pitchFamily="34" charset="0"/>
              </a:rPr>
              <a:t>способность сдерживать сиюминутные желания.</a:t>
            </a:r>
          </a:p>
        </p:txBody>
      </p:sp>
      <p:sp>
        <p:nvSpPr>
          <p:cNvPr id="9" name="Прямоугольник с двумя вырезанными соседними углами 8"/>
          <p:cNvSpPr/>
          <p:nvPr/>
        </p:nvSpPr>
        <p:spPr>
          <a:xfrm>
            <a:off x="2302359" y="2384664"/>
            <a:ext cx="2160240" cy="4320480"/>
          </a:xfrm>
          <a:prstGeom prst="snip2Same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173E49"/>
                </a:solidFill>
                <a:latin typeface="Arial Black" pitchFamily="34" charset="0"/>
              </a:rPr>
              <a:t>Активный </a:t>
            </a:r>
            <a:r>
              <a:rPr lang="ru-RU" sz="1600" dirty="0">
                <a:solidFill>
                  <a:srgbClr val="173E49"/>
                </a:solidFill>
                <a:latin typeface="Arial Black" pitchFamily="34" charset="0"/>
              </a:rPr>
              <a:t>интерес к сверстникам, желание играть вместе, доверие к взрослым, уверенность в себе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85163" y="2683705"/>
            <a:ext cx="136287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b="1" dirty="0" smtClean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ЭМОЦИИ</a:t>
            </a:r>
            <a:endParaRPr lang="ru-RU" b="1" dirty="0">
              <a:ln w="12700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286460" y="2704545"/>
            <a:ext cx="2170786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b="1" dirty="0" smtClean="0">
                <a:ln w="18000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 Black" pitchFamily="34" charset="0"/>
              </a:rPr>
              <a:t>СОЦИАЛИЗАЦИЯ</a:t>
            </a:r>
            <a:endParaRPr lang="ru-RU" sz="1600" b="1" dirty="0">
              <a:ln w="18000">
                <a:solidFill>
                  <a:srgbClr val="C0000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752879" y="2683705"/>
            <a:ext cx="182774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b="1" dirty="0" smtClean="0">
                <a:ln w="18000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 Black" pitchFamily="34" charset="0"/>
              </a:rPr>
              <a:t>ПОВЕДЕНИЕ</a:t>
            </a:r>
            <a:endParaRPr lang="ru-RU" b="1" dirty="0">
              <a:ln w="18000">
                <a:solidFill>
                  <a:srgbClr val="C0000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202677" y="2683705"/>
            <a:ext cx="165141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b="1" dirty="0" smtClean="0">
                <a:ln w="18000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 Black" pitchFamily="34" charset="0"/>
              </a:rPr>
              <a:t>ПОЗНАНИЕ</a:t>
            </a:r>
            <a:endParaRPr lang="ru-RU" b="1" dirty="0">
              <a:ln w="18000">
                <a:solidFill>
                  <a:srgbClr val="C0000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91184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8322"/>
            <a:ext cx="7632848" cy="1700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82650" y="150212"/>
            <a:ext cx="726673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Факторы,</a:t>
            </a:r>
          </a:p>
          <a:p>
            <a:pPr algn="ctr"/>
            <a:r>
              <a:rPr lang="ru-RU" sz="24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влияющие </a:t>
            </a:r>
            <a:r>
              <a:rPr lang="ru-RU" sz="24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на психическое </a:t>
            </a:r>
            <a:r>
              <a:rPr lang="ru-RU" sz="24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здоровье</a:t>
            </a:r>
          </a:p>
          <a:p>
            <a:pPr algn="ctr"/>
            <a:r>
              <a:rPr lang="ru-RU" sz="24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Детей младшего дошкольного возраста:</a:t>
            </a:r>
            <a:endParaRPr lang="ru-RU" sz="24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3547294" y="1985272"/>
            <a:ext cx="2205681" cy="1952705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solidFill>
                  <a:srgbClr val="C00000"/>
                </a:solidFill>
                <a:latin typeface="Arial Black" pitchFamily="34" charset="0"/>
              </a:rPr>
              <a:t>Ребёнок</a:t>
            </a:r>
          </a:p>
          <a:p>
            <a:pPr algn="ctr"/>
            <a:r>
              <a:rPr lang="ru-RU" sz="2200" b="1" dirty="0" smtClean="0">
                <a:solidFill>
                  <a:srgbClr val="C00000"/>
                </a:solidFill>
                <a:latin typeface="Arial Black" pitchFamily="34" charset="0"/>
              </a:rPr>
              <a:t>3-5</a:t>
            </a:r>
          </a:p>
          <a:p>
            <a:pPr algn="ctr"/>
            <a:r>
              <a:rPr lang="ru-RU" sz="2200" b="1" dirty="0" smtClean="0">
                <a:solidFill>
                  <a:srgbClr val="C00000"/>
                </a:solidFill>
                <a:latin typeface="Arial Black" pitchFamily="34" charset="0"/>
              </a:rPr>
              <a:t>лет</a:t>
            </a:r>
            <a:endParaRPr lang="ru-RU" sz="2200" b="1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6" name="Прямоугольник с двумя вырезанными противолежащими углами 5"/>
          <p:cNvSpPr/>
          <p:nvPr/>
        </p:nvSpPr>
        <p:spPr>
          <a:xfrm>
            <a:off x="251520" y="1985272"/>
            <a:ext cx="2867035" cy="2192676"/>
          </a:xfrm>
          <a:prstGeom prst="snip2Diag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rgbClr val="12313A"/>
                </a:solidFill>
                <a:latin typeface="Arial Black" pitchFamily="34" charset="0"/>
              </a:rPr>
              <a:t>Эмоциональная связь с </a:t>
            </a:r>
            <a:r>
              <a:rPr lang="ru-RU" sz="2000" dirty="0" smtClean="0">
                <a:solidFill>
                  <a:srgbClr val="12313A"/>
                </a:solidFill>
                <a:latin typeface="Arial Black" pitchFamily="34" charset="0"/>
              </a:rPr>
              <a:t>матерью (близкими)</a:t>
            </a:r>
            <a:endParaRPr lang="ru-RU" sz="2000" dirty="0">
              <a:solidFill>
                <a:srgbClr val="12313A"/>
              </a:solidFill>
            </a:endParaRPr>
          </a:p>
        </p:txBody>
      </p:sp>
      <p:sp>
        <p:nvSpPr>
          <p:cNvPr id="8" name="Прямоугольник с двумя вырезанными противолежащими углами 7"/>
          <p:cNvSpPr/>
          <p:nvPr/>
        </p:nvSpPr>
        <p:spPr>
          <a:xfrm flipH="1">
            <a:off x="4716016" y="4670813"/>
            <a:ext cx="2604551" cy="1854532"/>
          </a:xfrm>
          <a:prstGeom prst="snip2Diag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000" dirty="0">
                <a:solidFill>
                  <a:srgbClr val="12313A"/>
                </a:solidFill>
                <a:latin typeface="Arial Black" pitchFamily="34" charset="0"/>
              </a:rPr>
              <a:t>Развитие самостоятельности</a:t>
            </a:r>
          </a:p>
        </p:txBody>
      </p:sp>
      <p:sp>
        <p:nvSpPr>
          <p:cNvPr id="9" name="Прямоугольник с двумя вырезанными противолежащими углами 8"/>
          <p:cNvSpPr/>
          <p:nvPr/>
        </p:nvSpPr>
        <p:spPr>
          <a:xfrm>
            <a:off x="1982344" y="4680313"/>
            <a:ext cx="2589656" cy="1872610"/>
          </a:xfrm>
          <a:prstGeom prst="snip2Diag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000" dirty="0">
                <a:solidFill>
                  <a:srgbClr val="12313A"/>
                </a:solidFill>
                <a:latin typeface="Arial Black" pitchFamily="34" charset="0"/>
              </a:rPr>
              <a:t>Совместная деятельность</a:t>
            </a:r>
          </a:p>
        </p:txBody>
      </p:sp>
      <p:sp>
        <p:nvSpPr>
          <p:cNvPr id="10" name="Прямоугольник с двумя вырезанными противолежащими углами 9"/>
          <p:cNvSpPr/>
          <p:nvPr/>
        </p:nvSpPr>
        <p:spPr>
          <a:xfrm flipH="1">
            <a:off x="6203558" y="1922957"/>
            <a:ext cx="2777068" cy="2222555"/>
          </a:xfrm>
          <a:prstGeom prst="snip2Diag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12313A"/>
                </a:solidFill>
                <a:latin typeface="Arial Black" pitchFamily="34" charset="0"/>
              </a:rPr>
              <a:t>Стабильная среда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3118555" y="2854214"/>
            <a:ext cx="3085003" cy="1763610"/>
            <a:chOff x="3118555" y="2854214"/>
            <a:chExt cx="3085003" cy="1763610"/>
          </a:xfrm>
        </p:grpSpPr>
        <p:sp>
          <p:nvSpPr>
            <p:cNvPr id="11" name="Нашивка 10"/>
            <p:cNvSpPr/>
            <p:nvPr/>
          </p:nvSpPr>
          <p:spPr>
            <a:xfrm>
              <a:off x="5801645" y="2854214"/>
              <a:ext cx="401913" cy="360040"/>
            </a:xfrm>
            <a:prstGeom prst="chevron">
              <a:avLst/>
            </a:prstGeom>
            <a:solidFill>
              <a:srgbClr val="12313A"/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3" name="Нашивка 12"/>
            <p:cNvSpPr/>
            <p:nvPr/>
          </p:nvSpPr>
          <p:spPr>
            <a:xfrm rot="3473514">
              <a:off x="5029930" y="4006860"/>
              <a:ext cx="715867" cy="438046"/>
            </a:xfrm>
            <a:prstGeom prst="chevron">
              <a:avLst/>
            </a:prstGeom>
            <a:solidFill>
              <a:srgbClr val="12313A"/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4" name="Нашивка 13"/>
            <p:cNvSpPr/>
            <p:nvPr/>
          </p:nvSpPr>
          <p:spPr>
            <a:xfrm rot="7143833">
              <a:off x="3396517" y="4033225"/>
              <a:ext cx="760001" cy="409198"/>
            </a:xfrm>
            <a:prstGeom prst="chevron">
              <a:avLst/>
            </a:prstGeom>
            <a:solidFill>
              <a:srgbClr val="12313A"/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5" name="Нашивка 14"/>
            <p:cNvSpPr/>
            <p:nvPr/>
          </p:nvSpPr>
          <p:spPr>
            <a:xfrm flipH="1">
              <a:off x="3118555" y="2885372"/>
              <a:ext cx="412805" cy="360040"/>
            </a:xfrm>
            <a:prstGeom prst="chevron">
              <a:avLst/>
            </a:prstGeom>
            <a:solidFill>
              <a:srgbClr val="12313A"/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60" b="100000" l="2040" r="99080">
                        <a14:foregroundMark x1="78160" y1="87160" x2="74640" y2="96240"/>
                        <a14:foregroundMark x1="86520" y1="89240" x2="91400" y2="94840"/>
                        <a14:foregroundMark x1="46040" y1="71080" x2="48800" y2="822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5" y="4589064"/>
            <a:ext cx="1838851" cy="1838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779" y="4669366"/>
            <a:ext cx="1723551" cy="1706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30946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0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786</TotalTime>
  <Words>679</Words>
  <Application>Microsoft Office PowerPoint</Application>
  <PresentationFormat>Экран (4:3)</PresentationFormat>
  <Paragraphs>141</Paragraphs>
  <Slides>17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2 дс 2</cp:lastModifiedBy>
  <cp:revision>74</cp:revision>
  <dcterms:created xsi:type="dcterms:W3CDTF">2026-03-22T05:06:38Z</dcterms:created>
  <dcterms:modified xsi:type="dcterms:W3CDTF">2026-04-02T11:06:01Z</dcterms:modified>
</cp:coreProperties>
</file>