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4" r:id="rId4"/>
    <p:sldId id="278" r:id="rId5"/>
    <p:sldId id="263" r:id="rId6"/>
    <p:sldId id="260" r:id="rId7"/>
    <p:sldId id="267" r:id="rId8"/>
    <p:sldId id="266" r:id="rId9"/>
    <p:sldId id="280" r:id="rId10"/>
    <p:sldId id="265" r:id="rId11"/>
    <p:sldId id="277" r:id="rId12"/>
    <p:sldId id="281" r:id="rId13"/>
    <p:sldId id="285" r:id="rId14"/>
    <p:sldId id="282" r:id="rId15"/>
    <p:sldId id="283" r:id="rId16"/>
    <p:sldId id="284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1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8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F17AA-F5A0-4E4F-BE8A-4B9C504599DD}" type="datetimeFigureOut">
              <a:rPr lang="ru-RU" smtClean="0"/>
              <a:pPr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B15E7-D429-4348-8590-24AF24C011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7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5.jpeg"/><Relationship Id="rId4" Type="http://schemas.microsoft.com/office/2007/relationships/hdphoto" Target="../media/hdphoto10.wdp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9.jpe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1.jpe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jpe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8" y="1"/>
            <a:ext cx="1230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035" y="238016"/>
            <a:ext cx="1175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детский сад  компенсирующего вида № 37  города Кузнецк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035" y="1026851"/>
            <a:ext cx="1161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 нестандартного  физкультурного  оборудования 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 общеразвивающей направленности  от 4  до 5 лет»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1039" y="4292666"/>
            <a:ext cx="3574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Хвалова В.С.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ДС № 37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Кузнецк </a:t>
            </a:r>
          </a:p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Обухова Г.В. </a:t>
            </a:r>
          </a:p>
          <a:p>
            <a:pPr lvl="0"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 МБДОУ ДС № 37 </a:t>
            </a:r>
          </a:p>
          <a:p>
            <a:pPr lvl="0"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Кузнецк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97" y="1965281"/>
            <a:ext cx="6206359" cy="4654769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13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372" y="-2501"/>
            <a:ext cx="11995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 для профилактики  плоскостопия   «Ловкие ножки»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372" y="818757"/>
            <a:ext cx="8810122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и коррекция плоскостопия, формирование  и  укрепление свода стопы.</a:t>
            </a:r>
          </a:p>
          <a:p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чувство равновесия, координацию движений.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сохранять осанку  и укреплять здоровье детей, стимулировать 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работу внутренних органов.</a:t>
            </a:r>
            <a:endParaRPr lang="ru-RU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закаливать организм.</a:t>
            </a: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выполнено из ковролина, на основу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нашивают различные бусины, крышки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пластиковых бутылок, пуговицы,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палочки, мочалки для посуды 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81" y="3885920"/>
            <a:ext cx="3906982" cy="2817700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/>
        </p:blipFill>
        <p:spPr>
          <a:xfrm>
            <a:off x="8592207" y="674700"/>
            <a:ext cx="3499221" cy="3018526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1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47" y="982776"/>
            <a:ext cx="3518947" cy="2674823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-69674" y="-121567"/>
            <a:ext cx="12326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Нестандартное оборудование  - дуги</a:t>
            </a:r>
          </a:p>
          <a:p>
            <a:pPr algn="ctr"/>
            <a:r>
              <a:rPr lang="ru-RU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«Мишка –Топтыжка и Зайчик-трусишка»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46" y="2371617"/>
            <a:ext cx="3936053" cy="3004246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49990" y="982776"/>
            <a:ext cx="6439996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у детей навыков ползания на четвереньках, чередуя движения рук и ног, не опуская головы.</a:t>
            </a:r>
          </a:p>
          <a:p>
            <a:endParaRPr lang="ru-RU" sz="105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пластиковые 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трубы, накидка на дуги 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форме зайца и медведя.</a:t>
            </a:r>
          </a:p>
        </p:txBody>
      </p:sp>
      <p:pic>
        <p:nvPicPr>
          <p:cNvPr id="16388" name="Picture 4" descr="https://sun9-58.userapi.com/s/v1/ig2/e2f94oqwHWMnurExd3kz0L1gsJXIslKGqlyGO6rlQO7-Bx4otSXBJTjYePhUw9LJsw-XvTPpYGwo0zTdq_p-dhvE.jpg?quality=95&amp;as=32x27,48x41,72x61,108x92,160x136,240x204,360x307,480x409,540x460,640x545,720x613,1080x920,1280x1090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76" y="3963001"/>
            <a:ext cx="3435150" cy="2611220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3" y="3873740"/>
            <a:ext cx="3691833" cy="2768875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98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304" y="779703"/>
            <a:ext cx="65259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240"/>
              </a:spcBef>
              <a:spcAft>
                <a:spcPts val="1240"/>
              </a:spcAft>
            </a:pPr>
            <a:r>
              <a:rPr lang="ru-RU" sz="24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228600" algn="just">
              <a:spcBef>
                <a:spcPts val="1240"/>
              </a:spcBef>
              <a:spcAft>
                <a:spcPts val="124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двигательной активности на занятиях по физическому развитию, на прогулке, в самостоятельной активности, интереса детей к участию в играх, эстафетах, в выполнении основных движений.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7506" y="25753"/>
            <a:ext cx="11768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Игровое пособие «ОЗОРНЫЕ  ЛОШАДКИ» </a:t>
            </a:r>
            <a:endParaRPr lang="ru-RU" sz="3200" u="sng" dirty="0">
              <a:solidFill>
                <a:prstClr val="black"/>
              </a:solidFill>
            </a:endParaRPr>
          </a:p>
        </p:txBody>
      </p:sp>
      <p:pic>
        <p:nvPicPr>
          <p:cNvPr id="7172" name="Picture 4" descr="https://sun9-77.userapi.com/s/v1/ig2/hK2P_HmBnD0le27uHrBezeXHUFjHgPgnHoIPQuc5jmPlnKrBn7-L6HlRj6ySVpHT0LGu3z_lMVKhhGCFOqUVaKqT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1698"/>
          <a:stretch/>
        </p:blipFill>
        <p:spPr bwMode="auto">
          <a:xfrm>
            <a:off x="7660363" y="760021"/>
            <a:ext cx="4445745" cy="3168035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80" y="3382925"/>
            <a:ext cx="4471828" cy="3262573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05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34"/>
            <a:ext cx="4253911" cy="32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3637023"/>
            <a:ext cx="3547242" cy="311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84" y="138035"/>
            <a:ext cx="4295529" cy="32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78" y="3361742"/>
            <a:ext cx="4391682" cy="349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04" y="3621244"/>
            <a:ext cx="3291106" cy="297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9" y="349394"/>
            <a:ext cx="3152853" cy="280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4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4663"/>
            <a:ext cx="12168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Нестандартное  оборудование  </a:t>
            </a:r>
            <a:r>
              <a:rPr kumimoji="0" lang="ru-RU" sz="3000" b="1" i="0" u="sng" strike="noStrike" kern="0" cap="none" spc="-3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«ТРЕНАЖЕР - </a:t>
            </a:r>
            <a:r>
              <a:rPr kumimoji="0" lang="ru-RU" sz="3000" b="1" i="0" u="sng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ЭСПАНДЕР»</a:t>
            </a:r>
            <a:endParaRPr kumimoji="0" lang="ru-RU" sz="18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737" y="689168"/>
            <a:ext cx="852389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/>
            <a:r>
              <a:rPr lang="ru-RU" sz="2400" b="1" u="sng" kern="0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u="sng" kern="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2400" b="1" kern="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силы</a:t>
            </a:r>
            <a:r>
              <a:rPr lang="ru-RU" sz="2400" b="1" kern="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kern="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гибкости,</a:t>
            </a:r>
            <a:endParaRPr lang="ru-RU" sz="2400" b="1" kern="0" dirty="0">
              <a:latin typeface="Times New Roman" pitchFamily="18" charset="0"/>
              <a:cs typeface="Times New Roman" pitchFamily="18" charset="0"/>
            </a:endParaRPr>
          </a:p>
          <a:p>
            <a:pPr marL="12700" lvl="0"/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улучшение</a:t>
            </a:r>
            <a:r>
              <a:rPr lang="ru-RU" sz="2400" b="1" kern="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координации</a:t>
            </a:r>
            <a:r>
              <a:rPr lang="ru-RU" sz="2400" b="1" kern="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движений.</a:t>
            </a:r>
            <a:endParaRPr lang="ru-RU" sz="2400" b="1" kern="0" dirty="0">
              <a:latin typeface="Times New Roman" pitchFamily="18" charset="0"/>
              <a:cs typeface="Times New Roman" pitchFamily="18" charset="0"/>
            </a:endParaRPr>
          </a:p>
          <a:p>
            <a:pPr marL="12700" marR="498475" lvl="0">
              <a:spcBef>
                <a:spcPts val="95"/>
              </a:spcBef>
            </a:pPr>
            <a:endParaRPr lang="ru-RU" sz="1200" b="1" u="sng" kern="0" dirty="0">
              <a:latin typeface="Times New Roman" pitchFamily="18" charset="0"/>
              <a:cs typeface="Times New Roman" pitchFamily="18" charset="0"/>
            </a:endParaRPr>
          </a:p>
          <a:p>
            <a:pPr marL="12700" marR="498475" lvl="0">
              <a:spcBef>
                <a:spcPts val="95"/>
              </a:spcBef>
            </a:pPr>
            <a:r>
              <a:rPr lang="ru-RU" sz="2400" b="1" u="sng" kern="0" dirty="0"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2400" b="1" u="sng" kern="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20" dirty="0">
                <a:latin typeface="Times New Roman" pitchFamily="18" charset="0"/>
                <a:cs typeface="Times New Roman" pitchFamily="18" charset="0"/>
              </a:rPr>
              <a:t>ручки</a:t>
            </a:r>
            <a:r>
              <a:rPr lang="ru-RU" sz="2400" b="1" kern="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sz="2400" b="1" kern="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пластиковых бутылок,</a:t>
            </a:r>
            <a:r>
              <a:rPr lang="ru-RU" sz="2400" b="1" kern="0" spc="-2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700" marR="498475" lvl="0">
              <a:spcBef>
                <a:spcPts val="95"/>
              </a:spcBef>
            </a:pPr>
            <a:r>
              <a:rPr lang="ru-RU" sz="2400" b="1" kern="0" spc="-25" dirty="0">
                <a:latin typeface="Times New Roman" pitchFamily="18" charset="0"/>
                <a:cs typeface="Times New Roman" pitchFamily="18" charset="0"/>
              </a:rPr>
              <a:t>костяшки</a:t>
            </a:r>
            <a:r>
              <a:rPr lang="ru-RU" sz="2400" b="1" kern="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sz="2400" b="1" kern="0" spc="-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50" dirty="0">
                <a:latin typeface="Times New Roman" pitchFamily="18" charset="0"/>
                <a:cs typeface="Times New Roman" pitchFamily="18" charset="0"/>
              </a:rPr>
              <a:t>счёт,</a:t>
            </a:r>
            <a:r>
              <a:rPr lang="ru-RU" sz="2400" b="1" kern="0" spc="-8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kern="0" spc="-20" dirty="0">
                <a:latin typeface="Times New Roman" pitchFamily="18" charset="0"/>
                <a:cs typeface="Times New Roman" pitchFamily="18" charset="0"/>
              </a:rPr>
              <a:t>капсулы </a:t>
            </a:r>
            <a:r>
              <a:rPr lang="ru-RU" sz="2400" b="1" kern="0" spc="-40" dirty="0">
                <a:latin typeface="Times New Roman" pitchFamily="18" charset="0"/>
                <a:cs typeface="Times New Roman" pitchFamily="18" charset="0"/>
              </a:rPr>
              <a:t>киндер-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сюрприза,</a:t>
            </a:r>
            <a:r>
              <a:rPr lang="ru-RU" sz="2400" b="1" kern="0" spc="-5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700" marR="498475" lvl="0">
              <a:spcBef>
                <a:spcPts val="95"/>
              </a:spcBef>
            </a:pP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резинка.</a:t>
            </a:r>
            <a:endParaRPr lang="ru-RU" sz="2400" b="1" kern="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740"/>
              </a:spcBef>
            </a:pPr>
            <a:endParaRPr lang="ru-RU" sz="2000"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  <a:p>
            <a:pPr lvl="0">
              <a:spcBef>
                <a:spcPts val="740"/>
              </a:spcBef>
            </a:pPr>
            <a:endParaRPr lang="ru-RU" sz="2000" kern="0" dirty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09" y="799400"/>
            <a:ext cx="4766442" cy="357483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10077"/>
          <a:stretch/>
        </p:blipFill>
        <p:spPr>
          <a:xfrm>
            <a:off x="2280744" y="2728405"/>
            <a:ext cx="4445875" cy="3956929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86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378" y="170115"/>
            <a:ext cx="1206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u="sng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пособие  </a:t>
            </a:r>
            <a:r>
              <a:rPr lang="ru-RU" sz="3000" b="1" u="sng" kern="0" spc="-3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«ВВЕРХ   ПО  РАДУГЕ</a:t>
            </a:r>
            <a:r>
              <a:rPr lang="ru-RU" sz="3000" b="1" u="sng" kern="0" spc="-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u="sng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8" y="1045073"/>
            <a:ext cx="5318232" cy="3988674"/>
          </a:xfrm>
          <a:prstGeom prst="roundRect">
            <a:avLst>
              <a:gd name="adj" fmla="val 16667"/>
            </a:avLst>
          </a:prstGeom>
          <a:ln w="57150">
            <a:solidFill>
              <a:srgbClr val="FF006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9033" y="1045073"/>
            <a:ext cx="6174829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spcBef>
                <a:spcPts val="90"/>
              </a:spcBef>
            </a:pPr>
            <a:r>
              <a:rPr lang="ru-RU" sz="2400" b="1" u="sng" kern="0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u="sng" kern="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25" dirty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2400" b="1" kern="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25" dirty="0">
                <a:latin typeface="Times New Roman" pitchFamily="18" charset="0"/>
                <a:cs typeface="Times New Roman" pitchFamily="18" charset="0"/>
              </a:rPr>
              <a:t>мелкой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моторики </a:t>
            </a:r>
            <a:r>
              <a:rPr lang="ru-RU" sz="2400" b="1" kern="0" spc="-20" dirty="0">
                <a:latin typeface="Times New Roman" pitchFamily="18" charset="0"/>
                <a:cs typeface="Times New Roman" pitchFamily="18" charset="0"/>
              </a:rPr>
              <a:t>рук,</a:t>
            </a:r>
            <a:r>
              <a:rPr lang="ru-RU" sz="2400" b="1" kern="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ловкости и быстроту</a:t>
            </a:r>
            <a:r>
              <a:rPr lang="ru-RU" sz="2400" b="1" kern="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движений. </a:t>
            </a:r>
          </a:p>
          <a:p>
            <a:pPr marL="12700" marR="5080" lvl="0">
              <a:spcBef>
                <a:spcPts val="90"/>
              </a:spcBef>
            </a:pPr>
            <a:endParaRPr lang="ru-RU" sz="1200" b="1" kern="0" spc="-10" dirty="0">
              <a:latin typeface="Times New Roman" pitchFamily="18" charset="0"/>
              <a:cs typeface="Times New Roman" pitchFamily="18" charset="0"/>
            </a:endParaRPr>
          </a:p>
          <a:p>
            <a:pPr marL="12700" marR="5080" lvl="0">
              <a:spcBef>
                <a:spcPts val="90"/>
              </a:spcBef>
            </a:pPr>
            <a:r>
              <a:rPr lang="ru-RU" sz="2400" b="1" u="sng" kern="0" spc="-10" dirty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12700" marR="5080" lvl="0">
              <a:spcBef>
                <a:spcPts val="90"/>
              </a:spcBef>
            </a:pP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- развивать быстроту движений, ловкость, умение действовать по сигналу воспитателя; </a:t>
            </a:r>
          </a:p>
          <a:p>
            <a:pPr marL="12700" marR="5080" lvl="0">
              <a:spcBef>
                <a:spcPts val="90"/>
              </a:spcBef>
            </a:pPr>
            <a:r>
              <a:rPr lang="ru-RU" sz="2400" b="1" kern="0" spc="-10" dirty="0">
                <a:latin typeface="Times New Roman" pitchFamily="18" charset="0"/>
                <a:cs typeface="Times New Roman" pitchFamily="18" charset="0"/>
              </a:rPr>
              <a:t>- формировать интерес к соревновательным играм;</a:t>
            </a:r>
          </a:p>
          <a:p>
            <a:pPr marL="12700" marR="5080" lvl="0">
              <a:spcBef>
                <a:spcPts val="90"/>
              </a:spcBef>
            </a:pPr>
            <a:endParaRPr lang="ru-RU" sz="1100" b="1" kern="0" spc="-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spcBef>
                <a:spcPts val="90"/>
              </a:spcBef>
            </a:pP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Материал:</a:t>
            </a:r>
          </a:p>
          <a:p>
            <a:pPr marL="12700" marR="5080">
              <a:spcBef>
                <a:spcPts val="90"/>
              </a:spcBef>
            </a:pPr>
            <a:r>
              <a:rPr lang="ru-RU" sz="2400" b="1" spc="-110" dirty="0">
                <a:latin typeface="Times New Roman" pitchFamily="18" charset="0"/>
                <a:cs typeface="Times New Roman" pitchFamily="18" charset="0"/>
              </a:rPr>
              <a:t>основа – обруч,  разноцветные  </a:t>
            </a:r>
            <a:r>
              <a:rPr lang="ru-RU" sz="2400" b="1" spc="-10" dirty="0">
                <a:latin typeface="Times New Roman" pitchFamily="18" charset="0"/>
                <a:cs typeface="Times New Roman" pitchFamily="18" charset="0"/>
              </a:rPr>
              <a:t>ленты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30" dirty="0">
                <a:latin typeface="Times New Roman" pitchFamily="18" charset="0"/>
                <a:cs typeface="Times New Roman" pitchFamily="18" charset="0"/>
              </a:rPr>
              <a:t>картонные втулки.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12700" marR="5080" lvl="0">
              <a:spcBef>
                <a:spcPts val="90"/>
              </a:spcBef>
            </a:pPr>
            <a:endParaRPr lang="ru-RU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901" y="40572"/>
            <a:ext cx="11871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Мастер – класс с родителями </a:t>
            </a:r>
          </a:p>
          <a:p>
            <a:pPr algn="ctr"/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«Фантазии в действии: создаем оборудование своими руками»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52" y="1255328"/>
            <a:ext cx="3547242" cy="2660432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1" y="3689131"/>
            <a:ext cx="3941380" cy="2956035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61" y="1255328"/>
            <a:ext cx="3699641" cy="277473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24" y="3689131"/>
            <a:ext cx="3967654" cy="297574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43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58" y="1"/>
            <a:ext cx="1230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035" y="238016"/>
            <a:ext cx="1175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детский сад  компенсирующего </a:t>
            </a:r>
            <a:r>
              <a:rPr lang="ru-RU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№ 37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Кузнецк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035" y="1026851"/>
            <a:ext cx="1161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 нестандартного  физкультурного  оборудования 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 общеразвивающей направленности  от 4  до 5 лет»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87" y="1980958"/>
            <a:ext cx="6206359" cy="4654769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24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18" y="0"/>
            <a:ext cx="12309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32287"/>
            <a:ext cx="12060621" cy="1826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приобщение детей дошкольного возраста к физической активности и здоровому образу жизни в процессе использования нестандартного физкультурного оборудования.</a:t>
            </a:r>
            <a:r>
              <a:rPr lang="ru-RU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" r="13927"/>
          <a:stretch/>
        </p:blipFill>
        <p:spPr>
          <a:xfrm>
            <a:off x="6212171" y="2254467"/>
            <a:ext cx="5848449" cy="418000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" y="2254466"/>
            <a:ext cx="5573334" cy="418000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05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3" y="993227"/>
            <a:ext cx="7336220" cy="5502166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6993" y="182883"/>
            <a:ext cx="1169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Центр    физической   активности   «КРЕПЫШ»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46883" y="2151566"/>
            <a:ext cx="519211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0"/>
              </a:spcBef>
              <a:buClr>
                <a:srgbClr val="B83C68"/>
              </a:buClr>
              <a:buSzPct val="69444"/>
              <a:tabLst>
                <a:tab pos="286385" algn="l"/>
              </a:tabLst>
            </a:pPr>
            <a:r>
              <a:rPr lang="ru-RU" sz="2800" kern="0" dirty="0">
                <a:latin typeface="Times New Roman" pitchFamily="18" charset="0"/>
                <a:cs typeface="Times New Roman" pitchFamily="18" charset="0"/>
              </a:rPr>
              <a:t>Необычное</a:t>
            </a:r>
            <a:r>
              <a:rPr lang="ru-RU" sz="2800" kern="0" spc="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cs typeface="Times New Roman" pitchFamily="18" charset="0"/>
              </a:rPr>
              <a:t>спортивное</a:t>
            </a:r>
            <a:r>
              <a:rPr lang="ru-RU" sz="2800" kern="0" spc="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2800" kern="0" spc="695" dirty="0">
                <a:latin typeface="Times New Roman" pitchFamily="18" charset="0"/>
                <a:cs typeface="Times New Roman" pitchFamily="18" charset="0"/>
              </a:rPr>
              <a:t>—</a:t>
            </a:r>
            <a:endParaRPr lang="ru-RU" sz="2800" kern="0" dirty="0">
              <a:latin typeface="Times New Roman" pitchFamily="18" charset="0"/>
              <a:cs typeface="Times New Roman" pitchFamily="18" charset="0"/>
            </a:endParaRPr>
          </a:p>
          <a:p>
            <a:pPr marL="287020" lvl="0" algn="ctr">
              <a:spcBef>
                <a:spcPts val="5"/>
              </a:spcBef>
            </a:pPr>
            <a:r>
              <a:rPr lang="ru-RU" sz="2800" kern="0" spc="-10" dirty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800" kern="0" spc="1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cs typeface="Times New Roman" pitchFamily="18" charset="0"/>
              </a:rPr>
              <a:t>дополнительная</a:t>
            </a:r>
            <a:r>
              <a:rPr lang="ru-RU" sz="2800" kern="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spc="-10" dirty="0">
                <a:latin typeface="Times New Roman" pitchFamily="18" charset="0"/>
                <a:cs typeface="Times New Roman" pitchFamily="18" charset="0"/>
              </a:rPr>
              <a:t>мотивация</a:t>
            </a:r>
            <a:endParaRPr lang="ru-RU" sz="2800" kern="0" dirty="0">
              <a:latin typeface="Times New Roman" pitchFamily="18" charset="0"/>
              <a:cs typeface="Times New Roman" pitchFamily="18" charset="0"/>
            </a:endParaRPr>
          </a:p>
          <a:p>
            <a:pPr marL="204470" lvl="0" algn="ctr">
              <a:spcBef>
                <a:spcPts val="600"/>
              </a:spcBef>
            </a:pPr>
            <a:r>
              <a:rPr lang="ru-RU" sz="2800" kern="0" spc="13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2800" kern="0" spc="3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cs typeface="Times New Roman" pitchFamily="18" charset="0"/>
              </a:rPr>
              <a:t>физкультурно-</a:t>
            </a:r>
            <a:r>
              <a:rPr lang="ru-RU" sz="2800" kern="0" spc="-10" dirty="0">
                <a:latin typeface="Times New Roman" pitchFamily="18" charset="0"/>
                <a:cs typeface="Times New Roman" pitchFamily="18" charset="0"/>
              </a:rPr>
              <a:t>оздоровительных</a:t>
            </a:r>
            <a:endParaRPr lang="ru-RU" sz="2800" kern="0" dirty="0">
              <a:latin typeface="Times New Roman" pitchFamily="18" charset="0"/>
              <a:cs typeface="Times New Roman" pitchFamily="18" charset="0"/>
            </a:endParaRPr>
          </a:p>
          <a:p>
            <a:pPr marL="287020" lvl="0" algn="ctr"/>
            <a:r>
              <a:rPr lang="ru-RU" sz="2800" kern="0" spc="-10" dirty="0">
                <a:latin typeface="Times New Roman" pitchFamily="18" charset="0"/>
                <a:cs typeface="Times New Roman" pitchFamily="18" charset="0"/>
              </a:rPr>
              <a:t>упражнений.</a:t>
            </a:r>
            <a:endParaRPr lang="ru-RU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378" y="136375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Безопасное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Максимально эффективное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Удобным к применению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Компактное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Универсальное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Технологичное и простое 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применении</a:t>
            </a:r>
          </a:p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♦ Эстетичное.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377" y="-113578"/>
            <a:ext cx="11875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 оборудование </a:t>
            </a:r>
            <a:r>
              <a:rPr lang="ru-RU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соотвествует</a:t>
            </a:r>
            <a:r>
              <a:rPr lang="ru-RU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правилам охраны жизни и здоровья детей:</a:t>
            </a:r>
          </a:p>
          <a:p>
            <a:pPr algn="ctr"/>
            <a:endParaRPr lang="ru-RU" u="sng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r="7880" b="6110"/>
          <a:stretch/>
        </p:blipFill>
        <p:spPr>
          <a:xfrm>
            <a:off x="8395691" y="1201616"/>
            <a:ext cx="3634009" cy="2503281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2" r="19770"/>
          <a:stretch/>
        </p:blipFill>
        <p:spPr>
          <a:xfrm>
            <a:off x="4512884" y="1883512"/>
            <a:ext cx="3474987" cy="4407053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92" y="3960286"/>
            <a:ext cx="3634010" cy="2612970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13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340" y="119263"/>
            <a:ext cx="11685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ea typeface="Gadugi" panose="020B0502040204020203" pitchFamily="34" charset="0"/>
              </a:rPr>
              <a:t>Развивающая предметно-пространственная среда</a:t>
            </a:r>
            <a:endParaRPr lang="ru-RU" sz="3600" b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942906"/>
            <a:ext cx="6511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48" y="1702676"/>
            <a:ext cx="6205220" cy="3948462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53339" y="762569"/>
            <a:ext cx="54853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обогащаем двигательный опыт детей, способствуя техничному выполнению упражнений, развиваем слаженность и координацию движений.</a:t>
            </a:r>
            <a:endParaRPr lang="ru-RU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формируем психофизические качества (быстрота, гибкость, ловкость), развиваем координацию, меткость, ориентировку в пространстве;</a:t>
            </a:r>
            <a:endParaRPr lang="ru-RU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воспитываем волевые качества, самостоятельность, стремление соблюдать правила в подвижных играх, проявлять самостоятельность при выполнении физических упражнений.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32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66" y="137801"/>
            <a:ext cx="11880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Игровое    пособие    «ЗАБАВНЫЙ  ЖИРАФ»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144" y="917753"/>
            <a:ext cx="832419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навыка меткого попадания в цель.</a:t>
            </a:r>
          </a:p>
          <a:p>
            <a:endParaRPr lang="ru-RU" sz="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у детей внимания, наблюдательности, меткости и глазомера.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координации движений, ловкость рук.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доброжелательного отношения друг к другу.</a:t>
            </a:r>
          </a:p>
          <a:p>
            <a:endParaRPr lang="ru-RU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Атрибуты: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мячи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(пластмассовые шарики),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вертикальная фанера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вырезанными отверстиями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разного размера,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32" y="3816051"/>
            <a:ext cx="3969417" cy="2773934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r="12709"/>
          <a:stretch/>
        </p:blipFill>
        <p:spPr>
          <a:xfrm>
            <a:off x="8626589" y="925721"/>
            <a:ext cx="3259591" cy="3537409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3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074" y="74502"/>
            <a:ext cx="11835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Игровое   пособие  «ШТАНИШКИ - ЛОВИШКИ»</a:t>
            </a:r>
            <a:endParaRPr lang="ru-RU" sz="36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074" y="738936"/>
            <a:ext cx="720351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навыка меткого попадания в цель.</a:t>
            </a:r>
          </a:p>
          <a:p>
            <a:pPr>
              <a:spcAft>
                <a:spcPts val="0"/>
              </a:spcAft>
            </a:pPr>
            <a:endParaRPr lang="ru-RU" sz="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Упражнять в метании предметов разной массы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(мячи, мешочки, шишки и др.) в цель разными способами;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координацию движений,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ловкость, меткость.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ru-RU" sz="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</a:t>
            </a:r>
            <a:r>
              <a:rPr lang="ru-RU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штаны сшитые из ткани,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пластмассовые шарики.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144" r="5856" b="6718"/>
          <a:stretch/>
        </p:blipFill>
        <p:spPr>
          <a:xfrm>
            <a:off x="4146330" y="3523323"/>
            <a:ext cx="4211235" cy="3115054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13567"/>
          <a:stretch/>
        </p:blipFill>
        <p:spPr>
          <a:xfrm>
            <a:off x="8515221" y="824465"/>
            <a:ext cx="3397224" cy="3405525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97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878" y="39512"/>
            <a:ext cx="11958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itchFamily="18" charset="0"/>
              </a:rPr>
              <a:t>Игровое пособие   «ПОПАДИ – НЕ ПРОМАХНИСЬ»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878" y="750860"/>
            <a:ext cx="769224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навыка меткого попадания в цель.</a:t>
            </a:r>
          </a:p>
          <a:p>
            <a:endParaRPr lang="ru-RU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упражнять  в метании предметов разной  массы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(мячи, мешочки, шишки и др.) в цель разными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способами;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умение устанавливать пространственные отношения при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ориентировки предметов.</a:t>
            </a:r>
          </a:p>
          <a:p>
            <a:pPr>
              <a:spcAft>
                <a:spcPts val="0"/>
              </a:spcAft>
            </a:pPr>
            <a:endParaRPr lang="ru-RU" sz="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плотная ткань с вырезанными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отверстиями –  геометрическими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Фигурами и предметы для метания.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2104"/>
          <a:stretch/>
        </p:blipFill>
        <p:spPr>
          <a:xfrm>
            <a:off x="8671033" y="940046"/>
            <a:ext cx="3394295" cy="2690574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0" b="4031"/>
          <a:stretch/>
        </p:blipFill>
        <p:spPr>
          <a:xfrm>
            <a:off x="5879121" y="3630620"/>
            <a:ext cx="4092855" cy="2849545"/>
          </a:xfrm>
          <a:prstGeom prst="roundRect">
            <a:avLst>
              <a:gd name="adj" fmla="val 16667"/>
            </a:avLst>
          </a:prstGeom>
          <a:ln w="3810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87" y="3767264"/>
            <a:ext cx="3789237" cy="2841928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2" y="3677807"/>
            <a:ext cx="3602667" cy="3180193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88124" y="51255"/>
            <a:ext cx="10746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 для профилактики  плоскостопия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19" y="743779"/>
            <a:ext cx="4145715" cy="3283330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3" y="774884"/>
            <a:ext cx="4294827" cy="3221120"/>
          </a:xfrm>
          <a:prstGeom prst="roundRect">
            <a:avLst>
              <a:gd name="adj" fmla="val 16667"/>
            </a:avLst>
          </a:prstGeom>
          <a:ln w="57150">
            <a:solidFill>
              <a:srgbClr val="FF00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66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682</Words>
  <Application>Microsoft Office PowerPoint</Application>
  <PresentationFormat>Широкоэкранный</PresentationFormat>
  <Paragraphs>119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Microsoft Sans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vje37@yandex.ru</cp:lastModifiedBy>
  <cp:revision>78</cp:revision>
  <dcterms:created xsi:type="dcterms:W3CDTF">2026-03-01T06:52:33Z</dcterms:created>
  <dcterms:modified xsi:type="dcterms:W3CDTF">2026-03-31T07:11:26Z</dcterms:modified>
</cp:coreProperties>
</file>