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7" r:id="rId11"/>
    <p:sldId id="268"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3" d="100"/>
          <a:sy n="63" d="100"/>
        </p:scale>
        <p:origin x="-1584"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08.04.2021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4C71EC6-210F-42DE-9C53-41977AD35B3D}" type="datetimeFigureOut">
              <a:rPr lang="ru-RU" smtClean="0"/>
              <a:pPr/>
              <a:t>08.04.2021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pPr/>
              <a:t>08.04.2021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pPr/>
              <a:t>08.04.2021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pPr/>
              <a:t>08.04.2021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pPr/>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pPr/>
              <a:t>08.04.2021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pPr/>
              <a:t>08.04.2021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08.04.2021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08.04.2021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08.04.2021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08.04.2021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B4C71EC6-210F-42DE-9C53-41977AD35B3D}" type="datetimeFigureOut">
              <a:rPr lang="ru-RU" smtClean="0"/>
              <a:pPr/>
              <a:t>08.04.2021</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6" name="TextBox 5"/>
          <p:cNvSpPr txBox="1"/>
          <p:nvPr/>
        </p:nvSpPr>
        <p:spPr>
          <a:xfrm>
            <a:off x="395536" y="0"/>
            <a:ext cx="8064896" cy="2339102"/>
          </a:xfrm>
          <a:prstGeom prst="rect">
            <a:avLst/>
          </a:prstGeom>
          <a:noFill/>
          <a:scene3d>
            <a:camera prst="isometricOffAxis1Right"/>
            <a:lightRig rig="threePt" dir="t"/>
          </a:scene3d>
        </p:spPr>
        <p:txBody>
          <a:bodyPr wrap="square" rtlCol="0">
            <a:spAutoFit/>
          </a:bodyPr>
          <a:lstStyle/>
          <a:p>
            <a:r>
              <a:rPr lang="ru-RU" sz="3200" b="1" dirty="0">
                <a:solidFill>
                  <a:srgbClr val="00B0F0"/>
                </a:solidFill>
              </a:rPr>
              <a:t>Проект</a:t>
            </a:r>
          </a:p>
          <a:p>
            <a:r>
              <a:rPr lang="ru-RU" sz="3200" b="1" dirty="0">
                <a:solidFill>
                  <a:srgbClr val="00B0F0"/>
                </a:solidFill>
              </a:rPr>
              <a:t>«Опытно – экспериментальная деятельность </a:t>
            </a:r>
            <a:r>
              <a:rPr lang="ru-RU" sz="3200" b="1" dirty="0" smtClean="0">
                <a:solidFill>
                  <a:srgbClr val="00B0F0"/>
                </a:solidFill>
              </a:rPr>
              <a:t>»</a:t>
            </a:r>
          </a:p>
          <a:p>
            <a:r>
              <a:rPr lang="ru-RU" sz="3200" b="1" dirty="0" smtClean="0">
                <a:solidFill>
                  <a:srgbClr val="00B0F0"/>
                </a:solidFill>
              </a:rPr>
              <a:t>Вторая младшая группа</a:t>
            </a:r>
            <a:endParaRPr lang="ru-RU" sz="3200" b="1" dirty="0">
              <a:solidFill>
                <a:srgbClr val="00B0F0"/>
              </a:solidFill>
            </a:endParaRPr>
          </a:p>
          <a:p>
            <a:endParaRPr lang="ru-RU" dirty="0"/>
          </a:p>
        </p:txBody>
      </p:sp>
      <p:sp>
        <p:nvSpPr>
          <p:cNvPr id="7" name="TextBox 6"/>
          <p:cNvSpPr txBox="1"/>
          <p:nvPr/>
        </p:nvSpPr>
        <p:spPr>
          <a:xfrm>
            <a:off x="395536" y="5877272"/>
            <a:ext cx="5040560" cy="1015663"/>
          </a:xfrm>
          <a:prstGeom prst="rect">
            <a:avLst/>
          </a:prstGeom>
          <a:noFill/>
        </p:spPr>
        <p:txBody>
          <a:bodyPr wrap="square" rtlCol="0">
            <a:spAutoFit/>
          </a:bodyPr>
          <a:lstStyle/>
          <a:p>
            <a:r>
              <a:rPr lang="ru-RU" sz="2000" b="1" i="1" dirty="0" smtClean="0">
                <a:solidFill>
                  <a:srgbClr val="FF0000"/>
                </a:solidFill>
              </a:rPr>
              <a:t>МДОУ «Детский сад №2» с. Помоздино</a:t>
            </a:r>
          </a:p>
          <a:p>
            <a:r>
              <a:rPr lang="ru-RU" sz="2000" b="1" i="1" dirty="0" smtClean="0">
                <a:solidFill>
                  <a:srgbClr val="FF0000"/>
                </a:solidFill>
              </a:rPr>
              <a:t>Воспитатель: Пашнина А.М.</a:t>
            </a:r>
            <a:endParaRPr lang="ru-RU" dirty="0"/>
          </a:p>
        </p:txBody>
      </p:sp>
    </p:spTree>
    <p:extLst>
      <p:ext uri="{BB962C8B-B14F-4D97-AF65-F5344CB8AC3E}">
        <p14:creationId xmlns:p14="http://schemas.microsoft.com/office/powerpoint/2010/main" xmlns="" val="2412432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782892" y="0"/>
            <a:ext cx="4272136" cy="6536712"/>
          </a:xfrm>
          <a:prstGeom prst="rect">
            <a:avLst/>
          </a:prstGeom>
        </p:spPr>
      </p:pic>
      <p:sp>
        <p:nvSpPr>
          <p:cNvPr id="6" name="Прямоугольник 5"/>
          <p:cNvSpPr/>
          <p:nvPr/>
        </p:nvSpPr>
        <p:spPr>
          <a:xfrm>
            <a:off x="179512" y="474345"/>
            <a:ext cx="5688632" cy="5940088"/>
          </a:xfrm>
          <a:prstGeom prst="rect">
            <a:avLst/>
          </a:prstGeom>
          <a:scene3d>
            <a:camera prst="isometricOffAxis1Right"/>
            <a:lightRig rig="threePt" dir="t"/>
          </a:scene3d>
          <a:sp3d>
            <a:bevelT prst="relaxedInset"/>
          </a:sp3d>
        </p:spPr>
        <p:txBody>
          <a:bodyPr wrap="square">
            <a:spAutoFit/>
          </a:bodyPr>
          <a:lstStyle/>
          <a:p>
            <a:r>
              <a:rPr lang="ru-RU" sz="2000" b="1" dirty="0"/>
              <a:t>Паспорт проекта</a:t>
            </a:r>
            <a:endParaRPr lang="ru-RU" sz="2000" dirty="0"/>
          </a:p>
          <a:p>
            <a:r>
              <a:rPr lang="ru-RU" sz="2000" dirty="0"/>
              <a:t> </a:t>
            </a:r>
          </a:p>
          <a:p>
            <a:r>
              <a:rPr lang="ru-RU" sz="2000" dirty="0"/>
              <a:t> </a:t>
            </a:r>
          </a:p>
          <a:p>
            <a:r>
              <a:rPr lang="ru-RU" sz="2000" b="1" dirty="0"/>
              <a:t>Актуальность проекта:</a:t>
            </a:r>
            <a:endParaRPr lang="ru-RU" sz="2000" dirty="0"/>
          </a:p>
          <a:p>
            <a:r>
              <a:rPr lang="ru-RU" sz="2000" dirty="0"/>
              <a:t>Заключается в том, что экспериментирование дает реальные представления о различных сторонах изучаемого объекта, а так же обогащает память ребенка, активизирует его мыслительные процессы, включает в себя активные поиски решения задач.</a:t>
            </a:r>
          </a:p>
          <a:p>
            <a:r>
              <a:rPr lang="ru-RU" sz="2000" dirty="0"/>
              <a:t> </a:t>
            </a:r>
          </a:p>
          <a:p>
            <a:r>
              <a:rPr lang="ru-RU" sz="2000" dirty="0"/>
              <a:t>«Чем больше ребенок видел, слышал и переживал, чем больше он знает и усвоил, чем большим количеством элементов действительности он располагает в своем опыте, тем значительнее и продуктивнее при других условиях будет его творческая, исследовательская деятельность»                                          </a:t>
            </a:r>
            <a:endParaRPr lang="ru-RU" sz="2000" dirty="0" smtClean="0"/>
          </a:p>
          <a:p>
            <a:r>
              <a:rPr lang="ru-RU" sz="2000" dirty="0" smtClean="0"/>
              <a:t>Лев </a:t>
            </a:r>
            <a:r>
              <a:rPr lang="ru-RU" sz="2000" dirty="0"/>
              <a:t>Семенович Выготский</a:t>
            </a:r>
          </a:p>
        </p:txBody>
      </p:sp>
    </p:spTree>
    <p:extLst>
      <p:ext uri="{BB962C8B-B14F-4D97-AF65-F5344CB8AC3E}">
        <p14:creationId xmlns:p14="http://schemas.microsoft.com/office/powerpoint/2010/main" xmlns="" val="694716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4368" y="188640"/>
            <a:ext cx="3419411" cy="6552728"/>
          </a:xfrm>
          <a:prstGeom prst="rect">
            <a:avLst/>
          </a:prstGeom>
        </p:spPr>
      </p:pic>
      <p:sp>
        <p:nvSpPr>
          <p:cNvPr id="3" name="TextBox 2"/>
          <p:cNvSpPr txBox="1"/>
          <p:nvPr/>
        </p:nvSpPr>
        <p:spPr>
          <a:xfrm>
            <a:off x="3443779" y="404664"/>
            <a:ext cx="5448701" cy="4524315"/>
          </a:xfrm>
          <a:prstGeom prst="rect">
            <a:avLst/>
          </a:prstGeom>
          <a:noFill/>
          <a:scene3d>
            <a:camera prst="isometricOffAxis1Right"/>
            <a:lightRig rig="threePt" dir="t"/>
          </a:scene3d>
        </p:spPr>
        <p:txBody>
          <a:bodyPr wrap="square" rtlCol="0">
            <a:spAutoFit/>
          </a:bodyPr>
          <a:lstStyle/>
          <a:p>
            <a:r>
              <a:rPr lang="ru-RU" sz="2400" b="1" dirty="0"/>
              <a:t>Вид проекта:</a:t>
            </a:r>
            <a:endParaRPr lang="ru-RU" sz="2400" dirty="0"/>
          </a:p>
          <a:p>
            <a:r>
              <a:rPr lang="ru-RU" sz="2400" dirty="0"/>
              <a:t>Опытно- экспериментальный.</a:t>
            </a:r>
          </a:p>
          <a:p>
            <a:r>
              <a:rPr lang="ru-RU" sz="2400" dirty="0"/>
              <a:t> </a:t>
            </a:r>
          </a:p>
          <a:p>
            <a:r>
              <a:rPr lang="ru-RU" sz="2400" b="1" dirty="0"/>
              <a:t>Сроки реализации проекта:</a:t>
            </a:r>
            <a:endParaRPr lang="ru-RU" sz="2400" dirty="0"/>
          </a:p>
          <a:p>
            <a:r>
              <a:rPr lang="ru-RU" sz="2400" b="1" dirty="0"/>
              <a:t> </a:t>
            </a:r>
            <a:endParaRPr lang="ru-RU" sz="2400" dirty="0"/>
          </a:p>
          <a:p>
            <a:r>
              <a:rPr lang="ru-RU" sz="2400" dirty="0"/>
              <a:t>Проект средней продолжительности: 3 месяца.</a:t>
            </a:r>
          </a:p>
          <a:p>
            <a:r>
              <a:rPr lang="ru-RU" sz="2400" dirty="0" smtClean="0"/>
              <a:t>Март – май 2021 год</a:t>
            </a:r>
            <a:endParaRPr lang="ru-RU" sz="2400" dirty="0"/>
          </a:p>
          <a:p>
            <a:r>
              <a:rPr lang="ru-RU" sz="2400" dirty="0"/>
              <a:t> </a:t>
            </a:r>
          </a:p>
          <a:p>
            <a:r>
              <a:rPr lang="ru-RU" sz="2400" b="1" dirty="0"/>
              <a:t>Участники проекта:</a:t>
            </a:r>
            <a:endParaRPr lang="ru-RU" sz="2400" dirty="0"/>
          </a:p>
          <a:p>
            <a:r>
              <a:rPr lang="ru-RU" sz="2400" b="1" dirty="0"/>
              <a:t> </a:t>
            </a:r>
            <a:endParaRPr lang="ru-RU" sz="2400" dirty="0"/>
          </a:p>
          <a:p>
            <a:r>
              <a:rPr lang="ru-RU" sz="2400" dirty="0"/>
              <a:t>Дети, воспитатели, родители</a:t>
            </a:r>
          </a:p>
        </p:txBody>
      </p:sp>
    </p:spTree>
    <p:extLst>
      <p:ext uri="{BB962C8B-B14F-4D97-AF65-F5344CB8AC3E}">
        <p14:creationId xmlns:p14="http://schemas.microsoft.com/office/powerpoint/2010/main" xmlns="" val="2594155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4368" y="188640"/>
            <a:ext cx="3419411" cy="6552728"/>
          </a:xfrm>
          <a:prstGeom prst="rect">
            <a:avLst/>
          </a:prstGeom>
        </p:spPr>
      </p:pic>
      <p:sp>
        <p:nvSpPr>
          <p:cNvPr id="3" name="TextBox 2"/>
          <p:cNvSpPr txBox="1"/>
          <p:nvPr/>
        </p:nvSpPr>
        <p:spPr>
          <a:xfrm>
            <a:off x="3373016" y="476672"/>
            <a:ext cx="5760640" cy="5909310"/>
          </a:xfrm>
          <a:prstGeom prst="rect">
            <a:avLst/>
          </a:prstGeom>
          <a:noFill/>
        </p:spPr>
        <p:txBody>
          <a:bodyPr wrap="square" rtlCol="0">
            <a:spAutoFit/>
          </a:bodyPr>
          <a:lstStyle/>
          <a:p>
            <a:r>
              <a:rPr lang="ru-RU" b="1" dirty="0"/>
              <a:t>Ожидаемые результаты:</a:t>
            </a:r>
            <a:endParaRPr lang="ru-RU" dirty="0"/>
          </a:p>
          <a:p>
            <a:r>
              <a:rPr lang="ru-RU" b="1" dirty="0"/>
              <a:t> </a:t>
            </a:r>
            <a:endParaRPr lang="ru-RU" dirty="0"/>
          </a:p>
          <a:p>
            <a:r>
              <a:rPr lang="ru-RU" dirty="0"/>
              <a:t>- Развитие у детей познавательного интереса, наблюдательности, принятие активного участия в продуктивной деятельности, проявление эмоциональной отзывчивости.</a:t>
            </a:r>
          </a:p>
          <a:p>
            <a:r>
              <a:rPr lang="ru-RU" dirty="0"/>
              <a:t> </a:t>
            </a:r>
          </a:p>
          <a:p>
            <a:r>
              <a:rPr lang="ru-RU" b="1" dirty="0"/>
              <a:t>Материалы и оборудование:</a:t>
            </a:r>
            <a:endParaRPr lang="ru-RU" dirty="0"/>
          </a:p>
          <a:p>
            <a:r>
              <a:rPr lang="ru-RU" b="1" dirty="0"/>
              <a:t> </a:t>
            </a:r>
            <a:endParaRPr lang="ru-RU" dirty="0"/>
          </a:p>
          <a:p>
            <a:r>
              <a:rPr lang="ru-RU" dirty="0"/>
              <a:t>Стеклянные баночки, стаканы, формочки разных размеров, бумага, поднос с предметами (деревянные ложечки, шар, кубик, кирпичик), луковицы, ящички с землей, совочки, лейка, полиэтиленовые пакеты, трубочки для коктейля, воздушные шарики, соломинки, таз, бумажный кораблик, коробочка, фонарик, лампа, краски,  предметы легкие, тяжелые, камешки, перышки, карандаш, музыкальные инструменты, ванночка, чудесный мешочек, предметы из дерева, металла, ткани, стекла, резины.</a:t>
            </a:r>
          </a:p>
          <a:p>
            <a:endParaRPr lang="ru-RU" dirty="0"/>
          </a:p>
        </p:txBody>
      </p:sp>
    </p:spTree>
    <p:extLst>
      <p:ext uri="{BB962C8B-B14F-4D97-AF65-F5344CB8AC3E}">
        <p14:creationId xmlns:p14="http://schemas.microsoft.com/office/powerpoint/2010/main" xmlns="" val="478453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8952" y="34672"/>
            <a:ext cx="4183008" cy="5626576"/>
          </a:xfrm>
          <a:prstGeom prst="rect">
            <a:avLst/>
          </a:prstGeom>
        </p:spPr>
      </p:pic>
      <p:sp>
        <p:nvSpPr>
          <p:cNvPr id="5" name="TextBox 4"/>
          <p:cNvSpPr txBox="1"/>
          <p:nvPr/>
        </p:nvSpPr>
        <p:spPr>
          <a:xfrm>
            <a:off x="4427984" y="260648"/>
            <a:ext cx="4392488" cy="5909310"/>
          </a:xfrm>
          <a:prstGeom prst="rect">
            <a:avLst/>
          </a:prstGeom>
          <a:no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wrap="square" rtlCol="0">
            <a:spAutoFit/>
          </a:bodyPr>
          <a:lstStyle/>
          <a:p>
            <a:r>
              <a:rPr lang="ru-RU" sz="2000" b="1" dirty="0"/>
              <a:t>Цель:</a:t>
            </a:r>
            <a:endParaRPr lang="ru-RU" sz="2000" dirty="0"/>
          </a:p>
          <a:p>
            <a:r>
              <a:rPr lang="ru-RU" sz="2000" dirty="0"/>
              <a:t>- Развитие у детей познавательного интереса, наблюдательности и способности к самостоятельному экспериментированию.</a:t>
            </a:r>
          </a:p>
          <a:p>
            <a:endParaRPr lang="ru-RU" sz="2000" b="1" dirty="0" smtClean="0"/>
          </a:p>
          <a:p>
            <a:r>
              <a:rPr lang="ru-RU" sz="2000" b="1" dirty="0" smtClean="0"/>
              <a:t>Задачи</a:t>
            </a:r>
            <a:r>
              <a:rPr lang="ru-RU" sz="2000" b="1" dirty="0"/>
              <a:t>:</a:t>
            </a:r>
            <a:endParaRPr lang="ru-RU" sz="2000" dirty="0"/>
          </a:p>
          <a:p>
            <a:r>
              <a:rPr lang="ru-RU" sz="2000" dirty="0"/>
              <a:t>- Расширять представления детей об окружающем мире.</a:t>
            </a:r>
          </a:p>
          <a:p>
            <a:r>
              <a:rPr lang="ru-RU" sz="2000" dirty="0"/>
              <a:t>- Развивать понимание взаимосвязей в природе.</a:t>
            </a:r>
          </a:p>
          <a:p>
            <a:r>
              <a:rPr lang="ru-RU" sz="2000" dirty="0"/>
              <a:t>- Развивать мышление, речь  в процессе познавательно- исследовательской деятельности.</a:t>
            </a:r>
          </a:p>
          <a:p>
            <a:r>
              <a:rPr lang="ru-RU" sz="2000" dirty="0"/>
              <a:t>- Воспитывать стремление сохранять и оберегать природный и рукотворный мир.</a:t>
            </a:r>
          </a:p>
          <a:p>
            <a:endParaRPr lang="ru-RU" dirty="0"/>
          </a:p>
        </p:txBody>
      </p:sp>
    </p:spTree>
    <p:extLst>
      <p:ext uri="{BB962C8B-B14F-4D97-AF65-F5344CB8AC3E}">
        <p14:creationId xmlns:p14="http://schemas.microsoft.com/office/powerpoint/2010/main" xmlns="" val="19852640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xmlns="" val="0"/>
              </a:ext>
            </a:extLst>
          </a:blip>
          <a:stretch>
            <a:fillRect/>
          </a:stretch>
        </p:blipFill>
        <p:spPr>
          <a:xfrm>
            <a:off x="302764" y="227936"/>
            <a:ext cx="8496944" cy="6002640"/>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scene3d>
            <a:camera prst="orthographicFront"/>
            <a:lightRig rig="threePt" dir="t"/>
          </a:scene3d>
          <a:sp3d extrusionH="76200" contourW="12700">
            <a:extrusionClr>
              <a:schemeClr val="bg2"/>
            </a:extrusionClr>
            <a:contourClr>
              <a:schemeClr val="tx1"/>
            </a:contourClr>
          </a:sp3d>
        </p:spPr>
      </p:pic>
      <p:sp>
        <p:nvSpPr>
          <p:cNvPr id="4" name="Прямоугольник 3"/>
          <p:cNvSpPr/>
          <p:nvPr/>
        </p:nvSpPr>
        <p:spPr>
          <a:xfrm>
            <a:off x="683568" y="404664"/>
            <a:ext cx="8116140" cy="5632311"/>
          </a:xfrm>
          <a:prstGeom prst="rect">
            <a:avLst/>
          </a:prstGeom>
        </p:spPr>
        <p:txBody>
          <a:bodyPr wrap="square">
            <a:spAutoFit/>
          </a:bodyPr>
          <a:lstStyle/>
          <a:p>
            <a:r>
              <a:rPr lang="ru-RU" sz="2400" b="1" i="1" u="sng" dirty="0">
                <a:solidFill>
                  <a:schemeClr val="tx2"/>
                </a:solidFill>
              </a:rPr>
              <a:t>Этапы:</a:t>
            </a:r>
          </a:p>
          <a:p>
            <a:pPr lvl="0"/>
            <a:r>
              <a:rPr lang="ru-RU" sz="2400" b="1" i="1" u="sng" dirty="0">
                <a:solidFill>
                  <a:schemeClr val="tx2"/>
                </a:solidFill>
              </a:rPr>
              <a:t>Подготовительный.</a:t>
            </a:r>
          </a:p>
          <a:p>
            <a:r>
              <a:rPr lang="ru-RU" sz="2400" b="1" i="1" dirty="0">
                <a:solidFill>
                  <a:schemeClr val="tx2"/>
                </a:solidFill>
              </a:rPr>
              <a:t>Составление проекта, подготовка материала для экспериментальной деятельности, подбор загадок, стихов, игр.</a:t>
            </a:r>
          </a:p>
          <a:p>
            <a:pPr lvl="0"/>
            <a:r>
              <a:rPr lang="ru-RU" sz="2400" b="1" i="1" u="sng" dirty="0">
                <a:solidFill>
                  <a:schemeClr val="tx2"/>
                </a:solidFill>
              </a:rPr>
              <a:t>Основной.</a:t>
            </a:r>
          </a:p>
          <a:p>
            <a:r>
              <a:rPr lang="ru-RU" sz="2400" b="1" i="1" dirty="0">
                <a:solidFill>
                  <a:schemeClr val="tx2"/>
                </a:solidFill>
              </a:rPr>
              <a:t>Планирование занятий, приложения, работа с родителями.</a:t>
            </a:r>
          </a:p>
          <a:p>
            <a:pPr lvl="0"/>
            <a:r>
              <a:rPr lang="ru-RU" sz="2400" b="1" i="1" u="sng" dirty="0">
                <a:solidFill>
                  <a:schemeClr val="tx2"/>
                </a:solidFill>
              </a:rPr>
              <a:t>Заключительный</a:t>
            </a:r>
            <a:r>
              <a:rPr lang="ru-RU" sz="2400" b="1" i="1" dirty="0">
                <a:solidFill>
                  <a:schemeClr val="tx2"/>
                </a:solidFill>
              </a:rPr>
              <a:t>.</a:t>
            </a:r>
          </a:p>
          <a:p>
            <a:r>
              <a:rPr lang="ru-RU" sz="2400" b="1" i="1" dirty="0">
                <a:solidFill>
                  <a:schemeClr val="tx2"/>
                </a:solidFill>
              </a:rPr>
              <a:t> Создать для детей в группе уголок  для самостоятельного экспериментирования с природным и бросовым материалом.</a:t>
            </a:r>
          </a:p>
          <a:p>
            <a:r>
              <a:rPr lang="ru-RU" sz="2400" b="1" i="1" u="sng" dirty="0">
                <a:solidFill>
                  <a:schemeClr val="tx2"/>
                </a:solidFill>
              </a:rPr>
              <a:t>Итоговая непосредственно- образовательная </a:t>
            </a:r>
            <a:r>
              <a:rPr lang="ru-RU" sz="2400" b="1" i="1" u="sng" dirty="0" smtClean="0">
                <a:solidFill>
                  <a:schemeClr val="tx2"/>
                </a:solidFill>
              </a:rPr>
              <a:t>деятельность: «Путешествие к профессору «Всезнайка».</a:t>
            </a:r>
            <a:endParaRPr lang="ru-RU" sz="2400" b="1" i="1" u="sng" dirty="0">
              <a:solidFill>
                <a:schemeClr val="tx2"/>
              </a:solidFill>
            </a:endParaRPr>
          </a:p>
        </p:txBody>
      </p:sp>
    </p:spTree>
    <p:extLst>
      <p:ext uri="{BB962C8B-B14F-4D97-AF65-F5344CB8AC3E}">
        <p14:creationId xmlns:p14="http://schemas.microsoft.com/office/powerpoint/2010/main" xmlns="" val="10326294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4-конечная звезда 6"/>
          <p:cNvSpPr/>
          <p:nvPr/>
        </p:nvSpPr>
        <p:spPr>
          <a:xfrm>
            <a:off x="1918988" y="476672"/>
            <a:ext cx="1368152" cy="1224136"/>
          </a:xfrm>
          <a:prstGeom prst="star4">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4-конечная звезда 7"/>
          <p:cNvSpPr/>
          <p:nvPr/>
        </p:nvSpPr>
        <p:spPr>
          <a:xfrm>
            <a:off x="323528" y="2276872"/>
            <a:ext cx="1368152" cy="1224136"/>
          </a:xfrm>
          <a:prstGeom prst="star4">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4-конечная звезда 8"/>
          <p:cNvSpPr/>
          <p:nvPr/>
        </p:nvSpPr>
        <p:spPr>
          <a:xfrm>
            <a:off x="3995936" y="4329100"/>
            <a:ext cx="1368152" cy="1224136"/>
          </a:xfrm>
          <a:prstGeom prst="star4">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4-конечная звезда 9"/>
          <p:cNvSpPr/>
          <p:nvPr/>
        </p:nvSpPr>
        <p:spPr>
          <a:xfrm>
            <a:off x="6156176" y="5229200"/>
            <a:ext cx="1368152" cy="122413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4-конечная звезда 10"/>
          <p:cNvSpPr/>
          <p:nvPr/>
        </p:nvSpPr>
        <p:spPr>
          <a:xfrm>
            <a:off x="4680012" y="908720"/>
            <a:ext cx="1368152" cy="122413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4-конечная звезда 11"/>
          <p:cNvSpPr/>
          <p:nvPr/>
        </p:nvSpPr>
        <p:spPr>
          <a:xfrm>
            <a:off x="7092280" y="3501008"/>
            <a:ext cx="1368152" cy="1224136"/>
          </a:xfrm>
          <a:prstGeom prst="star4">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4-конечная звезда 12"/>
          <p:cNvSpPr/>
          <p:nvPr/>
        </p:nvSpPr>
        <p:spPr>
          <a:xfrm>
            <a:off x="7596336" y="158552"/>
            <a:ext cx="1368152" cy="1224136"/>
          </a:xfrm>
          <a:prstGeom prst="star4">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4-конечная звезда 13"/>
          <p:cNvSpPr/>
          <p:nvPr/>
        </p:nvSpPr>
        <p:spPr>
          <a:xfrm>
            <a:off x="374340" y="4753940"/>
            <a:ext cx="1368152" cy="1224136"/>
          </a:xfrm>
          <a:prstGeom prst="star4">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TextBox 14"/>
          <p:cNvSpPr txBox="1"/>
          <p:nvPr/>
        </p:nvSpPr>
        <p:spPr>
          <a:xfrm>
            <a:off x="0" y="158552"/>
            <a:ext cx="8964488" cy="677108"/>
          </a:xfrm>
          <a:prstGeom prst="rect">
            <a:avLst/>
          </a:prstGeom>
          <a:noFill/>
        </p:spPr>
        <p:txBody>
          <a:bodyPr wrap="square" rtlCol="0">
            <a:spAutoFit/>
          </a:bodyPr>
          <a:lstStyle/>
          <a:p>
            <a:r>
              <a:rPr lang="ru-RU" sz="2000" b="1" dirty="0"/>
              <a:t>Перспективное планирование опытов и экспериментов:</a:t>
            </a:r>
            <a:endParaRPr lang="ru-RU" sz="2000" dirty="0"/>
          </a:p>
          <a:p>
            <a:r>
              <a:rPr lang="ru-RU" b="1" dirty="0"/>
              <a:t> </a:t>
            </a:r>
            <a:r>
              <a:rPr lang="ru-RU" b="1" dirty="0" smtClean="0"/>
              <a:t>М</a:t>
            </a:r>
            <a:r>
              <a:rPr lang="ru-RU" b="1" dirty="0" smtClean="0"/>
              <a:t>арт :</a:t>
            </a:r>
            <a:endParaRPr lang="ru-RU" dirty="0"/>
          </a:p>
        </p:txBody>
      </p:sp>
      <p:sp>
        <p:nvSpPr>
          <p:cNvPr id="16" name="Прямоугольник 15"/>
          <p:cNvSpPr/>
          <p:nvPr/>
        </p:nvSpPr>
        <p:spPr>
          <a:xfrm>
            <a:off x="467544" y="770620"/>
            <a:ext cx="8496944" cy="5967380"/>
          </a:xfrm>
          <a:prstGeom prst="rect">
            <a:avLst/>
          </a:prstGeom>
        </p:spPr>
        <p:txBody>
          <a:bodyPr wrap="square">
            <a:spAutoFit/>
          </a:bodyPr>
          <a:lstStyle/>
          <a:p>
            <a:r>
              <a:rPr lang="ru-RU" u="sng" dirty="0"/>
              <a:t>1 неделя: Воздух. Тема: «Что в пакете»</a:t>
            </a:r>
          </a:p>
          <a:p>
            <a:r>
              <a:rPr lang="ru-RU" dirty="0"/>
              <a:t>Цель: Обнаружить воздух в окружающем пространстве.</a:t>
            </a:r>
          </a:p>
          <a:p>
            <a:r>
              <a:rPr lang="ru-RU" u="sng" dirty="0"/>
              <a:t>2 неделя: Тема: «Игры с соломинкой»</a:t>
            </a:r>
          </a:p>
          <a:p>
            <a:r>
              <a:rPr lang="ru-RU" dirty="0"/>
              <a:t>Цель: Познакомить с тем, что внутри человека есть воздух, и обнаружить его.</a:t>
            </a:r>
          </a:p>
          <a:p>
            <a:r>
              <a:rPr lang="ru-RU" u="sng" dirty="0"/>
              <a:t>3 неделя:  Тема: «Игры с воздушными шариком»</a:t>
            </a:r>
          </a:p>
          <a:p>
            <a:r>
              <a:rPr lang="ru-RU" dirty="0"/>
              <a:t>Цель: Познакомить с тем, что внутри человека есть воздух, и обнаружить его.</a:t>
            </a:r>
          </a:p>
          <a:p>
            <a:r>
              <a:rPr lang="ru-RU" dirty="0"/>
              <a:t>Игра- эксперимент «Пенный замок».</a:t>
            </a:r>
          </a:p>
          <a:p>
            <a:r>
              <a:rPr lang="ru-RU" dirty="0"/>
              <a:t>Цель: Познакомить с тем, что при  попадании воздуха в каплю мыльной воды образуется пузырь, затем пена.</a:t>
            </a:r>
          </a:p>
          <a:p>
            <a:r>
              <a:rPr lang="ru-RU" u="sng" dirty="0"/>
              <a:t>4 неделя: Рукотворный мир. Тема: «Стекло, ее свойства и качества»</a:t>
            </a:r>
          </a:p>
          <a:p>
            <a:r>
              <a:rPr lang="ru-RU" dirty="0"/>
              <a:t>Цель: Научить узнавать предметы, сделанные из стекла, вычленять ее качества и свойства.</a:t>
            </a:r>
          </a:p>
          <a:p>
            <a:r>
              <a:rPr lang="ru-RU" dirty="0"/>
              <a:t> </a:t>
            </a:r>
            <a:endParaRPr lang="ru-RU" u="sng" dirty="0"/>
          </a:p>
          <a:p>
            <a:r>
              <a:rPr lang="ru-RU" u="sng" dirty="0"/>
              <a:t>П</a:t>
            </a:r>
            <a:r>
              <a:rPr lang="ru-RU" u="sng" dirty="0" smtClean="0"/>
              <a:t>роведение </a:t>
            </a:r>
            <a:r>
              <a:rPr lang="ru-RU" u="sng" dirty="0"/>
              <a:t>родительского </a:t>
            </a:r>
            <a:r>
              <a:rPr lang="ru-RU" u="sng" dirty="0" smtClean="0"/>
              <a:t>собрания.</a:t>
            </a:r>
            <a:endParaRPr lang="ru-RU" u="sng" dirty="0"/>
          </a:p>
          <a:p>
            <a:r>
              <a:rPr lang="ru-RU" dirty="0"/>
              <a:t> - Выпустить  памятку по опытно- экспериментальной деятельности.</a:t>
            </a:r>
          </a:p>
          <a:p>
            <a:r>
              <a:rPr lang="ru-RU" dirty="0"/>
              <a:t>- Предложить родителям совместно разработать детско - родительский проект</a:t>
            </a:r>
            <a:r>
              <a:rPr lang="ru-RU" dirty="0" smtClean="0"/>
              <a:t>.</a:t>
            </a:r>
            <a:endParaRPr lang="ru-RU" u="sng" dirty="0" smtClean="0"/>
          </a:p>
          <a:p>
            <a:r>
              <a:rPr lang="ru-RU" dirty="0" smtClean="0"/>
              <a:t>- </a:t>
            </a:r>
            <a:r>
              <a:rPr lang="ru-RU" dirty="0"/>
              <a:t>Рекомендовать родителям проводить совместно с ребенком опыты в домашних условиях и разрабатывать проект.</a:t>
            </a:r>
          </a:p>
        </p:txBody>
      </p:sp>
    </p:spTree>
    <p:extLst>
      <p:ext uri="{BB962C8B-B14F-4D97-AF65-F5344CB8AC3E}">
        <p14:creationId xmlns:p14="http://schemas.microsoft.com/office/powerpoint/2010/main" xmlns="" val="7333411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конечная звезда 1"/>
          <p:cNvSpPr/>
          <p:nvPr/>
        </p:nvSpPr>
        <p:spPr>
          <a:xfrm>
            <a:off x="7596336" y="158552"/>
            <a:ext cx="1368152" cy="1224136"/>
          </a:xfrm>
          <a:prstGeom prst="star4">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4-конечная звезда 2"/>
          <p:cNvSpPr/>
          <p:nvPr/>
        </p:nvSpPr>
        <p:spPr>
          <a:xfrm>
            <a:off x="3851920" y="2602436"/>
            <a:ext cx="1368152" cy="122413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4-конечная звезда 3"/>
          <p:cNvSpPr/>
          <p:nvPr/>
        </p:nvSpPr>
        <p:spPr>
          <a:xfrm>
            <a:off x="3563888" y="5633864"/>
            <a:ext cx="1368152" cy="122413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4-конечная звезда 4"/>
          <p:cNvSpPr/>
          <p:nvPr/>
        </p:nvSpPr>
        <p:spPr>
          <a:xfrm>
            <a:off x="7596336" y="5445224"/>
            <a:ext cx="1368152" cy="122413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4-конечная звезда 6"/>
          <p:cNvSpPr/>
          <p:nvPr/>
        </p:nvSpPr>
        <p:spPr>
          <a:xfrm>
            <a:off x="206896" y="5229200"/>
            <a:ext cx="1368152" cy="1224136"/>
          </a:xfrm>
          <a:prstGeom prst="star4">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7"/>
          <p:cNvSpPr txBox="1"/>
          <p:nvPr/>
        </p:nvSpPr>
        <p:spPr>
          <a:xfrm>
            <a:off x="206896" y="158552"/>
            <a:ext cx="8757592" cy="1200329"/>
          </a:xfrm>
          <a:prstGeom prst="rect">
            <a:avLst/>
          </a:prstGeom>
          <a:noFill/>
        </p:spPr>
        <p:txBody>
          <a:bodyPr wrap="square" rtlCol="0">
            <a:spAutoFit/>
          </a:bodyPr>
          <a:lstStyle/>
          <a:p>
            <a:r>
              <a:rPr lang="ru-RU" b="1" dirty="0" smtClean="0"/>
              <a:t>Апрель:</a:t>
            </a:r>
            <a:endParaRPr lang="ru-RU" dirty="0"/>
          </a:p>
          <a:p>
            <a:endParaRPr lang="ru-RU" u="sng" dirty="0" smtClean="0"/>
          </a:p>
          <a:p>
            <a:r>
              <a:rPr lang="ru-RU" dirty="0"/>
              <a:t> </a:t>
            </a:r>
          </a:p>
          <a:p>
            <a:endParaRPr lang="ru-RU" dirty="0"/>
          </a:p>
        </p:txBody>
      </p:sp>
      <p:sp>
        <p:nvSpPr>
          <p:cNvPr id="9" name="Прямоугольник 8"/>
          <p:cNvSpPr/>
          <p:nvPr/>
        </p:nvSpPr>
        <p:spPr>
          <a:xfrm>
            <a:off x="206896" y="980728"/>
            <a:ext cx="8613576" cy="4524315"/>
          </a:xfrm>
          <a:prstGeom prst="rect">
            <a:avLst/>
          </a:prstGeom>
        </p:spPr>
        <p:txBody>
          <a:bodyPr wrap="square">
            <a:spAutoFit/>
          </a:bodyPr>
          <a:lstStyle/>
          <a:p>
            <a:r>
              <a:rPr lang="ru-RU" u="sng" dirty="0"/>
              <a:t>1 неделя: Свет. Тема: «Что в коробке»</a:t>
            </a:r>
          </a:p>
          <a:p>
            <a:r>
              <a:rPr lang="ru-RU" dirty="0"/>
              <a:t>Цель: Познакомить со значением света, с источниками света (фонарик, солнце, свеча, лампа); показать, что свет не проходит через непрозрачные предметы.</a:t>
            </a:r>
          </a:p>
          <a:p>
            <a:r>
              <a:rPr lang="ru-RU" u="sng" dirty="0"/>
              <a:t>2 неделя: Вес, притяжение. Тема: «Легкий- тяжелый»</a:t>
            </a:r>
          </a:p>
          <a:p>
            <a:r>
              <a:rPr lang="ru-RU" dirty="0"/>
              <a:t>Цель: Показать, что предметы бывают легкие и тяжелые. Научить определять вес предметов и группировать предметы по весу (легкие- тяжелые).</a:t>
            </a:r>
          </a:p>
          <a:p>
            <a:r>
              <a:rPr lang="ru-RU" u="sng" dirty="0"/>
              <a:t>3 неделя: Звук. Тема: «Что звучит»</a:t>
            </a:r>
          </a:p>
          <a:p>
            <a:r>
              <a:rPr lang="ru-RU" dirty="0"/>
              <a:t>Цель: Научить определять по издаваемому звуку предмет.</a:t>
            </a:r>
          </a:p>
          <a:p>
            <a:r>
              <a:rPr lang="ru-RU" dirty="0"/>
              <a:t>Игра- эксперимент «Сказка о камешке»</a:t>
            </a:r>
          </a:p>
          <a:p>
            <a:r>
              <a:rPr lang="ru-RU" dirty="0"/>
              <a:t>Цель:</a:t>
            </a:r>
          </a:p>
          <a:p>
            <a:r>
              <a:rPr lang="ru-RU" dirty="0"/>
              <a:t>На примере опыта показать, что предметы могут быть легкими и тяжелыми.</a:t>
            </a:r>
          </a:p>
          <a:p>
            <a:r>
              <a:rPr lang="ru-RU" u="sng" dirty="0"/>
              <a:t>4 неделя: Рукотворный мир. Тема: Дерево, ее свойства и качества.</a:t>
            </a:r>
          </a:p>
          <a:p>
            <a:r>
              <a:rPr lang="ru-RU" dirty="0"/>
              <a:t>Цель: Научить узнавать вещи, изготовленные из дерева; вычленять ее качества (твердость, структура поверхности – гладкая, шершавая; степень прочности; толщина) и свойства (режется, горит, не бьется, не тонет в воде).</a:t>
            </a:r>
          </a:p>
        </p:txBody>
      </p:sp>
    </p:spTree>
    <p:extLst>
      <p:ext uri="{BB962C8B-B14F-4D97-AF65-F5344CB8AC3E}">
        <p14:creationId xmlns:p14="http://schemas.microsoft.com/office/powerpoint/2010/main" xmlns="" val="1337869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конечная звезда 1"/>
          <p:cNvSpPr/>
          <p:nvPr/>
        </p:nvSpPr>
        <p:spPr>
          <a:xfrm>
            <a:off x="7596336" y="158552"/>
            <a:ext cx="1368152" cy="1224136"/>
          </a:xfrm>
          <a:prstGeom prst="star4">
            <a:avLst>
              <a:gd name="adj" fmla="val 1125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4-конечная звезда 2"/>
          <p:cNvSpPr/>
          <p:nvPr/>
        </p:nvSpPr>
        <p:spPr>
          <a:xfrm>
            <a:off x="3924828" y="548680"/>
            <a:ext cx="1368152" cy="1224136"/>
          </a:xfrm>
          <a:prstGeom prst="star4">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4-конечная звезда 3"/>
          <p:cNvSpPr/>
          <p:nvPr/>
        </p:nvSpPr>
        <p:spPr>
          <a:xfrm>
            <a:off x="3995936" y="5229200"/>
            <a:ext cx="1368152" cy="1224136"/>
          </a:xfrm>
          <a:prstGeom prst="star4">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4-конечная звезда 4"/>
          <p:cNvSpPr/>
          <p:nvPr/>
        </p:nvSpPr>
        <p:spPr>
          <a:xfrm>
            <a:off x="20332" y="154400"/>
            <a:ext cx="1368152" cy="1224136"/>
          </a:xfrm>
          <a:prstGeom prst="star4">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4-конечная звезда 5"/>
          <p:cNvSpPr/>
          <p:nvPr/>
        </p:nvSpPr>
        <p:spPr>
          <a:xfrm>
            <a:off x="7901136" y="5445224"/>
            <a:ext cx="1368152" cy="1224136"/>
          </a:xfrm>
          <a:prstGeom prst="star4">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4-конечная звезда 6"/>
          <p:cNvSpPr/>
          <p:nvPr/>
        </p:nvSpPr>
        <p:spPr>
          <a:xfrm>
            <a:off x="0" y="5633864"/>
            <a:ext cx="1368152" cy="1224136"/>
          </a:xfrm>
          <a:prstGeom prst="star4">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TextBox 8"/>
          <p:cNvSpPr txBox="1"/>
          <p:nvPr/>
        </p:nvSpPr>
        <p:spPr>
          <a:xfrm>
            <a:off x="107504" y="154400"/>
            <a:ext cx="8856984" cy="6740307"/>
          </a:xfrm>
          <a:prstGeom prst="rect">
            <a:avLst/>
          </a:prstGeom>
          <a:noFill/>
        </p:spPr>
        <p:txBody>
          <a:bodyPr wrap="square" rtlCol="0">
            <a:spAutoFit/>
          </a:bodyPr>
          <a:lstStyle/>
          <a:p>
            <a:r>
              <a:rPr lang="ru-RU" b="1" dirty="0" smtClean="0"/>
              <a:t>Май :</a:t>
            </a:r>
            <a:endParaRPr lang="ru-RU" dirty="0"/>
          </a:p>
          <a:p>
            <a:endParaRPr lang="ru-RU" dirty="0"/>
          </a:p>
          <a:p>
            <a:r>
              <a:rPr lang="ru-RU" u="sng" dirty="0"/>
              <a:t>1</a:t>
            </a:r>
            <a:r>
              <a:rPr lang="ru-RU" u="sng" dirty="0" smtClean="0"/>
              <a:t> </a:t>
            </a:r>
            <a:r>
              <a:rPr lang="ru-RU" u="sng" dirty="0"/>
              <a:t>неделя: Неживая природа</a:t>
            </a:r>
            <a:r>
              <a:rPr lang="ru-RU" dirty="0"/>
              <a:t>.</a:t>
            </a:r>
          </a:p>
          <a:p>
            <a:r>
              <a:rPr lang="ru-RU" dirty="0"/>
              <a:t> Тема: «О значении воды»</a:t>
            </a:r>
          </a:p>
          <a:p>
            <a:r>
              <a:rPr lang="ru-RU" dirty="0"/>
              <a:t>Цель: Показать значение воды для всего живого. Познакомить с некоторыми свойствами воды: жидкость без вкуса, цвета,  формы и запаха, прозрачная,  текучая, может разливаться, ее можно вылить, налить, перелить, разлить.</a:t>
            </a:r>
          </a:p>
          <a:p>
            <a:r>
              <a:rPr lang="ru-RU" u="sng" dirty="0" smtClean="0"/>
              <a:t>2 </a:t>
            </a:r>
            <a:r>
              <a:rPr lang="ru-RU" u="sng" dirty="0"/>
              <a:t>неделя: Тема: «Как воду превратить в лед»</a:t>
            </a:r>
          </a:p>
          <a:p>
            <a:r>
              <a:rPr lang="ru-RU" dirty="0"/>
              <a:t>Цель: Продолжать знакомить со свойствами воды: вода при низких температурах превращается в лед.</a:t>
            </a:r>
          </a:p>
          <a:p>
            <a:r>
              <a:rPr lang="ru-RU" u="sng" dirty="0" smtClean="0"/>
              <a:t>3 </a:t>
            </a:r>
            <a:r>
              <a:rPr lang="ru-RU" u="sng" dirty="0"/>
              <a:t>неделя: Тема: «Изготовление цветных льдинок»</a:t>
            </a:r>
          </a:p>
          <a:p>
            <a:r>
              <a:rPr lang="ru-RU" dirty="0"/>
              <a:t>Цель: Познакомить с тем, что вода может менять цвета, что в ней растворяется краска.</a:t>
            </a:r>
          </a:p>
          <a:p>
            <a:r>
              <a:rPr lang="ru-RU" dirty="0"/>
              <a:t>Игра- эксперимент «</a:t>
            </a:r>
            <a:r>
              <a:rPr lang="ru-RU" dirty="0" err="1"/>
              <a:t>Рисовальнички</a:t>
            </a:r>
            <a:r>
              <a:rPr lang="ru-RU" dirty="0"/>
              <a:t>».</a:t>
            </a:r>
          </a:p>
          <a:p>
            <a:r>
              <a:rPr lang="ru-RU" dirty="0"/>
              <a:t>Цель: Вызвать желание рисовать на мокром листе, выяснить, что краски смешиваются, а не имеют четкой границы, получают новые цвета</a:t>
            </a:r>
            <a:r>
              <a:rPr lang="ru-RU" dirty="0" smtClean="0"/>
              <a:t>.</a:t>
            </a:r>
          </a:p>
          <a:p>
            <a:endParaRPr lang="ru-RU" dirty="0"/>
          </a:p>
          <a:p>
            <a:r>
              <a:rPr lang="ru-RU" dirty="0" smtClean="0"/>
              <a:t>21 ноября 2018г</a:t>
            </a:r>
          </a:p>
          <a:p>
            <a:r>
              <a:rPr lang="ru-RU" dirty="0" smtClean="0"/>
              <a:t>Итоговое мероприятие</a:t>
            </a:r>
          </a:p>
          <a:p>
            <a:r>
              <a:rPr lang="ru-RU" dirty="0" smtClean="0"/>
              <a:t>Открытый показ НОД </a:t>
            </a:r>
          </a:p>
          <a:p>
            <a:r>
              <a:rPr lang="ru-RU" dirty="0" smtClean="0"/>
              <a:t>«Путешествие к профессору «Всезнайка».</a:t>
            </a:r>
          </a:p>
          <a:p>
            <a:endParaRPr lang="ru-RU" dirty="0"/>
          </a:p>
          <a:p>
            <a:endParaRPr lang="ru-RU" dirty="0"/>
          </a:p>
          <a:p>
            <a:endParaRPr lang="ru-RU" dirty="0"/>
          </a:p>
        </p:txBody>
      </p:sp>
    </p:spTree>
    <p:extLst>
      <p:ext uri="{BB962C8B-B14F-4D97-AF65-F5344CB8AC3E}">
        <p14:creationId xmlns:p14="http://schemas.microsoft.com/office/powerpoint/2010/main" xmlns="" val="3197264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912" y="16376"/>
            <a:ext cx="9153912" cy="3429000"/>
          </a:xfrm>
          <a:prstGeom prst="rect">
            <a:avLst/>
          </a:prstGeom>
        </p:spPr>
      </p:pic>
      <p:sp>
        <p:nvSpPr>
          <p:cNvPr id="3" name="TextBox 2"/>
          <p:cNvSpPr txBox="1"/>
          <p:nvPr/>
        </p:nvSpPr>
        <p:spPr>
          <a:xfrm>
            <a:off x="179512" y="3717032"/>
            <a:ext cx="6768752" cy="2585323"/>
          </a:xfrm>
          <a:prstGeom prst="rect">
            <a:avLst/>
          </a:prstGeom>
          <a:noFill/>
        </p:spPr>
        <p:txBody>
          <a:bodyPr wrap="square" rtlCol="0">
            <a:spAutoFit/>
          </a:bodyPr>
          <a:lstStyle/>
          <a:p>
            <a:r>
              <a:rPr lang="ru-RU" b="1" dirty="0"/>
              <a:t>Литература:</a:t>
            </a:r>
            <a:endParaRPr lang="ru-RU" dirty="0"/>
          </a:p>
          <a:p>
            <a:r>
              <a:rPr lang="ru-RU" dirty="0"/>
              <a:t> </a:t>
            </a:r>
          </a:p>
          <a:p>
            <a:r>
              <a:rPr lang="ru-RU" dirty="0" err="1"/>
              <a:t>О.В.Дыбина</a:t>
            </a:r>
            <a:r>
              <a:rPr lang="ru-RU" dirty="0"/>
              <a:t>, </a:t>
            </a:r>
            <a:r>
              <a:rPr lang="ru-RU" dirty="0" err="1"/>
              <a:t>Н.П.Рахманова</a:t>
            </a:r>
            <a:r>
              <a:rPr lang="ru-RU" dirty="0"/>
              <a:t>, </a:t>
            </a:r>
            <a:r>
              <a:rPr lang="ru-RU" dirty="0" err="1"/>
              <a:t>В.В.Щетинина</a:t>
            </a:r>
            <a:r>
              <a:rPr lang="ru-RU" dirty="0"/>
              <a:t> «Неизведанное рядом»</a:t>
            </a:r>
          </a:p>
          <a:p>
            <a:r>
              <a:rPr lang="ru-RU" dirty="0"/>
              <a:t>Занимательные опыты и эксперименты для дошкольников</a:t>
            </a:r>
          </a:p>
          <a:p>
            <a:r>
              <a:rPr lang="ru-RU" dirty="0"/>
              <a:t>Журнал «Дошкольное воспитание» №11- 1999г.</a:t>
            </a:r>
          </a:p>
          <a:p>
            <a:r>
              <a:rPr lang="ru-RU" dirty="0"/>
              <a:t>Журнал «Дошкольное воспитание»№7 - 1996г.</a:t>
            </a:r>
          </a:p>
          <a:p>
            <a:r>
              <a:rPr lang="ru-RU" dirty="0"/>
              <a:t>Интернет- сайт</a:t>
            </a:r>
          </a:p>
          <a:p>
            <a:endParaRPr lang="ru-RU" dirty="0"/>
          </a:p>
        </p:txBody>
      </p:sp>
    </p:spTree>
    <p:extLst>
      <p:ext uri="{BB962C8B-B14F-4D97-AF65-F5344CB8AC3E}">
        <p14:creationId xmlns:p14="http://schemas.microsoft.com/office/powerpoint/2010/main" xmlns="" val="24838942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5" name="TextBox 4"/>
          <p:cNvSpPr txBox="1"/>
          <p:nvPr/>
        </p:nvSpPr>
        <p:spPr>
          <a:xfrm>
            <a:off x="395536" y="260648"/>
            <a:ext cx="8352928" cy="1754326"/>
          </a:xfrm>
          <a:prstGeom prst="rect">
            <a:avLst/>
          </a:prstGeom>
          <a:noFill/>
          <a:scene3d>
            <a:camera prst="isometricOffAxis2Right"/>
            <a:lightRig rig="threePt" dir="t"/>
          </a:scene3d>
        </p:spPr>
        <p:txBody>
          <a:bodyPr wrap="square" rtlCol="0">
            <a:spAutoFit/>
          </a:bodyPr>
          <a:lstStyle/>
          <a:p>
            <a:r>
              <a:rPr lang="ru-RU" sz="5400" dirty="0" smtClean="0"/>
              <a:t>БЛАГОДАРЮ ЗА ВНИМАНИЕ!</a:t>
            </a:r>
            <a:endParaRPr lang="ru-RU" sz="5400" dirty="0"/>
          </a:p>
        </p:txBody>
      </p:sp>
    </p:spTree>
    <p:extLst>
      <p:ext uri="{BB962C8B-B14F-4D97-AF65-F5344CB8AC3E}">
        <p14:creationId xmlns:p14="http://schemas.microsoft.com/office/powerpoint/2010/main" xmlns="" val="130457475"/>
      </p:ext>
    </p:extLst>
  </p:cSld>
  <p:clrMapOvr>
    <a:masterClrMapping/>
  </p:clrMapOvr>
  <p:timing>
    <p:tnLst>
      <p:par>
        <p:cTn id="1" dur="indefinite" restart="never" nodeType="tmRoot"/>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119</TotalTime>
  <Words>673</Words>
  <Application>Microsoft Office PowerPoint</Application>
  <PresentationFormat>Экран (4:3)</PresentationFormat>
  <Paragraphs>103</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Воздушный поток</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д.с7</dc:creator>
  <cp:lastModifiedBy>Пользователь</cp:lastModifiedBy>
  <cp:revision>14</cp:revision>
  <dcterms:created xsi:type="dcterms:W3CDTF">2018-09-28T04:18:43Z</dcterms:created>
  <dcterms:modified xsi:type="dcterms:W3CDTF">2021-04-08T15:25:13Z</dcterms:modified>
</cp:coreProperties>
</file>