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0" r:id="rId1"/>
  </p:sldMasterIdLst>
  <p:notesMasterIdLst>
    <p:notesMasterId r:id="rId21"/>
  </p:notesMasterIdLst>
  <p:sldIdLst>
    <p:sldId id="264" r:id="rId2"/>
    <p:sldId id="266" r:id="rId3"/>
    <p:sldId id="283" r:id="rId4"/>
    <p:sldId id="284" r:id="rId5"/>
    <p:sldId id="285" r:id="rId6"/>
    <p:sldId id="281" r:id="rId7"/>
    <p:sldId id="273" r:id="rId8"/>
    <p:sldId id="267" r:id="rId9"/>
    <p:sldId id="268" r:id="rId10"/>
    <p:sldId id="261" r:id="rId11"/>
    <p:sldId id="272" r:id="rId12"/>
    <p:sldId id="276" r:id="rId13"/>
    <p:sldId id="279" r:id="rId14"/>
    <p:sldId id="280" r:id="rId15"/>
    <p:sldId id="277" r:id="rId16"/>
    <p:sldId id="286" r:id="rId17"/>
    <p:sldId id="287" r:id="rId18"/>
    <p:sldId id="275" r:id="rId19"/>
    <p:sldId id="282" r:id="rId20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CCFF"/>
    <a:srgbClr val="CCCCFF"/>
    <a:srgbClr val="FF9933"/>
    <a:srgbClr val="B12949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6" d="100"/>
          <a:sy n="106" d="100"/>
        </p:scale>
        <p:origin x="-96" y="-18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047E195-A402-45AF-B672-C48B1BD1C0C5}" type="datetimeFigureOut">
              <a:rPr lang="ru-RU" smtClean="0"/>
              <a:pPr/>
              <a:t>31.01.2019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AFBB43E-02E7-48C7-BDD5-CDDC8721F7A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9785095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406401" y="329185"/>
            <a:ext cx="11376073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558129" y="434162"/>
            <a:ext cx="11075745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963168" y="1820206"/>
            <a:ext cx="103632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0" name="Подзаголовок 19"/>
          <p:cNvSpPr>
            <a:spLocks noGrp="1"/>
          </p:cNvSpPr>
          <p:nvPr>
            <p:ph type="subTitle" idx="1"/>
          </p:nvPr>
        </p:nvSpPr>
        <p:spPr>
          <a:xfrm>
            <a:off x="963168" y="3685032"/>
            <a:ext cx="10363200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A9E66DF-9AA3-4AF0-AE82-10C24D0AB74B}" type="datetimeFigureOut">
              <a:rPr lang="ru-RU" smtClean="0"/>
              <a:pPr/>
              <a:t>31.01.2019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E92A59D-1151-480A-9535-CF05009E649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0560" y="4983480"/>
            <a:ext cx="1091184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70560" y="530352"/>
            <a:ext cx="10911840" cy="4187952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A9E66DF-9AA3-4AF0-AE82-10C24D0AB74B}" type="datetimeFigureOut">
              <a:rPr lang="ru-RU" smtClean="0"/>
              <a:pPr/>
              <a:t>31.01.2019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E92A59D-1151-480A-9535-CF05009E649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0" y="533405"/>
            <a:ext cx="2641600" cy="5257799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711200" y="533403"/>
            <a:ext cx="7924800" cy="525780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A9E66DF-9AA3-4AF0-AE82-10C24D0AB74B}" type="datetimeFigureOut">
              <a:rPr lang="ru-RU" smtClean="0"/>
              <a:pPr/>
              <a:t>31.01.2019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E92A59D-1151-480A-9535-CF05009E649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0560" y="4983480"/>
            <a:ext cx="1091184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70560" y="530352"/>
            <a:ext cx="10911840" cy="4187952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A9E66DF-9AA3-4AF0-AE82-10C24D0AB74B}" type="datetimeFigureOut">
              <a:rPr lang="ru-RU" smtClean="0"/>
              <a:pPr/>
              <a:t>31.01.2019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E92A59D-1151-480A-9535-CF05009E649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Скругленный прямоугольник 13"/>
          <p:cNvSpPr/>
          <p:nvPr/>
        </p:nvSpPr>
        <p:spPr>
          <a:xfrm>
            <a:off x="406401" y="329185"/>
            <a:ext cx="11376073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558129" y="434163"/>
            <a:ext cx="11075745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4459" y="4928616"/>
            <a:ext cx="1091184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4459" y="5624484"/>
            <a:ext cx="10911840" cy="420624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A9E66DF-9AA3-4AF0-AE82-10C24D0AB74B}" type="datetimeFigureOut">
              <a:rPr lang="ru-RU" smtClean="0"/>
              <a:pPr/>
              <a:t>31.01.2019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E92A59D-1151-480A-9535-CF05009E649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85803" y="530352"/>
            <a:ext cx="524256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340480" y="530352"/>
            <a:ext cx="524256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A9E66DF-9AA3-4AF0-AE82-10C24D0AB74B}" type="datetimeFigureOut">
              <a:rPr lang="ru-RU" smtClean="0"/>
              <a:pPr/>
              <a:t>31.01.2019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E92A59D-1151-480A-9535-CF05009E649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0560" y="4983480"/>
            <a:ext cx="10911840" cy="105156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09632" y="579438"/>
            <a:ext cx="524256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6202892" y="579438"/>
            <a:ext cx="524256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809632" y="1447800"/>
            <a:ext cx="524256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6202892" y="1447800"/>
            <a:ext cx="524256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A9E66DF-9AA3-4AF0-AE82-10C24D0AB74B}" type="datetimeFigureOut">
              <a:rPr lang="ru-RU" smtClean="0"/>
              <a:pPr/>
              <a:t>31.01.2019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E92A59D-1151-480A-9535-CF05009E649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A9E66DF-9AA3-4AF0-AE82-10C24D0AB74B}" type="datetimeFigureOut">
              <a:rPr lang="ru-RU" smtClean="0"/>
              <a:pPr/>
              <a:t>31.01.2019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E92A59D-1151-480A-9535-CF05009E649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406401" y="329185"/>
            <a:ext cx="11376073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A9E66DF-9AA3-4AF0-AE82-10C24D0AB74B}" type="datetimeFigureOut">
              <a:rPr lang="ru-RU" smtClean="0"/>
              <a:pPr/>
              <a:t>31.01.2019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E92A59D-1151-480A-9535-CF05009E649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385045" y="533400"/>
            <a:ext cx="39624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7385129" y="1447802"/>
            <a:ext cx="39624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1015163" y="930144"/>
            <a:ext cx="6168212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A9E66DF-9AA3-4AF0-AE82-10C24D0AB74B}" type="datetimeFigureOut">
              <a:rPr lang="ru-RU" smtClean="0"/>
              <a:pPr/>
              <a:t>31.01.2019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E92A59D-1151-480A-9535-CF05009E649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406401" y="329185"/>
            <a:ext cx="11376073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с одним скругленным углом 10"/>
          <p:cNvSpPr/>
          <p:nvPr/>
        </p:nvSpPr>
        <p:spPr>
          <a:xfrm>
            <a:off x="8534401" y="434162"/>
            <a:ext cx="3099473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5012056"/>
            <a:ext cx="109728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grayWhite">
          <a:xfrm>
            <a:off x="8616949" y="533400"/>
            <a:ext cx="298704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A9E66DF-9AA3-4AF0-AE82-10C24D0AB74B}" type="datetimeFigureOut">
              <a:rPr lang="ru-RU" smtClean="0"/>
              <a:pPr/>
              <a:t>31.01.2019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E92A59D-1151-480A-9535-CF05009E649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61973" y="435768"/>
            <a:ext cx="7900416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406401" y="329185"/>
            <a:ext cx="11376073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558129" y="434162"/>
            <a:ext cx="11075745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670560" y="4985590"/>
            <a:ext cx="10911840" cy="1051560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670560" y="530352"/>
            <a:ext cx="1091184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2"/>
          </p:nvPr>
        </p:nvSpPr>
        <p:spPr>
          <a:xfrm>
            <a:off x="5035104" y="6111876"/>
            <a:ext cx="3048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3A9E66DF-9AA3-4AF0-AE82-10C24D0AB74B}" type="datetimeFigureOut">
              <a:rPr lang="ru-RU" smtClean="0"/>
              <a:pPr/>
              <a:t>31.01.2019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3"/>
          </p:nvPr>
        </p:nvSpPr>
        <p:spPr>
          <a:xfrm>
            <a:off x="8083104" y="6111876"/>
            <a:ext cx="3048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11131104" y="6111876"/>
            <a:ext cx="6096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1E92A59D-1151-480A-9535-CF05009E649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3" r:id="rId3"/>
    <p:sldLayoutId id="2147483694" r:id="rId4"/>
    <p:sldLayoutId id="2147483695" r:id="rId5"/>
    <p:sldLayoutId id="2147483696" r:id="rId6"/>
    <p:sldLayoutId id="2147483697" r:id="rId7"/>
    <p:sldLayoutId id="2147483698" r:id="rId8"/>
    <p:sldLayoutId id="2147483699" r:id="rId9"/>
    <p:sldLayoutId id="2147483700" r:id="rId10"/>
    <p:sldLayoutId id="214748370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s://econet.ru/articles/tagged?tag=%D0%BA%D0%B8%D0%BD%D0%B5%D0%B7%D0%B8%D0%BE%D0%BB%D0%BE%D0%B3%D0%B8%D1%8F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33460" y="675810"/>
            <a:ext cx="10972800" cy="3206662"/>
          </a:xfrm>
        </p:spPr>
        <p:txBody>
          <a:bodyPr/>
          <a:lstStyle/>
          <a:p>
            <a:pPr algn="ctr"/>
            <a:r>
              <a:rPr lang="ru-RU" b="1" dirty="0" err="1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Georgia" panose="02040502050405020303" pitchFamily="18" charset="0"/>
              </a:rPr>
              <a:t>Кинезиологические</a:t>
            </a:r>
            <a:r>
              <a:rPr lang="ru-RU" b="1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Georgia" panose="02040502050405020303" pitchFamily="18" charset="0"/>
              </a:rPr>
              <a:t> упражнения</a:t>
            </a:r>
            <a:endParaRPr lang="ru-RU" b="1" dirty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pattFill prst="narHorz">
                <a:fgClr>
                  <a:schemeClr val="accent3"/>
                </a:fgClr>
                <a:bgClr>
                  <a:schemeClr val="accent3">
                    <a:lumMod val="40000"/>
                    <a:lumOff val="60000"/>
                  </a:schemeClr>
                </a:bgClr>
              </a:pattFill>
              <a:effectLst>
                <a:innerShdw blurRad="177800">
                  <a:schemeClr val="accent3">
                    <a:lumMod val="50000"/>
                  </a:schemeClr>
                </a:innerShdw>
              </a:effectLst>
              <a:latin typeface="Georgia" panose="02040502050405020303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54954" y="4777380"/>
            <a:ext cx="9604903" cy="1498160"/>
          </a:xfrm>
        </p:spPr>
        <p:txBody>
          <a:bodyPr>
            <a:normAutofit/>
          </a:bodyPr>
          <a:lstStyle/>
          <a:p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34758408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0" y="403412"/>
            <a:ext cx="11661775" cy="1054754"/>
          </a:xfrm>
        </p:spPr>
        <p:txBody>
          <a:bodyPr/>
          <a:lstStyle/>
          <a:p>
            <a:pPr algn="ctr"/>
            <a:r>
              <a:rPr lang="ru-RU" sz="4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Упражнение «Дом-ежик-замок»</a:t>
            </a:r>
            <a:endParaRPr lang="ru-RU" sz="4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Объект 4" descr="C:\Users\user\Downloads\content_3.jpg"/>
          <p:cNvPicPr>
            <a:picLocks noGrp="1"/>
          </p:cNvPicPr>
          <p:nvPr>
            <p:ph sz="half" idx="4294967295"/>
          </p:nvPr>
        </p:nvPicPr>
        <p:blipFill rotWithShape="1">
          <a:blip r:embed="rId2" cstate="print">
            <a:duotone>
              <a:prstClr val="black"/>
              <a:schemeClr val="accent2">
                <a:lumMod val="40000"/>
                <a:lumOff val="60000"/>
                <a:tint val="45000"/>
                <a:satMod val="400000"/>
              </a:schemeClr>
            </a:duotone>
            <a:extLst>
              <a:ext uri="{BEBA8EAE-BF5A-486C-A8C5-ECC9F3942E4B}">
                <a14:imgProps xmlns="" xmlns:a14="http://schemas.microsoft.com/office/drawing/2010/main">
                  <a14:imgLayer r:embed="rId3">
                    <a14:imgEffect>
                      <a14:sharpenSoften amount="100000"/>
                    </a14:imgEffect>
                    <a14:imgEffect>
                      <a14:brightnessContrast contrast="-22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3301" t="6715" r="4322" b="55072"/>
          <a:stretch/>
        </p:blipFill>
        <p:spPr bwMode="auto">
          <a:xfrm>
            <a:off x="0" y="1543050"/>
            <a:ext cx="2870200" cy="231775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 prst="angle"/>
            <a:contourClr>
              <a:srgbClr val="FFFFFF"/>
            </a:contourClr>
          </a:sp3d>
        </p:spPr>
      </p:pic>
      <p:pic>
        <p:nvPicPr>
          <p:cNvPr id="6" name="Рисунок 5" descr="C:\Users\user\Downloads\content_3.jpg"/>
          <p:cNvPicPr/>
          <p:nvPr/>
        </p:nvPicPr>
        <p:blipFill rotWithShape="1">
          <a:blip r:embed="rId4" cstate="print">
            <a:extLst>
              <a:ext uri="{BEBA8EAE-BF5A-486C-A8C5-ECC9F3942E4B}">
                <a14:imgProps xmlns="" xmlns:a14="http://schemas.microsoft.com/office/drawing/2010/main">
                  <a14:imgLayer r:embed="rId3">
                    <a14:imgEffect>
                      <a14:sharpenSoften amount="100000"/>
                    </a14:imgEffect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 l="868" t="42720" r="3242" b="26932"/>
          <a:stretch/>
        </p:blipFill>
        <p:spPr bwMode="auto">
          <a:xfrm>
            <a:off x="3781049" y="2701213"/>
            <a:ext cx="4384109" cy="217953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 prst="angle"/>
            <a:contourClr>
              <a:srgbClr val="FFFFFF"/>
            </a:contourClr>
          </a:sp3d>
        </p:spPr>
      </p:pic>
      <p:pic>
        <p:nvPicPr>
          <p:cNvPr id="7" name="Рисунок 6" descr="C:\Users\user\Downloads\content_3.jpg"/>
          <p:cNvPicPr/>
          <p:nvPr/>
        </p:nvPicPr>
        <p:blipFill rotWithShape="1">
          <a:blip r:embed="rId4" cstate="print">
            <a:extLst>
              <a:ext uri="{BEBA8EAE-BF5A-486C-A8C5-ECC9F3942E4B}">
                <a14:imgProps xmlns="" xmlns:a14="http://schemas.microsoft.com/office/drawing/2010/main">
                  <a14:imgLayer r:embed="rId3">
                    <a14:imgEffect>
                      <a14:sharpenSoften amount="100000"/>
                    </a14:imgEffect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 l="-411" t="71686" r="31251"/>
          <a:stretch/>
        </p:blipFill>
        <p:spPr bwMode="auto">
          <a:xfrm>
            <a:off x="8499709" y="4376533"/>
            <a:ext cx="3162023" cy="203344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 prst="angle"/>
            <a:contourClr>
              <a:srgbClr val="FFFFFF"/>
            </a:contourClr>
          </a:sp3d>
        </p:spPr>
      </p:pic>
    </p:spTree>
    <p:extLst>
      <p:ext uri="{BB962C8B-B14F-4D97-AF65-F5344CB8AC3E}">
        <p14:creationId xmlns="" xmlns:p14="http://schemas.microsoft.com/office/powerpoint/2010/main" val="20720995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25991" y="515780"/>
            <a:ext cx="10941544" cy="761227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Упражнение «Зайчик-коза-вилка»</a:t>
            </a:r>
            <a:endParaRPr lang="ru-RU" sz="4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Объект 3" descr="C:\Users\user\Downloads\content_7.jpg"/>
          <p:cNvPicPr>
            <a:picLocks noGrp="1"/>
          </p:cNvPicPr>
          <p:nvPr>
            <p:ph idx="1"/>
          </p:nvPr>
        </p:nvPicPr>
        <p:blipFill rotWithShape="1">
          <a:blip r:embed="rId2" cstate="print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BEBA8EAE-BF5A-486C-A8C5-ECC9F3942E4B}">
                <a14:imgProps xmlns="" xmlns:a14="http://schemas.microsoft.com/office/drawing/2010/main">
                  <a14:imgLayer r:embed="rId3">
                    <a14:imgEffect>
                      <a14:sharpenSoften amount="10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 l="-1513" t="36528" r="6910" b="31917"/>
          <a:stretch/>
        </p:blipFill>
        <p:spPr bwMode="auto">
          <a:xfrm>
            <a:off x="4265370" y="2582917"/>
            <a:ext cx="3462786" cy="236482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tx2">
                <a:lumMod val="40000"/>
                <a:lumOff val="6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Рисунок 4" descr="C:\Users\user\Downloads\content_7.jpg"/>
          <p:cNvPicPr/>
          <p:nvPr/>
        </p:nvPicPr>
        <p:blipFill rotWithShape="1">
          <a:blip r:embed="rId4" cstate="print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BEBA8EAE-BF5A-486C-A8C5-ECC9F3942E4B}">
                <a14:imgProps xmlns="" xmlns:a14="http://schemas.microsoft.com/office/drawing/2010/main">
                  <a14:imgLayer r:embed="rId3">
                    <a14:imgEffect>
                      <a14:sharpenSoften amount="95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9566" t="3664" b="63986"/>
          <a:stretch/>
        </p:blipFill>
        <p:spPr bwMode="auto">
          <a:xfrm>
            <a:off x="379921" y="1432034"/>
            <a:ext cx="3677443" cy="230176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tx2">
                <a:lumMod val="40000"/>
                <a:lumOff val="6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Рисунок 5" descr="C:\Users\user\Downloads\content_7.jpg"/>
          <p:cNvPicPr/>
          <p:nvPr/>
        </p:nvPicPr>
        <p:blipFill rotWithShape="1">
          <a:blip r:embed="rId2" cstate="print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BEBA8EAE-BF5A-486C-A8C5-ECC9F3942E4B}">
                <a14:imgProps xmlns="" xmlns:a14="http://schemas.microsoft.com/office/drawing/2010/main">
                  <a14:imgLayer r:embed="rId3">
                    <a14:imgEffect>
                      <a14:sharpenSoften amount="10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3662" t="68649"/>
          <a:stretch/>
        </p:blipFill>
        <p:spPr bwMode="auto">
          <a:xfrm>
            <a:off x="7936162" y="4099034"/>
            <a:ext cx="3947385" cy="223065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tx2">
                <a:lumMod val="40000"/>
                <a:lumOff val="6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="" xmlns:p14="http://schemas.microsoft.com/office/powerpoint/2010/main" val="18075137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729696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Упражнение «Ухо-нос»</a:t>
            </a:r>
            <a:endParaRPr lang="ru-RU" sz="4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050" name="Picture 2" descr="https://ds04.infourok.ru/uploads/ex/11e3/000457a2-1aa939cc/img17.jpg"/>
          <p:cNvPicPr>
            <a:picLocks noGrp="1" noChangeAspect="1" noChangeArrowheads="1"/>
          </p:cNvPicPr>
          <p:nvPr>
            <p:ph sz="half" idx="1"/>
          </p:nvPr>
        </p:nvPicPr>
        <p:blipFill rotWithShape="1">
          <a:blip r:embed="rId2" cstate="print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20790" t="57998" r="22740" b="2869"/>
          <a:stretch/>
        </p:blipFill>
        <p:spPr bwMode="auto">
          <a:xfrm>
            <a:off x="535965" y="2254469"/>
            <a:ext cx="4792719" cy="249095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scene3d>
            <a:camera prst="orthographicFront"/>
            <a:lightRig rig="threePt" dir="t"/>
          </a:scene3d>
          <a:sp3d>
            <a:bevelT w="114300" prst="artDeco"/>
          </a:sp3d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5743976" cy="420024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800" dirty="0">
                <a:solidFill>
                  <a:srgbClr val="0070C0"/>
                </a:solidFill>
              </a:rPr>
              <a:t>Левой рукой взяться за кончик носа, правой - за противоположное ухо, затем одновременно опустить руки, хлопнуть в ладоши и поменять их положение. </a:t>
            </a:r>
          </a:p>
        </p:txBody>
      </p:sp>
    </p:spTree>
    <p:extLst>
      <p:ext uri="{BB962C8B-B14F-4D97-AF65-F5344CB8AC3E}">
        <p14:creationId xmlns="" xmlns:p14="http://schemas.microsoft.com/office/powerpoint/2010/main" val="36212409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77169" y="231847"/>
            <a:ext cx="11214196" cy="790130"/>
          </a:xfrm>
        </p:spPr>
        <p:txBody>
          <a:bodyPr>
            <a:normAutofit/>
          </a:bodyPr>
          <a:lstStyle/>
          <a:p>
            <a:pPr algn="ctr"/>
            <a:r>
              <a:rPr lang="ru-RU" sz="4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Глазодвигательные упражнения</a:t>
            </a:r>
            <a:endParaRPr lang="ru-RU" sz="4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146" name="Picture 2" descr="https://ds03.infourok.ru/uploads/ex/077d/00059944-d0111074/img32.jpg"/>
          <p:cNvPicPr>
            <a:picLocks noGrp="1" noChangeAspect="1" noChangeArrowheads="1"/>
          </p:cNvPicPr>
          <p:nvPr>
            <p:ph sz="half" idx="4294967295"/>
          </p:nvPr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49141" t="24766" r="2083" b="13068"/>
          <a:stretch/>
        </p:blipFill>
        <p:spPr bwMode="auto">
          <a:xfrm>
            <a:off x="2913529" y="1086411"/>
            <a:ext cx="6369050" cy="5578475"/>
          </a:xfrm>
          <a:prstGeom prst="rect">
            <a:avLst/>
          </a:prstGeom>
          <a:ln w="38100" cap="sq">
            <a:solidFill>
              <a:srgbClr val="FFCCFF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  <a:softEdge rad="12700"/>
          </a:effectLst>
          <a:scene3d>
            <a:camera prst="orthographicFront"/>
            <a:lightRig rig="threePt" dir="t"/>
          </a:scene3d>
          <a:sp3d>
            <a:bevelT w="101600" prst="riblet"/>
          </a:sp3d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24985098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11319917" cy="729696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Упражнение «Симметричные рисунки»</a:t>
            </a:r>
            <a:endParaRPr lang="ru-RU" sz="4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7170" name="Picture 2" descr="https://arhivurokov.ru/kopilka/uploads/user_file_57b3f39483837/img_user_file_57b3f39483837_1_3.jpg"/>
          <p:cNvPicPr>
            <a:picLocks noGrp="1" noChangeAspect="1" noChangeArrowheads="1"/>
          </p:cNvPicPr>
          <p:nvPr>
            <p:ph sz="half" idx="1"/>
          </p:nvPr>
        </p:nvPicPr>
        <p:blipFill rotWithShape="1">
          <a:blip r:embed="rId2" cstate="print">
            <a:duotone>
              <a:prstClr val="black"/>
              <a:srgbClr val="CCCCFF">
                <a:tint val="45000"/>
                <a:satMod val="400000"/>
              </a:srgbClr>
            </a:duoton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21166" t="19027" r="4235" b="38891"/>
          <a:stretch/>
        </p:blipFill>
        <p:spPr bwMode="auto">
          <a:xfrm>
            <a:off x="646111" y="1900519"/>
            <a:ext cx="4918846" cy="268724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solidFill>
              <a:srgbClr val="FFCCFF"/>
            </a:solidFill>
          </a:ln>
          <a:effectLst>
            <a:reflection blurRad="12700" stA="38000" endPos="28000" dist="5000" dir="5400000" sy="-100000" algn="bl" rotWithShape="0"/>
          </a:effectLst>
          <a:scene3d>
            <a:camera prst="orthographicFront"/>
            <a:lightRig rig="threePt" dir="t"/>
          </a:scene3d>
          <a:sp3d>
            <a:bevelT w="139700" prst="cross"/>
          </a:sp3d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6311535" cy="4200245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2800" dirty="0">
                <a:solidFill>
                  <a:srgbClr val="0070C0"/>
                </a:solidFill>
              </a:rPr>
              <a:t>Рисовать в воздухе обеими руками зеркально симметричные рисунки (начинать лучше с круглого предмета: яблоко, арбуз и т. д. Главное, чтобы ребенок смотрел во время "рисования" на свою руку). </a:t>
            </a:r>
            <a:endParaRPr lang="ru-RU" sz="2800" dirty="0" smtClean="0">
              <a:solidFill>
                <a:srgbClr val="0070C0"/>
              </a:solidFill>
            </a:endParaRPr>
          </a:p>
          <a:p>
            <a:pPr marL="0" indent="0">
              <a:buNone/>
            </a:pPr>
            <a:r>
              <a:rPr lang="ru-RU" sz="2800" dirty="0" smtClean="0">
                <a:solidFill>
                  <a:srgbClr val="0070C0"/>
                </a:solidFill>
              </a:rPr>
              <a:t>Затем повторить это движение одновременно двумя руками</a:t>
            </a:r>
            <a:r>
              <a:rPr lang="ru-RU" sz="2800" dirty="0">
                <a:solidFill>
                  <a:srgbClr val="0070C0"/>
                </a:solidFill>
              </a:rPr>
              <a:t/>
            </a:r>
            <a:br>
              <a:rPr lang="ru-RU" sz="2800" dirty="0">
                <a:solidFill>
                  <a:srgbClr val="0070C0"/>
                </a:solidFill>
              </a:rPr>
            </a:br>
            <a:endParaRPr lang="ru-RU" sz="28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1733625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10373986" cy="792758"/>
          </a:xfrm>
        </p:spPr>
        <p:txBody>
          <a:bodyPr/>
          <a:lstStyle/>
          <a:p>
            <a:pPr algn="ctr"/>
            <a:r>
              <a:rPr lang="ru-RU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«Перекрестные шаги»</a:t>
            </a:r>
            <a:endParaRPr lang="ru-RU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Рисунок 4" descr="img2 (1).jpg"/>
          <p:cNvPicPr>
            <a:picLocks noChangeAspect="1"/>
          </p:cNvPicPr>
          <p:nvPr/>
        </p:nvPicPr>
        <p:blipFill>
          <a:blip r:embed="rId2" cstate="print"/>
          <a:srcRect t="16196" r="53" b="-2000"/>
          <a:stretch>
            <a:fillRect/>
          </a:stretch>
        </p:blipFill>
        <p:spPr>
          <a:xfrm>
            <a:off x="1766047" y="1201357"/>
            <a:ext cx="8785411" cy="5656643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5852262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198607" y="268941"/>
            <a:ext cx="5936428" cy="756938"/>
          </a:xfrm>
        </p:spPr>
        <p:txBody>
          <a:bodyPr/>
          <a:lstStyle/>
          <a:p>
            <a:r>
              <a:rPr lang="ru-RU" dirty="0" smtClean="0"/>
              <a:t>«Крюки </a:t>
            </a:r>
            <a:r>
              <a:rPr lang="ru-RU" dirty="0" err="1" smtClean="0"/>
              <a:t>Деннисона</a:t>
            </a:r>
            <a:r>
              <a:rPr lang="ru-RU" dirty="0" smtClean="0"/>
              <a:t>»</a:t>
            </a:r>
            <a:endParaRPr lang="ru-RU" dirty="0"/>
          </a:p>
        </p:txBody>
      </p:sp>
      <p:pic>
        <p:nvPicPr>
          <p:cNvPr id="8" name="Содержимое 7" descr="img_user_file_54fedc390a7b6_9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rcRect t="16694"/>
          <a:stretch>
            <a:fillRect/>
          </a:stretch>
        </p:blipFill>
        <p:spPr>
          <a:xfrm>
            <a:off x="2357718" y="1048870"/>
            <a:ext cx="7862047" cy="4912147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9737" y="564777"/>
            <a:ext cx="7612828" cy="6096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«Энергетическая зевота»</a:t>
            </a:r>
            <a:endParaRPr lang="ru-RU" dirty="0"/>
          </a:p>
        </p:txBody>
      </p:sp>
      <p:pic>
        <p:nvPicPr>
          <p:cNvPr id="7" name="Содержимое 6" descr="slide_11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rcRect t="15085"/>
          <a:stretch>
            <a:fillRect/>
          </a:stretch>
        </p:blipFill>
        <p:spPr>
          <a:xfrm>
            <a:off x="2089429" y="1281953"/>
            <a:ext cx="7977935" cy="4491319"/>
          </a:xfrm>
        </p:spPr>
      </p:pic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4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Литература</a:t>
            </a:r>
            <a:endParaRPr lang="ru-RU" sz="4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anose="02040502050405020303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252604"/>
            <a:ext cx="10515600" cy="5336086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ru-RU" dirty="0" smtClean="0">
                <a:latin typeface="Georgia" panose="02040502050405020303" pitchFamily="18" charset="0"/>
              </a:rPr>
              <a:t> </a:t>
            </a:r>
            <a:r>
              <a:rPr lang="ru-RU" b="1" dirty="0" err="1" smtClean="0">
                <a:solidFill>
                  <a:srgbClr val="0070C0"/>
                </a:solidFill>
                <a:latin typeface="Georgia" panose="02040502050405020303" pitchFamily="18" charset="0"/>
              </a:rPr>
              <a:t>Афонькин</a:t>
            </a:r>
            <a:r>
              <a:rPr lang="ru-RU" b="1" dirty="0" smtClean="0">
                <a:solidFill>
                  <a:srgbClr val="0070C0"/>
                </a:solidFill>
                <a:latin typeface="Georgia" panose="02040502050405020303" pitchFamily="18" charset="0"/>
              </a:rPr>
              <a:t> </a:t>
            </a:r>
            <a:r>
              <a:rPr lang="ru-RU" b="1" dirty="0">
                <a:solidFill>
                  <a:srgbClr val="0070C0"/>
                </a:solidFill>
                <a:latin typeface="Georgia" panose="02040502050405020303" pitchFamily="18" charset="0"/>
              </a:rPr>
              <a:t>С.Ю., </a:t>
            </a:r>
            <a:r>
              <a:rPr lang="ru-RU" b="1" dirty="0" err="1">
                <a:solidFill>
                  <a:srgbClr val="0070C0"/>
                </a:solidFill>
                <a:latin typeface="Georgia" panose="02040502050405020303" pitchFamily="18" charset="0"/>
              </a:rPr>
              <a:t>Рузина</a:t>
            </a:r>
            <a:r>
              <a:rPr lang="ru-RU" b="1" dirty="0">
                <a:solidFill>
                  <a:srgbClr val="0070C0"/>
                </a:solidFill>
                <a:latin typeface="Georgia" panose="02040502050405020303" pitchFamily="18" charset="0"/>
              </a:rPr>
              <a:t> М.С. Страна пальчиковых игр. - СПб., 1997. </a:t>
            </a:r>
            <a:endParaRPr lang="ru-RU" b="1" dirty="0" smtClean="0">
              <a:solidFill>
                <a:srgbClr val="0070C0"/>
              </a:solidFill>
              <a:latin typeface="Georgia" panose="02040502050405020303" pitchFamily="18" charset="0"/>
            </a:endParaRPr>
          </a:p>
          <a:p>
            <a:pPr marL="0" indent="0">
              <a:buNone/>
            </a:pPr>
            <a:r>
              <a:rPr lang="ru-RU" b="1" dirty="0" err="1" smtClean="0">
                <a:solidFill>
                  <a:srgbClr val="0070C0"/>
                </a:solidFill>
                <a:latin typeface="Georgia" panose="02040502050405020303" pitchFamily="18" charset="0"/>
              </a:rPr>
              <a:t>Рузина</a:t>
            </a:r>
            <a:r>
              <a:rPr lang="ru-RU" b="1" dirty="0" smtClean="0">
                <a:solidFill>
                  <a:srgbClr val="0070C0"/>
                </a:solidFill>
                <a:latin typeface="Georgia" panose="02040502050405020303" pitchFamily="18" charset="0"/>
              </a:rPr>
              <a:t> </a:t>
            </a:r>
            <a:r>
              <a:rPr lang="ru-RU" b="1" dirty="0">
                <a:solidFill>
                  <a:srgbClr val="0070C0"/>
                </a:solidFill>
                <a:latin typeface="Georgia" panose="02040502050405020303" pitchFamily="18" charset="0"/>
              </a:rPr>
              <a:t>М.С. Пальчиковые и телесные игры для малышей – СПб.: Речь, 2003. </a:t>
            </a:r>
            <a:endParaRPr lang="ru-RU" b="1" dirty="0" smtClean="0">
              <a:solidFill>
                <a:srgbClr val="0070C0"/>
              </a:solidFill>
              <a:latin typeface="Georgia" panose="02040502050405020303" pitchFamily="18" charset="0"/>
            </a:endParaRPr>
          </a:p>
          <a:p>
            <a:pPr marL="0" indent="0">
              <a:buNone/>
            </a:pPr>
            <a:r>
              <a:rPr lang="ru-RU" b="1" dirty="0" smtClean="0">
                <a:solidFill>
                  <a:srgbClr val="0070C0"/>
                </a:solidFill>
                <a:latin typeface="Georgia" panose="02040502050405020303" pitchFamily="18" charset="0"/>
              </a:rPr>
              <a:t>Сиротюк </a:t>
            </a:r>
            <a:r>
              <a:rPr lang="ru-RU" b="1" dirty="0">
                <a:solidFill>
                  <a:srgbClr val="0070C0"/>
                </a:solidFill>
                <a:latin typeface="Georgia" panose="02040502050405020303" pitchFamily="18" charset="0"/>
              </a:rPr>
              <a:t>А.Л. Обучение детей с учетом психофизиологии: Практическое руководство для учителей и родителей. – М.: Сфера, 2001. </a:t>
            </a:r>
            <a:endParaRPr lang="ru-RU" b="1" dirty="0" smtClean="0">
              <a:solidFill>
                <a:srgbClr val="0070C0"/>
              </a:solidFill>
              <a:latin typeface="Georgia" panose="02040502050405020303" pitchFamily="18" charset="0"/>
            </a:endParaRPr>
          </a:p>
          <a:p>
            <a:pPr marL="0" indent="0">
              <a:buNone/>
            </a:pPr>
            <a:r>
              <a:rPr lang="ru-RU" b="1" dirty="0" err="1" smtClean="0">
                <a:solidFill>
                  <a:srgbClr val="0070C0"/>
                </a:solidFill>
                <a:latin typeface="Georgia" panose="02040502050405020303" pitchFamily="18" charset="0"/>
              </a:rPr>
              <a:t>Стамбулова</a:t>
            </a:r>
            <a:r>
              <a:rPr lang="ru-RU" b="1" dirty="0" smtClean="0">
                <a:solidFill>
                  <a:srgbClr val="0070C0"/>
                </a:solidFill>
                <a:latin typeface="Georgia" panose="02040502050405020303" pitchFamily="18" charset="0"/>
              </a:rPr>
              <a:t> </a:t>
            </a:r>
            <a:r>
              <a:rPr lang="ru-RU" b="1" dirty="0">
                <a:solidFill>
                  <a:srgbClr val="0070C0"/>
                </a:solidFill>
                <a:latin typeface="Georgia" panose="02040502050405020303" pitchFamily="18" charset="0"/>
              </a:rPr>
              <a:t>Н.Б. Опыт использования специальных физических упражнений для развития некоторых психических процессов у младших школьников – М., </a:t>
            </a:r>
            <a:r>
              <a:rPr lang="ru-RU" b="1" dirty="0" smtClean="0">
                <a:solidFill>
                  <a:srgbClr val="0070C0"/>
                </a:solidFill>
                <a:latin typeface="Georgia" panose="02040502050405020303" pitchFamily="18" charset="0"/>
              </a:rPr>
              <a:t>1977</a:t>
            </a:r>
          </a:p>
          <a:p>
            <a:pPr marL="0" indent="0">
              <a:buNone/>
            </a:pPr>
            <a:r>
              <a:rPr lang="ru-RU" b="1" dirty="0" err="1" smtClean="0">
                <a:solidFill>
                  <a:srgbClr val="0070C0"/>
                </a:solidFill>
                <a:latin typeface="Georgia" panose="02040502050405020303" pitchFamily="18" charset="0"/>
              </a:rPr>
              <a:t>Хризман</a:t>
            </a:r>
            <a:r>
              <a:rPr lang="ru-RU" b="1" dirty="0" smtClean="0">
                <a:solidFill>
                  <a:srgbClr val="0070C0"/>
                </a:solidFill>
                <a:latin typeface="Georgia" panose="02040502050405020303" pitchFamily="18" charset="0"/>
              </a:rPr>
              <a:t> </a:t>
            </a:r>
            <a:r>
              <a:rPr lang="ru-RU" b="1" dirty="0">
                <a:solidFill>
                  <a:srgbClr val="0070C0"/>
                </a:solidFill>
                <a:latin typeface="Georgia" panose="02040502050405020303" pitchFamily="18" charset="0"/>
              </a:rPr>
              <a:t>Т.П. Развитие функций детского мозга – Л., 1978. </a:t>
            </a:r>
          </a:p>
          <a:p>
            <a:pPr marL="0" indent="0">
              <a:buNone/>
            </a:pPr>
            <a:r>
              <a:rPr lang="ru-RU" b="1" dirty="0" err="1" smtClean="0">
                <a:solidFill>
                  <a:srgbClr val="0070C0"/>
                </a:solidFill>
                <a:latin typeface="Georgia" panose="02040502050405020303" pitchFamily="18" charset="0"/>
              </a:rPr>
              <a:t>Цвынтарный</a:t>
            </a:r>
            <a:r>
              <a:rPr lang="ru-RU" b="1" dirty="0" smtClean="0">
                <a:solidFill>
                  <a:srgbClr val="0070C0"/>
                </a:solidFill>
                <a:latin typeface="Georgia" panose="02040502050405020303" pitchFamily="18" charset="0"/>
              </a:rPr>
              <a:t> </a:t>
            </a:r>
            <a:r>
              <a:rPr lang="ru-RU" b="1" dirty="0">
                <a:solidFill>
                  <a:srgbClr val="0070C0"/>
                </a:solidFill>
                <a:latin typeface="Georgia" panose="02040502050405020303" pitchFamily="18" charset="0"/>
              </a:rPr>
              <a:t>В.В. Играем пальчиками и развиваем речь. СПб., 1996. </a:t>
            </a:r>
            <a:endParaRPr lang="ru-RU" b="1" dirty="0" smtClean="0">
              <a:solidFill>
                <a:srgbClr val="0070C0"/>
              </a:solidFill>
              <a:latin typeface="Georgia" panose="02040502050405020303" pitchFamily="18" charset="0"/>
            </a:endParaRPr>
          </a:p>
          <a:p>
            <a:pPr marL="0" indent="0">
              <a:buNone/>
            </a:pPr>
            <a:r>
              <a:rPr lang="ru-RU" b="1" dirty="0" err="1" smtClean="0">
                <a:solidFill>
                  <a:srgbClr val="0070C0"/>
                </a:solidFill>
                <a:latin typeface="Georgia" panose="02040502050405020303" pitchFamily="18" charset="0"/>
              </a:rPr>
              <a:t>Шанина</a:t>
            </a:r>
            <a:r>
              <a:rPr lang="ru-RU" b="1" dirty="0" smtClean="0">
                <a:solidFill>
                  <a:srgbClr val="0070C0"/>
                </a:solidFill>
                <a:latin typeface="Georgia" panose="02040502050405020303" pitchFamily="18" charset="0"/>
              </a:rPr>
              <a:t> </a:t>
            </a:r>
            <a:r>
              <a:rPr lang="ru-RU" b="1" dirty="0">
                <a:solidFill>
                  <a:srgbClr val="0070C0"/>
                </a:solidFill>
                <a:latin typeface="Georgia" panose="02040502050405020303" pitchFamily="18" charset="0"/>
              </a:rPr>
              <a:t>Г.Е Упражнения специального </a:t>
            </a:r>
            <a:r>
              <a:rPr lang="ru-RU" b="1" dirty="0" err="1">
                <a:solidFill>
                  <a:srgbClr val="0070C0"/>
                </a:solidFill>
                <a:latin typeface="Georgia" panose="02040502050405020303" pitchFamily="18" charset="0"/>
              </a:rPr>
              <a:t>кинезиологического</a:t>
            </a:r>
            <a:r>
              <a:rPr lang="ru-RU" b="1" dirty="0">
                <a:solidFill>
                  <a:srgbClr val="0070C0"/>
                </a:solidFill>
                <a:latin typeface="Georgia" panose="02040502050405020303" pitchFamily="18" charset="0"/>
              </a:rPr>
              <a:t> комплекса для восстановления межполушарного взаимодействия у детей и подростков: Учебное пособие – М., 1999.</a:t>
            </a:r>
          </a:p>
          <a:p>
            <a:endParaRPr lang="ru-RU" dirty="0">
              <a:solidFill>
                <a:srgbClr val="0070C0"/>
              </a:solidFill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7068646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effectLst>
            <a:glow rad="63500">
              <a:schemeClr val="accent2">
                <a:satMod val="175000"/>
                <a:alpha val="40000"/>
              </a:schemeClr>
            </a:glow>
            <a:outerShdw blurRad="50800" dist="38100" dir="18900000" algn="b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01600" prst="riblet"/>
          </a:sp3d>
        </p:spPr>
        <p:txBody>
          <a:bodyPr>
            <a:prstTxWarp prst="textFadeRight">
              <a:avLst/>
            </a:prstTxWarp>
          </a:bodyPr>
          <a:lstStyle/>
          <a:p>
            <a:pPr algn="ctr"/>
            <a:r>
              <a:rPr lang="ru-RU" dirty="0" smtClean="0">
                <a:ln>
                  <a:solidFill>
                    <a:schemeClr val="accent2">
                      <a:lumMod val="60000"/>
                      <a:lumOff val="40000"/>
                    </a:schemeClr>
                  </a:solidFill>
                </a:ln>
              </a:rPr>
              <a:t>Спасибо за внимание!</a:t>
            </a:r>
            <a:endParaRPr lang="ru-RU" dirty="0">
              <a:ln>
                <a:solidFill>
                  <a:schemeClr val="accent2">
                    <a:lumMod val="60000"/>
                    <a:lumOff val="40000"/>
                  </a:schemeClr>
                </a:solidFill>
              </a:ln>
            </a:endParaRPr>
          </a:p>
        </p:txBody>
      </p:sp>
      <p:sp>
        <p:nvSpPr>
          <p:cNvPr id="10" name="Подзаголовок 9"/>
          <p:cNvSpPr>
            <a:spLocks noGrp="1"/>
          </p:cNvSpPr>
          <p:nvPr>
            <p:ph type="subTitle" idx="1"/>
          </p:nvPr>
        </p:nvSpPr>
        <p:spPr>
          <a:xfrm>
            <a:off x="1154955" y="5593080"/>
            <a:ext cx="8825658" cy="45719"/>
          </a:xfrm>
        </p:spPr>
        <p:txBody>
          <a:bodyPr>
            <a:normAutofit fontScale="25000" lnSpcReduction="20000"/>
          </a:bodyPr>
          <a:lstStyle/>
          <a:p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17927617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10823192" cy="140053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2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Georgia" panose="02040502050405020303" pitchFamily="18" charset="0"/>
                <a:hlinkClick r:id="rId2"/>
              </a:rPr>
              <a:t>Кинезиология</a:t>
            </a:r>
            <a:r>
              <a:rPr lang="ru-RU" sz="32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Georgia" panose="02040502050405020303" pitchFamily="18" charset="0"/>
              </a:rPr>
              <a:t> </a:t>
            </a:r>
            <a:r>
              <a:rPr lang="ru-RU" sz="32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Georgia" panose="02040502050405020303" pitchFamily="18" charset="0"/>
              </a:rPr>
              <a:t>–</a:t>
            </a:r>
            <a:br>
              <a:rPr lang="ru-RU" sz="32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Georgia" panose="02040502050405020303" pitchFamily="18" charset="0"/>
              </a:rPr>
            </a:br>
            <a:r>
              <a:rPr lang="ru-RU" sz="3200" b="1" dirty="0" smtClean="0">
                <a:latin typeface="Georgia" panose="02040502050405020303" pitchFamily="18" charset="0"/>
              </a:rPr>
              <a:t> </a:t>
            </a:r>
            <a:r>
              <a:rPr lang="ru-RU" sz="3200" b="1" dirty="0">
                <a:latin typeface="Georgia" panose="02040502050405020303" pitchFamily="18" charset="0"/>
              </a:rPr>
              <a:t>наука о развитии головного мозга через </a:t>
            </a:r>
            <a:r>
              <a:rPr lang="ru-RU" sz="3200" b="1" dirty="0" smtClean="0">
                <a:latin typeface="Georgia" panose="02040502050405020303" pitchFamily="18" charset="0"/>
              </a:rPr>
              <a:t>движение</a:t>
            </a:r>
            <a:endParaRPr lang="ru-RU" sz="3200" dirty="0">
              <a:latin typeface="Georgia" panose="02040502050405020303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53703" y="1787122"/>
            <a:ext cx="10515600" cy="4351338"/>
          </a:xfrm>
        </p:spPr>
        <p:txBody>
          <a:bodyPr>
            <a:normAutofit/>
          </a:bodyPr>
          <a:lstStyle/>
          <a:p>
            <a:endParaRPr lang="ru-RU" b="1" dirty="0" smtClean="0">
              <a:solidFill>
                <a:schemeClr val="accent1">
                  <a:lumMod val="50000"/>
                </a:schemeClr>
              </a:solidFill>
              <a:latin typeface="Georgia" panose="02040502050405020303" pitchFamily="18" charset="0"/>
            </a:endParaRPr>
          </a:p>
          <a:p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Georgia" panose="02040502050405020303" pitchFamily="18" charset="0"/>
              </a:rPr>
              <a:t>Развивающая </a:t>
            </a:r>
            <a:r>
              <a:rPr lang="ru-RU" b="1" dirty="0">
                <a:solidFill>
                  <a:schemeClr val="accent1">
                    <a:lumMod val="50000"/>
                  </a:schemeClr>
                </a:solidFill>
                <a:latin typeface="Georgia" panose="02040502050405020303" pitchFamily="18" charset="0"/>
              </a:rPr>
              <a:t>работа должна быть направлена от движений к мышлению, а не наоборот. </a:t>
            </a:r>
            <a:endParaRPr lang="ru-RU" b="1" dirty="0" smtClean="0">
              <a:solidFill>
                <a:schemeClr val="accent1">
                  <a:lumMod val="50000"/>
                </a:schemeClr>
              </a:solidFill>
              <a:latin typeface="Georgia" panose="02040502050405020303" pitchFamily="18" charset="0"/>
            </a:endParaRPr>
          </a:p>
          <a:p>
            <a:r>
              <a:rPr lang="ru-RU" b="1" dirty="0" err="1">
                <a:solidFill>
                  <a:schemeClr val="accent1">
                    <a:lumMod val="50000"/>
                  </a:schemeClr>
                </a:solidFill>
                <a:latin typeface="Georgia" panose="02040502050405020303" pitchFamily="18" charset="0"/>
              </a:rPr>
              <a:t>Кинезиологические</a:t>
            </a:r>
            <a:r>
              <a:rPr lang="ru-RU" b="1" dirty="0">
                <a:solidFill>
                  <a:schemeClr val="accent1">
                    <a:lumMod val="50000"/>
                  </a:schemeClr>
                </a:solidFill>
                <a:latin typeface="Georgia" panose="02040502050405020303" pitchFamily="18" charset="0"/>
              </a:rPr>
              <a:t> упражнение – это комплекс движений позволяющих активизировать межполушарное воздействие. </a:t>
            </a:r>
            <a:endParaRPr lang="ru-RU" b="1" dirty="0" smtClean="0">
              <a:solidFill>
                <a:schemeClr val="accent1">
                  <a:lumMod val="50000"/>
                </a:schemeClr>
              </a:solidFill>
              <a:latin typeface="Georgia" panose="02040502050405020303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19104891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Содержимое 3" descr="C:\Users\user\Desktop\0002-002-Sodruzhestvo-polusharij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461" y="285728"/>
            <a:ext cx="11144328" cy="62865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Picture 1" descr="C:\Users\user\Desktop\505ff6c2ddbdb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461" y="285728"/>
            <a:ext cx="11144328" cy="628654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6712" y="571480"/>
            <a:ext cx="10972800" cy="1143000"/>
          </a:xfrm>
        </p:spPr>
        <p:txBody>
          <a:bodyPr>
            <a:normAutofit fontScale="90000"/>
          </a:bodyPr>
          <a:lstStyle/>
          <a:p>
            <a:r>
              <a:rPr lang="ru-RU" sz="3600" b="1" dirty="0" smtClean="0">
                <a:solidFill>
                  <a:srgbClr val="FF3300"/>
                </a:solidFill>
              </a:rPr>
              <a:t>Применение метода кинезиологии позволяет улучшить:</a:t>
            </a:r>
            <a:r>
              <a:rPr lang="ru-RU" b="1" dirty="0" smtClean="0">
                <a:solidFill>
                  <a:srgbClr val="FF3300"/>
                </a:solidFill>
              </a:rPr>
              <a:t/>
            </a:r>
            <a:br>
              <a:rPr lang="ru-RU" b="1" dirty="0" smtClean="0">
                <a:solidFill>
                  <a:srgbClr val="FF3300"/>
                </a:solidFill>
              </a:rPr>
            </a:br>
            <a:endParaRPr lang="ru-RU" b="1" dirty="0">
              <a:solidFill>
                <a:srgbClr val="FF33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1521441" y="6072207"/>
            <a:ext cx="60959" cy="53957"/>
          </a:xfrm>
        </p:spPr>
        <p:txBody>
          <a:bodyPr>
            <a:normAutofit fontScale="25000" lnSpcReduction="20000"/>
          </a:bodyPr>
          <a:lstStyle/>
          <a:p>
            <a:endParaRPr lang="ru-RU" dirty="0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1238216" y="1714488"/>
            <a:ext cx="2571768" cy="785818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tx1"/>
                </a:solidFill>
              </a:rPr>
              <a:t>Речь</a:t>
            </a:r>
            <a:r>
              <a:rPr lang="ru-RU" sz="1600" dirty="0" smtClean="0">
                <a:solidFill>
                  <a:schemeClr val="tx1"/>
                </a:solidFill>
              </a:rPr>
              <a:t> </a:t>
            </a:r>
            <a:endParaRPr lang="ru-RU" sz="1600" dirty="0">
              <a:solidFill>
                <a:schemeClr val="tx1"/>
              </a:solidFill>
            </a:endParaRPr>
          </a:p>
        </p:txBody>
      </p:sp>
      <p:sp>
        <p:nvSpPr>
          <p:cNvPr id="5" name="Стрелка вниз 4"/>
          <p:cNvSpPr/>
          <p:nvPr/>
        </p:nvSpPr>
        <p:spPr>
          <a:xfrm rot="1848860">
            <a:off x="4302867" y="1395219"/>
            <a:ext cx="857256" cy="78370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6" name="Стрелка вниз 5"/>
          <p:cNvSpPr/>
          <p:nvPr/>
        </p:nvSpPr>
        <p:spPr>
          <a:xfrm rot="19662281">
            <a:off x="7166095" y="1396998"/>
            <a:ext cx="857256" cy="78370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8286765" y="1714488"/>
            <a:ext cx="2857520" cy="785818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tx1"/>
                </a:solidFill>
              </a:rPr>
              <a:t>Внимание</a:t>
            </a:r>
            <a:r>
              <a:rPr lang="ru-RU" sz="2800" b="1" dirty="0" smtClean="0">
                <a:solidFill>
                  <a:schemeClr val="tx1"/>
                </a:solidFill>
              </a:rPr>
              <a:t> </a:t>
            </a:r>
            <a:endParaRPr lang="ru-RU" sz="2800" b="1" dirty="0">
              <a:solidFill>
                <a:schemeClr val="tx1"/>
              </a:solidFill>
            </a:endParaRPr>
          </a:p>
        </p:txBody>
      </p:sp>
      <p:sp>
        <p:nvSpPr>
          <p:cNvPr id="8" name="Стрелка вниз 7"/>
          <p:cNvSpPr/>
          <p:nvPr/>
        </p:nvSpPr>
        <p:spPr>
          <a:xfrm rot="1848860">
            <a:off x="4779120" y="2752541"/>
            <a:ext cx="857256" cy="78370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1333467" y="3214686"/>
            <a:ext cx="3333773" cy="785818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</a:rPr>
              <a:t> Снижает утомляемость</a:t>
            </a:r>
            <a:endParaRPr lang="ru-RU" sz="2800" b="1" dirty="0">
              <a:solidFill>
                <a:schemeClr val="tx1"/>
              </a:solidFill>
            </a:endParaRPr>
          </a:p>
        </p:txBody>
      </p:sp>
      <p:sp>
        <p:nvSpPr>
          <p:cNvPr id="11" name="Стрелка вниз 10"/>
          <p:cNvSpPr/>
          <p:nvPr/>
        </p:nvSpPr>
        <p:spPr>
          <a:xfrm rot="19662281">
            <a:off x="6975593" y="2754320"/>
            <a:ext cx="857256" cy="78370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2" name="Стрелка вниз 11"/>
          <p:cNvSpPr/>
          <p:nvPr/>
        </p:nvSpPr>
        <p:spPr>
          <a:xfrm rot="19662281">
            <a:off x="6785093" y="4325957"/>
            <a:ext cx="857256" cy="78370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8286765" y="3214686"/>
            <a:ext cx="2857520" cy="785818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</a:rPr>
              <a:t>Моторику </a:t>
            </a:r>
            <a:endParaRPr lang="ru-RU" sz="2800" b="1" dirty="0">
              <a:solidFill>
                <a:schemeClr val="tx1"/>
              </a:solidFill>
            </a:endParaRP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7810512" y="4786322"/>
            <a:ext cx="3714776" cy="1071570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Повышает интеллектуальные способности</a:t>
            </a:r>
            <a:endParaRPr lang="ru-RU" sz="2400" b="1" dirty="0">
              <a:solidFill>
                <a:schemeClr val="tx1"/>
              </a:solidFill>
            </a:endParaRPr>
          </a:p>
        </p:txBody>
      </p:sp>
      <p:sp>
        <p:nvSpPr>
          <p:cNvPr id="15" name="Стрелка вниз 14"/>
          <p:cNvSpPr/>
          <p:nvPr/>
        </p:nvSpPr>
        <p:spPr>
          <a:xfrm rot="1848860">
            <a:off x="4969621" y="4324177"/>
            <a:ext cx="857256" cy="78370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1142966" y="4786322"/>
            <a:ext cx="3905277" cy="1143008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</a:rPr>
              <a:t> </a:t>
            </a:r>
            <a:r>
              <a:rPr lang="ru-RU" sz="2400" b="1" dirty="0" smtClean="0">
                <a:solidFill>
                  <a:schemeClr val="tx1"/>
                </a:solidFill>
              </a:rPr>
              <a:t>Повышает познавательные способности</a:t>
            </a:r>
            <a:endParaRPr lang="ru-RU" sz="24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230" y="465268"/>
            <a:ext cx="10911840" cy="1051560"/>
          </a:xfrm>
        </p:spPr>
        <p:txBody>
          <a:bodyPr/>
          <a:lstStyle/>
          <a:p>
            <a:pPr algn="ctr"/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Возможности </a:t>
            </a:r>
            <a:r>
              <a:rPr lang="ru-RU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кинезиологии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378885" y="1576928"/>
            <a:ext cx="8946541" cy="4195481"/>
          </a:xfrm>
        </p:spPr>
        <p:txBody>
          <a:bodyPr>
            <a:normAutofit fontScale="92500" lnSpcReduction="20000"/>
          </a:bodyPr>
          <a:lstStyle/>
          <a:p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Активизация стволовых отделов мозга;</a:t>
            </a:r>
          </a:p>
          <a:p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Успокоение и релаксации;</a:t>
            </a:r>
          </a:p>
          <a:p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Развитие межполушарного взаимодействия;</a:t>
            </a:r>
          </a:p>
          <a:p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Синхронизация работы полушарий;</a:t>
            </a:r>
          </a:p>
          <a:p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Развитие мелкой моторики;</a:t>
            </a:r>
          </a:p>
          <a:p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Развитие психических процессов;</a:t>
            </a:r>
          </a:p>
          <a:p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Устранение </a:t>
            </a:r>
            <a:r>
              <a:rPr lang="ru-RU" b="1" dirty="0" err="1" smtClean="0">
                <a:solidFill>
                  <a:schemeClr val="accent1">
                    <a:lumMod val="50000"/>
                  </a:schemeClr>
                </a:solidFill>
              </a:rPr>
              <a:t>дислексии</a:t>
            </a: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 и </a:t>
            </a:r>
            <a:r>
              <a:rPr lang="ru-RU" b="1" dirty="0" err="1" smtClean="0">
                <a:solidFill>
                  <a:schemeClr val="accent1">
                    <a:lumMod val="50000"/>
                  </a:schemeClr>
                </a:solidFill>
              </a:rPr>
              <a:t>дисграфии</a:t>
            </a: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;</a:t>
            </a:r>
          </a:p>
          <a:p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Активизация мыслительной деятельности;</a:t>
            </a:r>
          </a:p>
          <a:p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Улучшение эмоционального состояния и повышение настроения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4143478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06418" y="377731"/>
            <a:ext cx="10911840" cy="1051560"/>
          </a:xfrm>
        </p:spPr>
        <p:txBody>
          <a:bodyPr/>
          <a:lstStyle/>
          <a:p>
            <a:pPr algn="ctr"/>
            <a:r>
              <a:rPr lang="ru-RU" sz="4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Упражнение «Колечко»</a:t>
            </a:r>
            <a:endParaRPr lang="ru-RU" sz="4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Объект 3" descr="C:\Users\user\Downloads\content_8.jpg"/>
          <p:cNvPicPr>
            <a:picLocks noGrp="1"/>
          </p:cNvPicPr>
          <p:nvPr>
            <p:ph sz="half" idx="1"/>
          </p:nvPr>
        </p:nvPicPr>
        <p:blipFill rotWithShape="1">
          <a:blip r:embed="rId2" cstate="print">
            <a:duotone>
              <a:prstClr val="black"/>
              <a:schemeClr val="tx2">
                <a:lumMod val="40000"/>
                <a:lumOff val="60000"/>
                <a:tint val="45000"/>
                <a:satMod val="400000"/>
              </a:schemeClr>
            </a:duoton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10000" b="17156"/>
          <a:stretch/>
        </p:blipFill>
        <p:spPr bwMode="auto">
          <a:xfrm>
            <a:off x="646111" y="1853248"/>
            <a:ext cx="2482700" cy="305635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Объект 2"/>
          <p:cNvSpPr>
            <a:spLocks noGrp="1"/>
          </p:cNvSpPr>
          <p:nvPr>
            <p:ph sz="half" idx="2"/>
          </p:nvPr>
        </p:nvSpPr>
        <p:spPr>
          <a:xfrm>
            <a:off x="3224462" y="1568918"/>
            <a:ext cx="7122695" cy="4687419"/>
          </a:xfrm>
        </p:spPr>
        <p:txBody>
          <a:bodyPr>
            <a:normAutofit lnSpcReduction="10000"/>
          </a:bodyPr>
          <a:lstStyle/>
          <a:p>
            <a:pPr>
              <a:lnSpc>
                <a:spcPct val="110000"/>
              </a:lnSpc>
            </a:pPr>
            <a:r>
              <a:rPr lang="ru-RU" sz="2400" dirty="0">
                <a:solidFill>
                  <a:schemeClr val="accent1">
                    <a:lumMod val="50000"/>
                  </a:schemeClr>
                </a:solidFill>
                <a:latin typeface="+mn-lt"/>
              </a:rPr>
              <a:t>Поочередно и как можно быстрее перебирай­те пальцы рук, соединяя в кольцо с большим пальцем по­следовательно указательный, средний и т.д. Проба </a:t>
            </a:r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  <a:latin typeface="+mn-lt"/>
              </a:rPr>
              <a:t>выполняется </a:t>
            </a:r>
            <a:r>
              <a:rPr lang="ru-RU" sz="2400" dirty="0">
                <a:solidFill>
                  <a:schemeClr val="accent1">
                    <a:lumMod val="50000"/>
                  </a:schemeClr>
                </a:solidFill>
                <a:latin typeface="+mn-lt"/>
              </a:rPr>
              <a:t>в прямом (от указательного пальца к мизинцу) и в обратном (от мизинца к указательному пальцу) порядке. Вначале упражнение выполняется каждой рукой отдельно, затем вместе</a:t>
            </a:r>
          </a:p>
          <a:p>
            <a:pPr marL="0" indent="0">
              <a:lnSpc>
                <a:spcPct val="110000"/>
              </a:lnSpc>
              <a:buNone/>
            </a:pPr>
            <a:r>
              <a:rPr lang="ru-RU" sz="2400" dirty="0">
                <a:solidFill>
                  <a:schemeClr val="accent1">
                    <a:lumMod val="50000"/>
                  </a:schemeClr>
                </a:solidFill>
                <a:latin typeface="+mn-lt"/>
              </a:rPr>
              <a:t> 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872205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852" y="286870"/>
            <a:ext cx="11067834" cy="1015048"/>
          </a:xfrm>
        </p:spPr>
        <p:txBody>
          <a:bodyPr/>
          <a:lstStyle/>
          <a:p>
            <a:pPr algn="ctr"/>
            <a:r>
              <a:rPr lang="ru-RU" sz="4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Упражнение «Кулак-ребро Ладонь»</a:t>
            </a:r>
            <a:endParaRPr lang="ru-RU" sz="4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anose="02040502050405020303" pitchFamily="18" charset="0"/>
            </a:endParaRPr>
          </a:p>
        </p:txBody>
      </p:sp>
      <p:pic>
        <p:nvPicPr>
          <p:cNvPr id="10" name="Объект 9" descr="C:\Users\user\Downloads\content_1.jpg"/>
          <p:cNvPicPr>
            <a:picLocks noGrp="1"/>
          </p:cNvPicPr>
          <p:nvPr>
            <p:ph idx="1"/>
          </p:nvPr>
        </p:nvPicPr>
        <p:blipFill rotWithShape="1">
          <a:blip r:embed="rId2" cstate="print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-178" t="39858" r="-843" b="24813"/>
          <a:stretch/>
        </p:blipFill>
        <p:spPr bwMode="auto">
          <a:xfrm>
            <a:off x="2127183" y="3060895"/>
            <a:ext cx="2404920" cy="1915163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Рисунок 10" descr="C:\Users\user\Downloads\content_1.jpg"/>
          <p:cNvPicPr/>
          <p:nvPr/>
        </p:nvPicPr>
        <p:blipFill rotWithShape="1">
          <a:blip r:embed="rId2" cstate="print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-1017" t="4985" r="1252" b="60836"/>
          <a:stretch/>
        </p:blipFill>
        <p:spPr bwMode="auto">
          <a:xfrm>
            <a:off x="510139" y="1309101"/>
            <a:ext cx="2416551" cy="1751795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Рисунок 11" descr="C:\Users\user\Downloads\content_1.jpg"/>
          <p:cNvPicPr/>
          <p:nvPr/>
        </p:nvPicPr>
        <p:blipFill rotWithShape="1">
          <a:blip r:embed="rId2" cstate="print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-503" t="70839"/>
          <a:stretch/>
        </p:blipFill>
        <p:spPr bwMode="auto">
          <a:xfrm>
            <a:off x="3686475" y="4745255"/>
            <a:ext cx="2303837" cy="1785081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Прямоугольник 3"/>
          <p:cNvSpPr/>
          <p:nvPr/>
        </p:nvSpPr>
        <p:spPr>
          <a:xfrm>
            <a:off x="6137517" y="2109193"/>
            <a:ext cx="5480176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chemeClr val="accent1">
                    <a:lumMod val="50000"/>
                  </a:schemeClr>
                </a:solidFill>
                <a:ea typeface="Calibri" panose="020F0502020204030204" pitchFamily="34" charset="0"/>
              </a:rPr>
              <a:t>Ребенку показывают три поло­жения руки на плоскости стола, последовательно сменяю­щих друг друга. Ладонь на плоскости, ладонь сжатая в ку­лак, ладонь ребром на плоскости стола, распрямленная ла­донь на плоскости стола. Ребенок выполняет пробу вместе с педагогом, затем по памяти в течение 8—10 повторений моторной программы. Проба выполняется сначала правой рукой, потом — левой, затем — двумя руками вместе. При усвоении программы или при затруднениях в выполнении педагог предлагает ребенку помогать себе командами («ку­лак—ребро—ладонь»), произносимыми вслух или про себя</a:t>
            </a:r>
            <a:endParaRPr lang="ru-RU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1248986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42278" y="225331"/>
            <a:ext cx="10911840" cy="1051560"/>
          </a:xfrm>
        </p:spPr>
        <p:txBody>
          <a:bodyPr/>
          <a:lstStyle/>
          <a:p>
            <a:pPr algn="ctr"/>
            <a:r>
              <a:rPr lang="ru-RU" sz="4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Упражнение «Фонарики»</a:t>
            </a:r>
            <a:endParaRPr lang="ru-RU" sz="4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anose="02040502050405020303" pitchFamily="18" charset="0"/>
            </a:endParaRPr>
          </a:p>
        </p:txBody>
      </p:sp>
      <p:pic>
        <p:nvPicPr>
          <p:cNvPr id="4" name="Объект 3" descr="C:\Users\user\Downloads\content_2.jpg"/>
          <p:cNvPicPr>
            <a:picLocks noGrp="1"/>
          </p:cNvPicPr>
          <p:nvPr>
            <p:ph sz="half" idx="1"/>
          </p:nvPr>
        </p:nvPicPr>
        <p:blipFill rotWithShape="1">
          <a:blip r:embed="rId2" cstate="print">
            <a:extLst>
              <a:ext uri="{BEBA8EAE-BF5A-486C-A8C5-ECC9F3942E4B}">
                <a14:imgProps xmlns="" xmlns:a14="http://schemas.microsoft.com/office/drawing/2010/main">
                  <a14:imgLayer r:embed="rId3">
                    <a14:imgEffect>
                      <a14:brightnessContrast bright="-20000" contrast="5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 t="7013" r="-723" b="49441"/>
          <a:stretch/>
        </p:blipFill>
        <p:spPr bwMode="auto">
          <a:xfrm>
            <a:off x="646111" y="1434164"/>
            <a:ext cx="3271371" cy="207905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3" name="Объект 2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5703318" cy="4200245"/>
          </a:xfrm>
        </p:spPr>
        <p:txBody>
          <a:bodyPr>
            <a:normAutofit fontScale="85000" lnSpcReduction="20000"/>
          </a:bodyPr>
          <a:lstStyle/>
          <a:p>
            <a:pPr marL="0" lvl="0" indent="0">
              <a:lnSpc>
                <a:spcPct val="150000"/>
              </a:lnSpc>
              <a:buNone/>
            </a:pPr>
            <a:r>
              <a:rPr lang="ru-RU" dirty="0">
                <a:solidFill>
                  <a:srgbClr val="0070C0"/>
                </a:solidFill>
              </a:rPr>
              <a:t>Читать стихотворение и на каждую фразу делать одновременно обеими кистями рук соответствующие движения: сжимаем и разжимаем </a:t>
            </a:r>
            <a:r>
              <a:rPr lang="ru-RU" dirty="0" smtClean="0">
                <a:solidFill>
                  <a:srgbClr val="0070C0"/>
                </a:solidFill>
              </a:rPr>
              <a:t>пальцы</a:t>
            </a:r>
          </a:p>
          <a:p>
            <a:pPr lvl="0"/>
            <a:endParaRPr lang="ru-RU" dirty="0">
              <a:solidFill>
                <a:srgbClr val="0070C0"/>
              </a:solidFill>
            </a:endParaRPr>
          </a:p>
          <a:p>
            <a:pPr marL="0" lvl="0" indent="0">
              <a:buNone/>
            </a:pPr>
            <a:endParaRPr lang="ru-RU" dirty="0">
              <a:solidFill>
                <a:srgbClr val="0070C0"/>
              </a:solidFill>
            </a:endParaRPr>
          </a:p>
          <a:p>
            <a:pPr marL="0" indent="0">
              <a:buNone/>
            </a:pPr>
            <a:r>
              <a:rPr lang="ru-RU" b="1" i="1" dirty="0">
                <a:solidFill>
                  <a:srgbClr val="0070C0"/>
                </a:solidFill>
              </a:rPr>
              <a:t>Мы фонарики зажжем,</a:t>
            </a:r>
            <a:endParaRPr lang="ru-RU" dirty="0">
              <a:solidFill>
                <a:srgbClr val="0070C0"/>
              </a:solidFill>
            </a:endParaRPr>
          </a:p>
          <a:p>
            <a:pPr marL="0" indent="0">
              <a:buNone/>
            </a:pPr>
            <a:r>
              <a:rPr lang="ru-RU" b="1" i="1" dirty="0">
                <a:solidFill>
                  <a:srgbClr val="0070C0"/>
                </a:solidFill>
              </a:rPr>
              <a:t>А потом гулять пойдем.</a:t>
            </a:r>
            <a:endParaRPr lang="ru-RU" dirty="0">
              <a:solidFill>
                <a:srgbClr val="0070C0"/>
              </a:solidFill>
            </a:endParaRPr>
          </a:p>
          <a:p>
            <a:pPr marL="0" indent="0">
              <a:buNone/>
            </a:pPr>
            <a:r>
              <a:rPr lang="ru-RU" b="1" i="1" dirty="0">
                <a:solidFill>
                  <a:srgbClr val="0070C0"/>
                </a:solidFill>
              </a:rPr>
              <a:t>Вот фонарики сияют,</a:t>
            </a:r>
            <a:endParaRPr lang="ru-RU" dirty="0">
              <a:solidFill>
                <a:srgbClr val="0070C0"/>
              </a:solidFill>
            </a:endParaRPr>
          </a:p>
          <a:p>
            <a:pPr marL="0" indent="0">
              <a:buNone/>
            </a:pPr>
            <a:r>
              <a:rPr lang="ru-RU" b="1" i="1" dirty="0">
                <a:solidFill>
                  <a:srgbClr val="0070C0"/>
                </a:solidFill>
              </a:rPr>
              <a:t>Нам дорогу освещают</a:t>
            </a:r>
            <a:endParaRPr lang="ru-RU" dirty="0">
              <a:solidFill>
                <a:srgbClr val="0070C0"/>
              </a:solidFill>
            </a:endParaRPr>
          </a:p>
        </p:txBody>
      </p:sp>
      <p:pic>
        <p:nvPicPr>
          <p:cNvPr id="5" name="Рисунок 4" descr="C:\Users\user\Downloads\content_2.jpg"/>
          <p:cNvPicPr/>
          <p:nvPr/>
        </p:nvPicPr>
        <p:blipFill rotWithShape="1">
          <a:blip r:embed="rId4" cstate="print">
            <a:extLst>
              <a:ext uri="{BEBA8EAE-BF5A-486C-A8C5-ECC9F3942E4B}">
                <a14:imgProps xmlns="" xmlns:a14="http://schemas.microsoft.com/office/drawing/2010/main">
                  <a14:imgLayer r:embed="rId3">
                    <a14:imgEffect>
                      <a14:brightnessContrast bright="-6000" contrast="-6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 t="50363" b="1"/>
          <a:stretch/>
        </p:blipFill>
        <p:spPr bwMode="auto">
          <a:xfrm>
            <a:off x="1601710" y="3625607"/>
            <a:ext cx="3846970" cy="286832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="" xmlns:p14="http://schemas.microsoft.com/office/powerpoint/2010/main" val="6127093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Аспект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379</TotalTime>
  <Words>431</Words>
  <Application>Microsoft Office PowerPoint</Application>
  <PresentationFormat>Произвольный</PresentationFormat>
  <Paragraphs>55</Paragraphs>
  <Slides>19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Аспект</vt:lpstr>
      <vt:lpstr>Кинезиологические упражнения</vt:lpstr>
      <vt:lpstr>Кинезиология –  наука о развитии головного мозга через движение</vt:lpstr>
      <vt:lpstr>Слайд 3</vt:lpstr>
      <vt:lpstr>Слайд 4</vt:lpstr>
      <vt:lpstr>Применение метода кинезиологии позволяет улучшить: </vt:lpstr>
      <vt:lpstr>Возможности кинезиологии</vt:lpstr>
      <vt:lpstr>Упражнение «Колечко»</vt:lpstr>
      <vt:lpstr>Упражнение «Кулак-ребро Ладонь»</vt:lpstr>
      <vt:lpstr>Упражнение «Фонарики»</vt:lpstr>
      <vt:lpstr>Упражнение «Дом-ежик-замок»</vt:lpstr>
      <vt:lpstr>Упражнение «Зайчик-коза-вилка»</vt:lpstr>
      <vt:lpstr>Упражнение «Ухо-нос»</vt:lpstr>
      <vt:lpstr>Глазодвигательные упражнения</vt:lpstr>
      <vt:lpstr>Упражнение «Симметричные рисунки»</vt:lpstr>
      <vt:lpstr>«Перекрестные шаги»</vt:lpstr>
      <vt:lpstr>«Крюки Деннисона»</vt:lpstr>
      <vt:lpstr>«Энергетическая зевота»</vt:lpstr>
      <vt:lpstr>Литература</vt:lpstr>
      <vt:lpstr>Спасибо за внимание!</vt:lpstr>
    </vt:vector>
  </TitlesOfParts>
  <Company>SPecialiST RePack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Dou33</cp:lastModifiedBy>
  <cp:revision>30</cp:revision>
  <dcterms:created xsi:type="dcterms:W3CDTF">2018-04-08T10:25:34Z</dcterms:created>
  <dcterms:modified xsi:type="dcterms:W3CDTF">2019-01-31T12:17:33Z</dcterms:modified>
</cp:coreProperties>
</file>