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3"/>
  </p:notesMasterIdLst>
  <p:sldIdLst>
    <p:sldId id="435" r:id="rId2"/>
    <p:sldId id="445" r:id="rId3"/>
    <p:sldId id="446" r:id="rId4"/>
    <p:sldId id="447" r:id="rId5"/>
    <p:sldId id="448" r:id="rId6"/>
    <p:sldId id="438" r:id="rId7"/>
    <p:sldId id="450" r:id="rId8"/>
    <p:sldId id="436" r:id="rId9"/>
    <p:sldId id="453" r:id="rId10"/>
    <p:sldId id="452" r:id="rId11"/>
    <p:sldId id="437" r:id="rId12"/>
    <p:sldId id="451" r:id="rId13"/>
    <p:sldId id="443" r:id="rId14"/>
    <p:sldId id="439" r:id="rId15"/>
    <p:sldId id="378" r:id="rId16"/>
    <p:sldId id="449" r:id="rId17"/>
    <p:sldId id="364" r:id="rId18"/>
    <p:sldId id="444" r:id="rId19"/>
    <p:sldId id="441" r:id="rId20"/>
    <p:sldId id="440" r:id="rId21"/>
    <p:sldId id="429" r:id="rId22"/>
    <p:sldId id="430" r:id="rId23"/>
    <p:sldId id="432" r:id="rId24"/>
    <p:sldId id="433" r:id="rId25"/>
    <p:sldId id="434" r:id="rId26"/>
    <p:sldId id="431" r:id="rId27"/>
    <p:sldId id="428" r:id="rId28"/>
    <p:sldId id="408" r:id="rId29"/>
    <p:sldId id="442" r:id="rId30"/>
    <p:sldId id="423" r:id="rId31"/>
    <p:sldId id="341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9999"/>
    <a:srgbClr val="FFCCCC"/>
    <a:srgbClr val="9B9BFF"/>
    <a:srgbClr val="FF0000"/>
    <a:srgbClr val="CCFF99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763" autoAdjust="0"/>
  </p:normalViewPr>
  <p:slideViewPr>
    <p:cSldViewPr>
      <p:cViewPr varScale="1">
        <p:scale>
          <a:sx n="106" d="100"/>
          <a:sy n="106" d="100"/>
        </p:scale>
        <p:origin x="-112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8.4847890987480731E-2"/>
          <c:y val="5.1833460314279732E-2"/>
          <c:w val="0.57894735167685163"/>
          <c:h val="0.68030970391133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accent2">
                  <a:lumMod val="50000"/>
                </a:schemeClr>
              </a:solidFill>
            </a:ln>
            <a:effectLst>
              <a:outerShdw blurRad="177800" dist="203200" dir="600000" algn="ctr" rotWithShape="0">
                <a:srgbClr val="000000">
                  <a:alpha val="29000"/>
                </a:srgbClr>
              </a:outerShdw>
            </a:effectLst>
          </c:spPr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177800" dist="203200" dir="600000" algn="ctr" rotWithShape="0">
                  <a:srgbClr val="000000">
                    <a:alpha val="29000"/>
                  </a:srgbClr>
                </a:outerShdw>
              </a:effectLst>
            </c:spPr>
          </c:dPt>
          <c:dPt>
            <c:idx val="1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177800" dist="203200" dir="600000" algn="ctr" rotWithShape="0">
                  <a:srgbClr val="000000">
                    <a:alpha val="29000"/>
                  </a:srgbClr>
                </a:outerShdw>
              </a:effectLst>
            </c:spPr>
          </c:dPt>
          <c:dPt>
            <c:idx val="2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177800" dist="203200" dir="600000" algn="ctr" rotWithShape="0">
                  <a:srgbClr val="000000">
                    <a:alpha val="29000"/>
                  </a:srgbClr>
                </a:outerShdw>
              </a:effectLst>
            </c:spPr>
          </c:dPt>
          <c:dPt>
            <c:idx val="3"/>
            <c:explosion val="19"/>
            <c:spPr>
              <a:gradFill>
                <a:gsLst>
                  <a:gs pos="0">
                    <a:srgbClr val="FFCCCC"/>
                  </a:gs>
                  <a:gs pos="20000">
                    <a:srgbClr val="C77E7D"/>
                  </a:gs>
                  <a:gs pos="59000">
                    <a:schemeClr val="accent2">
                      <a:lumMod val="75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CCCC"/>
                  </a:gs>
                </a:gsLst>
                <a:lin ang="5400000" scaled="1"/>
              </a:gradFill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177800" dist="203200" dir="600000" algn="ctr" rotWithShape="0">
                  <a:srgbClr val="000000">
                    <a:alpha val="29000"/>
                  </a:srgbClr>
                </a:outerShdw>
              </a:effectLst>
            </c:spPr>
          </c:dPt>
          <c:cat>
            <c:strRef>
              <c:f>Лист1!$A$2:$A$5</c:f>
              <c:strCache>
                <c:ptCount val="4"/>
                <c:pt idx="0">
                  <c:v>Дети с НОДА/ДЦП</c:v>
                </c:pt>
                <c:pt idx="1">
                  <c:v>Дети с ЗПР</c:v>
                </c:pt>
                <c:pt idx="2">
                  <c:v>Дети с расстройством аутического спектра</c:v>
                </c:pt>
                <c:pt idx="3">
                  <c:v>Остальные дети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</c:v>
                </c:pt>
                <c:pt idx="3">
                  <c:v>248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BD-4D1B-8F2A-563AFDBB72C1}"/>
            </c:ext>
          </c:extLst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3.5992804839926991E-3"/>
          <c:y val="0.73676484446739343"/>
          <c:w val="0.70495550070667745"/>
          <c:h val="0.2436863648809996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73655-4428-4C2B-A965-64E011A16AF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9C641C-28D2-4BCB-8AD1-E71CB2ED6ED4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</a:rPr>
            <a:t>Интерес специалиста к смежным дисциплинам, готовность к новаторству</a:t>
          </a:r>
        </a:p>
      </dgm:t>
    </dgm:pt>
    <dgm:pt modelId="{B3A92F9E-5F73-4ABD-916B-915E88739662}" type="parTrans" cxnId="{A01F469E-80C2-4007-85DF-7BD26704BA24}">
      <dgm:prSet/>
      <dgm:spPr/>
      <dgm:t>
        <a:bodyPr/>
        <a:lstStyle/>
        <a:p>
          <a:endParaRPr lang="ru-RU"/>
        </a:p>
      </dgm:t>
    </dgm:pt>
    <dgm:pt modelId="{C3CE93F6-5338-465C-AB80-6DD19F05593C}" type="sibTrans" cxnId="{A01F469E-80C2-4007-85DF-7BD26704BA24}">
      <dgm:prSet/>
      <dgm:spPr/>
      <dgm:t>
        <a:bodyPr/>
        <a:lstStyle/>
        <a:p>
          <a:endParaRPr lang="ru-RU"/>
        </a:p>
      </dgm:t>
    </dgm:pt>
    <dgm:pt modelId="{B4825CAE-12BA-4385-A995-ECEB9594DEF0}">
      <dgm:prSet phldrT="[Текст]" custT="1"/>
      <dgm:spPr>
        <a:solidFill>
          <a:srgbClr val="FFCCCC">
            <a:alpha val="90000"/>
          </a:srgb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Уважение ко всем членам команды</a:t>
          </a:r>
        </a:p>
      </dgm:t>
    </dgm:pt>
    <dgm:pt modelId="{BAF9C7E7-6853-4E66-8B9D-A63C8888F06B}" type="parTrans" cxnId="{FD8B3BA7-4EFB-46B3-83DF-40184739AE6C}">
      <dgm:prSet/>
      <dgm:spPr/>
      <dgm:t>
        <a:bodyPr/>
        <a:lstStyle/>
        <a:p>
          <a:endParaRPr lang="ru-RU"/>
        </a:p>
      </dgm:t>
    </dgm:pt>
    <dgm:pt modelId="{33A9BB6A-41FF-45F0-BE1E-5A7F3555BF25}" type="sibTrans" cxnId="{FD8B3BA7-4EFB-46B3-83DF-40184739AE6C}">
      <dgm:prSet/>
      <dgm:spPr/>
      <dgm:t>
        <a:bodyPr/>
        <a:lstStyle/>
        <a:p>
          <a:endParaRPr lang="ru-RU"/>
        </a:p>
      </dgm:t>
    </dgm:pt>
    <dgm:pt modelId="{08C3EAD7-A90C-49E7-B492-A74DC75E2C56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159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Равноправное участие всех членов команды в образовательном процессе</a:t>
          </a:r>
        </a:p>
      </dgm:t>
    </dgm:pt>
    <dgm:pt modelId="{BE65C838-D6A1-456A-AD1A-1C5D816A7CCB}" type="parTrans" cxnId="{90624574-7296-4948-8C32-CD251F22138B}">
      <dgm:prSet/>
      <dgm:spPr/>
      <dgm:t>
        <a:bodyPr/>
        <a:lstStyle/>
        <a:p>
          <a:endParaRPr lang="ru-RU"/>
        </a:p>
      </dgm:t>
    </dgm:pt>
    <dgm:pt modelId="{B5FE4D52-4AA0-4C70-95FC-3FB497267012}" type="sibTrans" cxnId="{90624574-7296-4948-8C32-CD251F22138B}">
      <dgm:prSet/>
      <dgm:spPr/>
      <dgm:t>
        <a:bodyPr/>
        <a:lstStyle/>
        <a:p>
          <a:endParaRPr lang="ru-RU"/>
        </a:p>
      </dgm:t>
    </dgm:pt>
    <dgm:pt modelId="{A61DB517-013E-44FD-BAC1-4406B114BDDA}">
      <dgm:prSet phldrT="[Текст]" custT="1"/>
      <dgm:spPr>
        <a:solidFill>
          <a:srgbClr val="FFCCCC">
            <a:alpha val="90000"/>
          </a:srgb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Признание инклюзии как единой психолого-педагогической идеологии и стратегии</a:t>
          </a:r>
        </a:p>
      </dgm:t>
    </dgm:pt>
    <dgm:pt modelId="{2A56A50D-6816-4EC0-BB97-6C7D967E89B6}" type="parTrans" cxnId="{A6076412-017D-4FC6-BD64-899762F3951B}">
      <dgm:prSet/>
      <dgm:spPr/>
      <dgm:t>
        <a:bodyPr/>
        <a:lstStyle/>
        <a:p>
          <a:endParaRPr lang="ru-RU"/>
        </a:p>
      </dgm:t>
    </dgm:pt>
    <dgm:pt modelId="{8BD6DB43-059C-433A-9D57-3A1B8FB55C85}" type="sibTrans" cxnId="{A6076412-017D-4FC6-BD64-899762F3951B}">
      <dgm:prSet/>
      <dgm:spPr/>
      <dgm:t>
        <a:bodyPr/>
        <a:lstStyle/>
        <a:p>
          <a:endParaRPr lang="ru-RU"/>
        </a:p>
      </dgm:t>
    </dgm:pt>
    <dgm:pt modelId="{B4BDC138-313F-4AF9-B8BC-390B87639252}">
      <dgm:prSet phldrT="[Текст]" custT="1"/>
      <dgm:spPr>
        <a:solidFill>
          <a:srgbClr val="FFCCCC">
            <a:alpha val="90000"/>
          </a:srgb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Четкое распределение ролей членов команды, соблюдение  приоритетности их участия в решении конкретных педагогических задач</a:t>
          </a:r>
        </a:p>
      </dgm:t>
    </dgm:pt>
    <dgm:pt modelId="{CE7A0949-D9FA-4F6A-BD46-6AEBE1DA5A40}" type="parTrans" cxnId="{0A7230EB-D1BE-4ECA-BF37-59C356A40109}">
      <dgm:prSet/>
      <dgm:spPr/>
      <dgm:t>
        <a:bodyPr/>
        <a:lstStyle/>
        <a:p>
          <a:endParaRPr lang="ru-RU"/>
        </a:p>
      </dgm:t>
    </dgm:pt>
    <dgm:pt modelId="{962AEEA6-75CA-40B0-B36D-62FD8ECCEFD9}" type="sibTrans" cxnId="{0A7230EB-D1BE-4ECA-BF37-59C356A40109}">
      <dgm:prSet/>
      <dgm:spPr/>
      <dgm:t>
        <a:bodyPr/>
        <a:lstStyle/>
        <a:p>
          <a:endParaRPr lang="ru-RU"/>
        </a:p>
      </dgm:t>
    </dgm:pt>
    <dgm:pt modelId="{7009990D-59E7-4191-81FF-FE9393562F20}" type="pres">
      <dgm:prSet presAssocID="{7C973655-4428-4C2B-A965-64E011A16AF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B14420B-8068-4B95-9197-ADE69D658BEF}" type="pres">
      <dgm:prSet presAssocID="{7C973655-4428-4C2B-A965-64E011A16AF8}" presName="pyramid" presStyleLbl="node1" presStyleIdx="0" presStyleCnt="1" custLinFactNeighborX="-13951" custLinFactNeighborY="-4075"/>
      <dgm:spPr>
        <a:prstGeom prst="rtTriangle">
          <a:avLst/>
        </a:prstGeom>
        <a:gradFill rotWithShape="0">
          <a:gsLst>
            <a:gs pos="0">
              <a:schemeClr val="bg1"/>
            </a:gs>
            <a:gs pos="66000">
              <a:srgbClr val="E0AAA8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endParaRPr lang="ru-RU"/>
        </a:p>
      </dgm:t>
    </dgm:pt>
    <dgm:pt modelId="{025711EC-E70F-41C7-BF88-1DB74C631684}" type="pres">
      <dgm:prSet presAssocID="{7C973655-4428-4C2B-A965-64E011A16AF8}" presName="theList" presStyleCnt="0"/>
      <dgm:spPr/>
    </dgm:pt>
    <dgm:pt modelId="{22D57FAE-3A1B-4613-BCEE-9BE768FF5744}" type="pres">
      <dgm:prSet presAssocID="{BC9C641C-28D2-4BCB-8AD1-E71CB2ED6ED4}" presName="aNode" presStyleLbl="fgAcc1" presStyleIdx="0" presStyleCnt="5" custScaleX="216413" custScaleY="76513" custLinFactY="56359" custLinFactNeighborX="-935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89DDC-33D5-4F55-A146-D8B25495C128}" type="pres">
      <dgm:prSet presAssocID="{BC9C641C-28D2-4BCB-8AD1-E71CB2ED6ED4}" presName="aSpace" presStyleCnt="0"/>
      <dgm:spPr/>
    </dgm:pt>
    <dgm:pt modelId="{B3009900-05D9-4925-AE29-E2A06FE14FBD}" type="pres">
      <dgm:prSet presAssocID="{B4825CAE-12BA-4385-A995-ECEB9594DEF0}" presName="aNode" presStyleLbl="fgAcc1" presStyleIdx="1" presStyleCnt="5" custScaleX="216413" custScaleY="73623" custLinFactY="82041" custLinFactNeighborX="-935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3B12B-3A05-43EA-AC91-4ED7BC7F56DC}" type="pres">
      <dgm:prSet presAssocID="{B4825CAE-12BA-4385-A995-ECEB9594DEF0}" presName="aSpace" presStyleCnt="0"/>
      <dgm:spPr/>
    </dgm:pt>
    <dgm:pt modelId="{FE481251-FC61-4E86-82A1-E32A7B95B7F1}" type="pres">
      <dgm:prSet presAssocID="{08C3EAD7-A90C-49E7-B492-A74DC75E2C56}" presName="aNode" presStyleLbl="fgAcc1" presStyleIdx="2" presStyleCnt="5" custScaleX="216413" custScaleY="86091" custLinFactY="100000" custLinFactNeighborX="-9358" custLinFactNeighborY="123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778B5-660E-477A-94A3-222BDE55945D}" type="pres">
      <dgm:prSet presAssocID="{08C3EAD7-A90C-49E7-B492-A74DC75E2C56}" presName="aSpace" presStyleCnt="0"/>
      <dgm:spPr/>
    </dgm:pt>
    <dgm:pt modelId="{4A402378-7F18-4ED8-9767-F808E5063376}" type="pres">
      <dgm:prSet presAssocID="{A61DB517-013E-44FD-BAC1-4406B114BDDA}" presName="aNode" presStyleLbl="fgAcc1" presStyleIdx="3" presStyleCnt="5" custScaleX="216413" custScaleY="72298" custLinFactY="-274417" custLinFactNeighborX="-9358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832F6-69FE-4C2C-88E0-7BC8655BEC4A}" type="pres">
      <dgm:prSet presAssocID="{A61DB517-013E-44FD-BAC1-4406B114BDDA}" presName="aSpace" presStyleCnt="0"/>
      <dgm:spPr/>
    </dgm:pt>
    <dgm:pt modelId="{536E8DCB-9EB7-43BB-8F58-AF79E0A40353}" type="pres">
      <dgm:prSet presAssocID="{B4BDC138-313F-4AF9-B8BC-390B87639252}" presName="aNode" presStyleLbl="fgAcc1" presStyleIdx="4" presStyleCnt="5" custScaleX="216413" custScaleY="115516" custLinFactY="34163" custLinFactNeighborX="-935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5A126-F390-47BA-A0C9-5D5CD738CCFA}" type="pres">
      <dgm:prSet presAssocID="{B4BDC138-313F-4AF9-B8BC-390B87639252}" presName="aSpace" presStyleCnt="0"/>
      <dgm:spPr/>
    </dgm:pt>
  </dgm:ptLst>
  <dgm:cxnLst>
    <dgm:cxn modelId="{5AC039FA-F720-42BB-813F-CBB2869EEA3B}" type="presOf" srcId="{7C973655-4428-4C2B-A965-64E011A16AF8}" destId="{7009990D-59E7-4191-81FF-FE9393562F20}" srcOrd="0" destOrd="0" presId="urn:microsoft.com/office/officeart/2005/8/layout/pyramid2"/>
    <dgm:cxn modelId="{E9D71808-470A-4E4C-9125-92E2661D0E89}" type="presOf" srcId="{BC9C641C-28D2-4BCB-8AD1-E71CB2ED6ED4}" destId="{22D57FAE-3A1B-4613-BCEE-9BE768FF5744}" srcOrd="0" destOrd="0" presId="urn:microsoft.com/office/officeart/2005/8/layout/pyramid2"/>
    <dgm:cxn modelId="{7FE4CF2B-8F64-4C04-8A6A-A84CA92E2F05}" type="presOf" srcId="{A61DB517-013E-44FD-BAC1-4406B114BDDA}" destId="{4A402378-7F18-4ED8-9767-F808E5063376}" srcOrd="0" destOrd="0" presId="urn:microsoft.com/office/officeart/2005/8/layout/pyramid2"/>
    <dgm:cxn modelId="{FD8B3BA7-4EFB-46B3-83DF-40184739AE6C}" srcId="{7C973655-4428-4C2B-A965-64E011A16AF8}" destId="{B4825CAE-12BA-4385-A995-ECEB9594DEF0}" srcOrd="1" destOrd="0" parTransId="{BAF9C7E7-6853-4E66-8B9D-A63C8888F06B}" sibTransId="{33A9BB6A-41FF-45F0-BE1E-5A7F3555BF25}"/>
    <dgm:cxn modelId="{A6076412-017D-4FC6-BD64-899762F3951B}" srcId="{7C973655-4428-4C2B-A965-64E011A16AF8}" destId="{A61DB517-013E-44FD-BAC1-4406B114BDDA}" srcOrd="3" destOrd="0" parTransId="{2A56A50D-6816-4EC0-BB97-6C7D967E89B6}" sibTransId="{8BD6DB43-059C-433A-9D57-3A1B8FB55C85}"/>
    <dgm:cxn modelId="{90624574-7296-4948-8C32-CD251F22138B}" srcId="{7C973655-4428-4C2B-A965-64E011A16AF8}" destId="{08C3EAD7-A90C-49E7-B492-A74DC75E2C56}" srcOrd="2" destOrd="0" parTransId="{BE65C838-D6A1-456A-AD1A-1C5D816A7CCB}" sibTransId="{B5FE4D52-4AA0-4C70-95FC-3FB497267012}"/>
    <dgm:cxn modelId="{20593299-9FF3-4462-BA05-96E021683DCB}" type="presOf" srcId="{B4BDC138-313F-4AF9-B8BC-390B87639252}" destId="{536E8DCB-9EB7-43BB-8F58-AF79E0A40353}" srcOrd="0" destOrd="0" presId="urn:microsoft.com/office/officeart/2005/8/layout/pyramid2"/>
    <dgm:cxn modelId="{A20C718B-7FDE-418F-A97A-1D216B36F6FA}" type="presOf" srcId="{B4825CAE-12BA-4385-A995-ECEB9594DEF0}" destId="{B3009900-05D9-4925-AE29-E2A06FE14FBD}" srcOrd="0" destOrd="0" presId="urn:microsoft.com/office/officeart/2005/8/layout/pyramid2"/>
    <dgm:cxn modelId="{0BA3455D-7C54-45BA-A58F-993E3CA1728E}" type="presOf" srcId="{08C3EAD7-A90C-49E7-B492-A74DC75E2C56}" destId="{FE481251-FC61-4E86-82A1-E32A7B95B7F1}" srcOrd="0" destOrd="0" presId="urn:microsoft.com/office/officeart/2005/8/layout/pyramid2"/>
    <dgm:cxn modelId="{0A7230EB-D1BE-4ECA-BF37-59C356A40109}" srcId="{7C973655-4428-4C2B-A965-64E011A16AF8}" destId="{B4BDC138-313F-4AF9-B8BC-390B87639252}" srcOrd="4" destOrd="0" parTransId="{CE7A0949-D9FA-4F6A-BD46-6AEBE1DA5A40}" sibTransId="{962AEEA6-75CA-40B0-B36D-62FD8ECCEFD9}"/>
    <dgm:cxn modelId="{A01F469E-80C2-4007-85DF-7BD26704BA24}" srcId="{7C973655-4428-4C2B-A965-64E011A16AF8}" destId="{BC9C641C-28D2-4BCB-8AD1-E71CB2ED6ED4}" srcOrd="0" destOrd="0" parTransId="{B3A92F9E-5F73-4ABD-916B-915E88739662}" sibTransId="{C3CE93F6-5338-465C-AB80-6DD19F05593C}"/>
    <dgm:cxn modelId="{B6A0ADC7-50A6-4314-ADA5-4EF1FC3B3DF2}" type="presParOf" srcId="{7009990D-59E7-4191-81FF-FE9393562F20}" destId="{0B14420B-8068-4B95-9197-ADE69D658BEF}" srcOrd="0" destOrd="0" presId="urn:microsoft.com/office/officeart/2005/8/layout/pyramid2"/>
    <dgm:cxn modelId="{161B7936-D8F7-4AA6-92F9-628ECE9973F0}" type="presParOf" srcId="{7009990D-59E7-4191-81FF-FE9393562F20}" destId="{025711EC-E70F-41C7-BF88-1DB74C631684}" srcOrd="1" destOrd="0" presId="urn:microsoft.com/office/officeart/2005/8/layout/pyramid2"/>
    <dgm:cxn modelId="{AB5F0436-0534-4579-9F25-BD4873FBBAD5}" type="presParOf" srcId="{025711EC-E70F-41C7-BF88-1DB74C631684}" destId="{22D57FAE-3A1B-4613-BCEE-9BE768FF5744}" srcOrd="0" destOrd="0" presId="urn:microsoft.com/office/officeart/2005/8/layout/pyramid2"/>
    <dgm:cxn modelId="{98D41F57-E4D3-42FF-B51C-C54D7876EF14}" type="presParOf" srcId="{025711EC-E70F-41C7-BF88-1DB74C631684}" destId="{7BF89DDC-33D5-4F55-A146-D8B25495C128}" srcOrd="1" destOrd="0" presId="urn:microsoft.com/office/officeart/2005/8/layout/pyramid2"/>
    <dgm:cxn modelId="{51F40ED2-7ECD-47B6-8EC8-C62F3CF682FC}" type="presParOf" srcId="{025711EC-E70F-41C7-BF88-1DB74C631684}" destId="{B3009900-05D9-4925-AE29-E2A06FE14FBD}" srcOrd="2" destOrd="0" presId="urn:microsoft.com/office/officeart/2005/8/layout/pyramid2"/>
    <dgm:cxn modelId="{DAF283A8-6A67-4DCA-A23C-727C9962CB87}" type="presParOf" srcId="{025711EC-E70F-41C7-BF88-1DB74C631684}" destId="{8873B12B-3A05-43EA-AC91-4ED7BC7F56DC}" srcOrd="3" destOrd="0" presId="urn:microsoft.com/office/officeart/2005/8/layout/pyramid2"/>
    <dgm:cxn modelId="{0674373D-FFA8-40FD-933F-835A3221C47F}" type="presParOf" srcId="{025711EC-E70F-41C7-BF88-1DB74C631684}" destId="{FE481251-FC61-4E86-82A1-E32A7B95B7F1}" srcOrd="4" destOrd="0" presId="urn:microsoft.com/office/officeart/2005/8/layout/pyramid2"/>
    <dgm:cxn modelId="{8558F671-DCB3-4DC8-95BF-80393C268F84}" type="presParOf" srcId="{025711EC-E70F-41C7-BF88-1DB74C631684}" destId="{E37778B5-660E-477A-94A3-222BDE55945D}" srcOrd="5" destOrd="0" presId="urn:microsoft.com/office/officeart/2005/8/layout/pyramid2"/>
    <dgm:cxn modelId="{AEAEE100-C9CA-42C9-AE25-553C9503010C}" type="presParOf" srcId="{025711EC-E70F-41C7-BF88-1DB74C631684}" destId="{4A402378-7F18-4ED8-9767-F808E5063376}" srcOrd="6" destOrd="0" presId="urn:microsoft.com/office/officeart/2005/8/layout/pyramid2"/>
    <dgm:cxn modelId="{1CF9C598-7EBD-4524-9EB0-9B40EDFEDFB4}" type="presParOf" srcId="{025711EC-E70F-41C7-BF88-1DB74C631684}" destId="{E6F832F6-69FE-4C2C-88E0-7BC8655BEC4A}" srcOrd="7" destOrd="0" presId="urn:microsoft.com/office/officeart/2005/8/layout/pyramid2"/>
    <dgm:cxn modelId="{E094BDAD-E704-4F41-9011-3A0F9B0C1693}" type="presParOf" srcId="{025711EC-E70F-41C7-BF88-1DB74C631684}" destId="{536E8DCB-9EB7-43BB-8F58-AF79E0A40353}" srcOrd="8" destOrd="0" presId="urn:microsoft.com/office/officeart/2005/8/layout/pyramid2"/>
    <dgm:cxn modelId="{7B0F6D09-034C-4552-8213-A15667F6516D}" type="presParOf" srcId="{025711EC-E70F-41C7-BF88-1DB74C631684}" destId="{E2A5A126-F390-47BA-A0C9-5D5CD738CCFA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973655-4428-4C2B-A965-64E011A16AF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9C641C-28D2-4BCB-8AD1-E71CB2ED6ED4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2 группы </a:t>
          </a:r>
        </a:p>
        <a:p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тяжелыми нарушениями речи (ОНР; для детей с заиканием)</a:t>
          </a:r>
          <a:endParaRPr lang="ru-RU" sz="1300" b="1" dirty="0">
            <a:solidFill>
              <a:schemeClr val="accent2">
                <a:lumMod val="50000"/>
              </a:schemeClr>
            </a:solidFill>
          </a:endParaRPr>
        </a:p>
      </dgm:t>
    </dgm:pt>
    <dgm:pt modelId="{B3A92F9E-5F73-4ABD-916B-915E88739662}" type="parTrans" cxnId="{A01F469E-80C2-4007-85DF-7BD26704BA24}">
      <dgm:prSet/>
      <dgm:spPr/>
      <dgm:t>
        <a:bodyPr/>
        <a:lstStyle/>
        <a:p>
          <a:endParaRPr lang="ru-RU"/>
        </a:p>
      </dgm:t>
    </dgm:pt>
    <dgm:pt modelId="{C3CE93F6-5338-465C-AB80-6DD19F05593C}" type="sibTrans" cxnId="{A01F469E-80C2-4007-85DF-7BD26704BA24}">
      <dgm:prSet/>
      <dgm:spPr/>
      <dgm:t>
        <a:bodyPr/>
        <a:lstStyle/>
        <a:p>
          <a:endParaRPr lang="ru-RU"/>
        </a:p>
      </dgm:t>
    </dgm:pt>
    <dgm:pt modelId="{B4825CAE-12BA-4385-A995-ECEB9594DEF0}">
      <dgm:prSet phldrT="[Текст]" custT="1"/>
      <dgm:spPr>
        <a:solidFill>
          <a:srgbClr val="FFCCCC">
            <a:alpha val="90000"/>
          </a:srgb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3 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группы </a:t>
          </a:r>
          <a:endParaRPr lang="ru-RU" sz="2000" b="1" dirty="0" smtClean="0">
            <a:solidFill>
              <a:schemeClr val="accent2">
                <a:lumMod val="50000"/>
              </a:schemeClr>
            </a:solidFill>
          </a:endParaRPr>
        </a:p>
        <a:p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задержкой психического развития (ЗПР)</a:t>
          </a:r>
          <a:endParaRPr lang="ru-RU" sz="1300" b="1" dirty="0">
            <a:solidFill>
              <a:schemeClr val="accent2">
                <a:lumMod val="50000"/>
              </a:schemeClr>
            </a:solidFill>
          </a:endParaRPr>
        </a:p>
      </dgm:t>
    </dgm:pt>
    <dgm:pt modelId="{BAF9C7E7-6853-4E66-8B9D-A63C8888F06B}" type="parTrans" cxnId="{FD8B3BA7-4EFB-46B3-83DF-40184739AE6C}">
      <dgm:prSet/>
      <dgm:spPr/>
      <dgm:t>
        <a:bodyPr/>
        <a:lstStyle/>
        <a:p>
          <a:endParaRPr lang="ru-RU"/>
        </a:p>
      </dgm:t>
    </dgm:pt>
    <dgm:pt modelId="{33A9BB6A-41FF-45F0-BE1E-5A7F3555BF25}" type="sibTrans" cxnId="{FD8B3BA7-4EFB-46B3-83DF-40184739AE6C}">
      <dgm:prSet/>
      <dgm:spPr/>
      <dgm:t>
        <a:bodyPr/>
        <a:lstStyle/>
        <a:p>
          <a:endParaRPr lang="ru-RU"/>
        </a:p>
      </dgm:t>
    </dgm:pt>
    <dgm:pt modelId="{08C3EAD7-A90C-49E7-B492-A74DC75E2C56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159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8 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групп </a:t>
          </a:r>
          <a:endParaRPr lang="ru-RU" sz="2000" b="1" dirty="0" smtClean="0">
            <a:solidFill>
              <a:schemeClr val="accent2">
                <a:lumMod val="50000"/>
              </a:schemeClr>
            </a:solidFill>
          </a:endParaRPr>
        </a:p>
        <a:p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общеразвивающей </a:t>
          </a:r>
          <a:r>
            <a:rPr lang="ru-RU" sz="1300" b="1" dirty="0">
              <a:solidFill>
                <a:schemeClr val="accent2">
                  <a:lumMod val="50000"/>
                </a:schemeClr>
              </a:solidFill>
            </a:rPr>
            <a:t>направленности</a:t>
          </a:r>
        </a:p>
      </dgm:t>
    </dgm:pt>
    <dgm:pt modelId="{BE65C838-D6A1-456A-AD1A-1C5D816A7CCB}" type="parTrans" cxnId="{90624574-7296-4948-8C32-CD251F22138B}">
      <dgm:prSet/>
      <dgm:spPr/>
      <dgm:t>
        <a:bodyPr/>
        <a:lstStyle/>
        <a:p>
          <a:endParaRPr lang="ru-RU"/>
        </a:p>
      </dgm:t>
    </dgm:pt>
    <dgm:pt modelId="{B5FE4D52-4AA0-4C70-95FC-3FB497267012}" type="sibTrans" cxnId="{90624574-7296-4948-8C32-CD251F22138B}">
      <dgm:prSet/>
      <dgm:spPr/>
      <dgm:t>
        <a:bodyPr/>
        <a:lstStyle/>
        <a:p>
          <a:endParaRPr lang="ru-RU"/>
        </a:p>
      </dgm:t>
    </dgm:pt>
    <dgm:pt modelId="{A61DB517-013E-44FD-BAC1-4406B114BDDA}">
      <dgm:prSet phldrT="[Текст]" custT="1"/>
      <dgm:spPr>
        <a:solidFill>
          <a:srgbClr val="FFCCCC">
            <a:alpha val="90000"/>
          </a:srgb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1 группа </a:t>
          </a:r>
          <a:endParaRPr lang="ru-RU" sz="2000" b="1" dirty="0" smtClean="0">
            <a:solidFill>
              <a:schemeClr val="accent2">
                <a:lumMod val="50000"/>
              </a:schemeClr>
            </a:solidFill>
          </a:endParaRP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200" b="1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нарушениями опорно-двигательного аппарата</a:t>
          </a:r>
          <a:endParaRPr lang="ru-RU" sz="1200" b="1" dirty="0">
            <a:solidFill>
              <a:schemeClr val="accent2">
                <a:lumMod val="50000"/>
              </a:schemeClr>
            </a:solidFill>
          </a:endParaRPr>
        </a:p>
      </dgm:t>
    </dgm:pt>
    <dgm:pt modelId="{2A56A50D-6816-4EC0-BB97-6C7D967E89B6}" type="parTrans" cxnId="{A6076412-017D-4FC6-BD64-899762F3951B}">
      <dgm:prSet/>
      <dgm:spPr/>
      <dgm:t>
        <a:bodyPr/>
        <a:lstStyle/>
        <a:p>
          <a:endParaRPr lang="ru-RU"/>
        </a:p>
      </dgm:t>
    </dgm:pt>
    <dgm:pt modelId="{8BD6DB43-059C-433A-9D57-3A1B8FB55C85}" type="sibTrans" cxnId="{A6076412-017D-4FC6-BD64-899762F3951B}">
      <dgm:prSet/>
      <dgm:spPr/>
      <dgm:t>
        <a:bodyPr/>
        <a:lstStyle/>
        <a:p>
          <a:endParaRPr lang="ru-RU"/>
        </a:p>
      </dgm:t>
    </dgm:pt>
    <dgm:pt modelId="{7009990D-59E7-4191-81FF-FE9393562F20}" type="pres">
      <dgm:prSet presAssocID="{7C973655-4428-4C2B-A965-64E011A16AF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B14420B-8068-4B95-9197-ADE69D658BEF}" type="pres">
      <dgm:prSet presAssocID="{7C973655-4428-4C2B-A965-64E011A16AF8}" presName="pyramid" presStyleLbl="node1" presStyleIdx="0" presStyleCnt="1" custLinFactNeighborX="-13951" custLinFactNeighborY="-4075"/>
      <dgm:spPr>
        <a:prstGeom prst="rtTriangle">
          <a:avLst/>
        </a:prstGeom>
        <a:gradFill rotWithShape="0">
          <a:gsLst>
            <a:gs pos="0">
              <a:schemeClr val="bg1"/>
            </a:gs>
            <a:gs pos="66000">
              <a:srgbClr val="E0AAA8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endParaRPr lang="ru-RU"/>
        </a:p>
      </dgm:t>
    </dgm:pt>
    <dgm:pt modelId="{025711EC-E70F-41C7-BF88-1DB74C631684}" type="pres">
      <dgm:prSet presAssocID="{7C973655-4428-4C2B-A965-64E011A16AF8}" presName="theList" presStyleCnt="0"/>
      <dgm:spPr/>
    </dgm:pt>
    <dgm:pt modelId="{22D57FAE-3A1B-4613-BCEE-9BE768FF5744}" type="pres">
      <dgm:prSet presAssocID="{BC9C641C-28D2-4BCB-8AD1-E71CB2ED6ED4}" presName="aNode" presStyleLbl="fgAcc1" presStyleIdx="0" presStyleCnt="4" custScaleX="111153" custScaleY="356366" custLinFactY="280367" custLinFactNeighborX="-42428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89DDC-33D5-4F55-A146-D8B25495C128}" type="pres">
      <dgm:prSet presAssocID="{BC9C641C-28D2-4BCB-8AD1-E71CB2ED6ED4}" presName="aSpace" presStyleCnt="0"/>
      <dgm:spPr/>
    </dgm:pt>
    <dgm:pt modelId="{B3009900-05D9-4925-AE29-E2A06FE14FBD}" type="pres">
      <dgm:prSet presAssocID="{B4825CAE-12BA-4385-A995-ECEB9594DEF0}" presName="aNode" presStyleLbl="fgAcc1" presStyleIdx="1" presStyleCnt="4" custScaleX="106384" custScaleY="376894" custLinFactY="340867" custLinFactNeighborX="-9026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3B12B-3A05-43EA-AC91-4ED7BC7F56DC}" type="pres">
      <dgm:prSet presAssocID="{B4825CAE-12BA-4385-A995-ECEB9594DEF0}" presName="aSpace" presStyleCnt="0"/>
      <dgm:spPr/>
    </dgm:pt>
    <dgm:pt modelId="{FE481251-FC61-4E86-82A1-E32A7B95B7F1}" type="pres">
      <dgm:prSet presAssocID="{08C3EAD7-A90C-49E7-B492-A74DC75E2C56}" presName="aNode" presStyleLbl="fgAcc1" presStyleIdx="2" presStyleCnt="4" custScaleX="115863" custScaleY="262546" custLinFactY="436072" custLinFactNeighborX="21956" custLinFactNeighborY="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778B5-660E-477A-94A3-222BDE55945D}" type="pres">
      <dgm:prSet presAssocID="{08C3EAD7-A90C-49E7-B492-A74DC75E2C56}" presName="aSpace" presStyleCnt="0"/>
      <dgm:spPr/>
    </dgm:pt>
    <dgm:pt modelId="{4A402378-7F18-4ED8-9767-F808E5063376}" type="pres">
      <dgm:prSet presAssocID="{A61DB517-013E-44FD-BAC1-4406B114BDDA}" presName="aNode" presStyleLbl="fgAcc1" presStyleIdx="3" presStyleCnt="4" custScaleX="114314" custScaleY="376600" custLinFactY="-1069354" custLinFactNeighborX="-74248" custLinFactNeighborY="-1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832F6-69FE-4C2C-88E0-7BC8655BEC4A}" type="pres">
      <dgm:prSet presAssocID="{A61DB517-013E-44FD-BAC1-4406B114BDDA}" presName="aSpace" presStyleCnt="0"/>
      <dgm:spPr/>
    </dgm:pt>
  </dgm:ptLst>
  <dgm:cxnLst>
    <dgm:cxn modelId="{A42FDA11-9FE6-47C0-9578-061C2E8DDD84}" type="presOf" srcId="{BC9C641C-28D2-4BCB-8AD1-E71CB2ED6ED4}" destId="{22D57FAE-3A1B-4613-BCEE-9BE768FF5744}" srcOrd="0" destOrd="0" presId="urn:microsoft.com/office/officeart/2005/8/layout/pyramid2"/>
    <dgm:cxn modelId="{FD8B3BA7-4EFB-46B3-83DF-40184739AE6C}" srcId="{7C973655-4428-4C2B-A965-64E011A16AF8}" destId="{B4825CAE-12BA-4385-A995-ECEB9594DEF0}" srcOrd="1" destOrd="0" parTransId="{BAF9C7E7-6853-4E66-8B9D-A63C8888F06B}" sibTransId="{33A9BB6A-41FF-45F0-BE1E-5A7F3555BF25}"/>
    <dgm:cxn modelId="{D459A462-E529-46D8-8D69-B9A9EE54A79C}" type="presOf" srcId="{7C973655-4428-4C2B-A965-64E011A16AF8}" destId="{7009990D-59E7-4191-81FF-FE9393562F20}" srcOrd="0" destOrd="0" presId="urn:microsoft.com/office/officeart/2005/8/layout/pyramid2"/>
    <dgm:cxn modelId="{A6076412-017D-4FC6-BD64-899762F3951B}" srcId="{7C973655-4428-4C2B-A965-64E011A16AF8}" destId="{A61DB517-013E-44FD-BAC1-4406B114BDDA}" srcOrd="3" destOrd="0" parTransId="{2A56A50D-6816-4EC0-BB97-6C7D967E89B6}" sibTransId="{8BD6DB43-059C-433A-9D57-3A1B8FB55C85}"/>
    <dgm:cxn modelId="{6F5B539A-31BB-404D-BEA3-E181C48C24A3}" type="presOf" srcId="{B4825CAE-12BA-4385-A995-ECEB9594DEF0}" destId="{B3009900-05D9-4925-AE29-E2A06FE14FBD}" srcOrd="0" destOrd="0" presId="urn:microsoft.com/office/officeart/2005/8/layout/pyramid2"/>
    <dgm:cxn modelId="{90624574-7296-4948-8C32-CD251F22138B}" srcId="{7C973655-4428-4C2B-A965-64E011A16AF8}" destId="{08C3EAD7-A90C-49E7-B492-A74DC75E2C56}" srcOrd="2" destOrd="0" parTransId="{BE65C838-D6A1-456A-AD1A-1C5D816A7CCB}" sibTransId="{B5FE4D52-4AA0-4C70-95FC-3FB497267012}"/>
    <dgm:cxn modelId="{2AFB04F4-5D73-4475-B047-303FF713001F}" type="presOf" srcId="{A61DB517-013E-44FD-BAC1-4406B114BDDA}" destId="{4A402378-7F18-4ED8-9767-F808E5063376}" srcOrd="0" destOrd="0" presId="urn:microsoft.com/office/officeart/2005/8/layout/pyramid2"/>
    <dgm:cxn modelId="{06437352-2291-4E9E-8470-44803E8A4E60}" type="presOf" srcId="{08C3EAD7-A90C-49E7-B492-A74DC75E2C56}" destId="{FE481251-FC61-4E86-82A1-E32A7B95B7F1}" srcOrd="0" destOrd="0" presId="urn:microsoft.com/office/officeart/2005/8/layout/pyramid2"/>
    <dgm:cxn modelId="{A01F469E-80C2-4007-85DF-7BD26704BA24}" srcId="{7C973655-4428-4C2B-A965-64E011A16AF8}" destId="{BC9C641C-28D2-4BCB-8AD1-E71CB2ED6ED4}" srcOrd="0" destOrd="0" parTransId="{B3A92F9E-5F73-4ABD-916B-915E88739662}" sibTransId="{C3CE93F6-5338-465C-AB80-6DD19F05593C}"/>
    <dgm:cxn modelId="{E3D4D450-0F5A-45A5-88AD-FAA928D2D1BF}" type="presParOf" srcId="{7009990D-59E7-4191-81FF-FE9393562F20}" destId="{0B14420B-8068-4B95-9197-ADE69D658BEF}" srcOrd="0" destOrd="0" presId="urn:microsoft.com/office/officeart/2005/8/layout/pyramid2"/>
    <dgm:cxn modelId="{4907FAA9-507C-490D-9323-13A627F9980C}" type="presParOf" srcId="{7009990D-59E7-4191-81FF-FE9393562F20}" destId="{025711EC-E70F-41C7-BF88-1DB74C631684}" srcOrd="1" destOrd="0" presId="urn:microsoft.com/office/officeart/2005/8/layout/pyramid2"/>
    <dgm:cxn modelId="{60CF84E6-4014-45F0-9C98-AE6D7F083E28}" type="presParOf" srcId="{025711EC-E70F-41C7-BF88-1DB74C631684}" destId="{22D57FAE-3A1B-4613-BCEE-9BE768FF5744}" srcOrd="0" destOrd="0" presId="urn:microsoft.com/office/officeart/2005/8/layout/pyramid2"/>
    <dgm:cxn modelId="{40034A93-AC46-4F09-86E6-05B9E2F15D8A}" type="presParOf" srcId="{025711EC-E70F-41C7-BF88-1DB74C631684}" destId="{7BF89DDC-33D5-4F55-A146-D8B25495C128}" srcOrd="1" destOrd="0" presId="urn:microsoft.com/office/officeart/2005/8/layout/pyramid2"/>
    <dgm:cxn modelId="{12D9D1AC-93D6-452A-B8D0-161D1DE05674}" type="presParOf" srcId="{025711EC-E70F-41C7-BF88-1DB74C631684}" destId="{B3009900-05D9-4925-AE29-E2A06FE14FBD}" srcOrd="2" destOrd="0" presId="urn:microsoft.com/office/officeart/2005/8/layout/pyramid2"/>
    <dgm:cxn modelId="{5D37FCD2-E483-4183-8164-63A2BA5DFED2}" type="presParOf" srcId="{025711EC-E70F-41C7-BF88-1DB74C631684}" destId="{8873B12B-3A05-43EA-AC91-4ED7BC7F56DC}" srcOrd="3" destOrd="0" presId="urn:microsoft.com/office/officeart/2005/8/layout/pyramid2"/>
    <dgm:cxn modelId="{4B85AB47-58FD-4787-8442-D13DE45C858D}" type="presParOf" srcId="{025711EC-E70F-41C7-BF88-1DB74C631684}" destId="{FE481251-FC61-4E86-82A1-E32A7B95B7F1}" srcOrd="4" destOrd="0" presId="urn:microsoft.com/office/officeart/2005/8/layout/pyramid2"/>
    <dgm:cxn modelId="{EB6A03F2-F6C9-4563-A0F1-37369FDFA413}" type="presParOf" srcId="{025711EC-E70F-41C7-BF88-1DB74C631684}" destId="{E37778B5-660E-477A-94A3-222BDE55945D}" srcOrd="5" destOrd="0" presId="urn:microsoft.com/office/officeart/2005/8/layout/pyramid2"/>
    <dgm:cxn modelId="{DFA69DB3-3D06-4B49-BA48-56C77735D749}" type="presParOf" srcId="{025711EC-E70F-41C7-BF88-1DB74C631684}" destId="{4A402378-7F18-4ED8-9767-F808E5063376}" srcOrd="6" destOrd="0" presId="urn:microsoft.com/office/officeart/2005/8/layout/pyramid2"/>
    <dgm:cxn modelId="{36E91DF9-B03D-46B3-BC9B-6F978AE8ACC0}" type="presParOf" srcId="{025711EC-E70F-41C7-BF88-1DB74C631684}" destId="{E6F832F6-69FE-4C2C-88E0-7BC8655BEC4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973655-4428-4C2B-A965-64E011A16AF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9C641C-28D2-4BCB-8AD1-E71CB2ED6ED4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2 группы </a:t>
          </a:r>
        </a:p>
        <a:p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тяжелыми нарушениями речи (ОНР; для детей с заиканием)</a:t>
          </a:r>
          <a:endParaRPr lang="ru-RU" sz="1300" b="1" dirty="0">
            <a:solidFill>
              <a:schemeClr val="accent2">
                <a:lumMod val="50000"/>
              </a:schemeClr>
            </a:solidFill>
          </a:endParaRPr>
        </a:p>
      </dgm:t>
    </dgm:pt>
    <dgm:pt modelId="{B3A92F9E-5F73-4ABD-916B-915E88739662}" type="parTrans" cxnId="{A01F469E-80C2-4007-85DF-7BD26704BA24}">
      <dgm:prSet/>
      <dgm:spPr/>
      <dgm:t>
        <a:bodyPr/>
        <a:lstStyle/>
        <a:p>
          <a:endParaRPr lang="ru-RU"/>
        </a:p>
      </dgm:t>
    </dgm:pt>
    <dgm:pt modelId="{C3CE93F6-5338-465C-AB80-6DD19F05593C}" type="sibTrans" cxnId="{A01F469E-80C2-4007-85DF-7BD26704BA24}">
      <dgm:prSet/>
      <dgm:spPr/>
      <dgm:t>
        <a:bodyPr/>
        <a:lstStyle/>
        <a:p>
          <a:endParaRPr lang="ru-RU"/>
        </a:p>
      </dgm:t>
    </dgm:pt>
    <dgm:pt modelId="{B4825CAE-12BA-4385-A995-ECEB9594DEF0}">
      <dgm:prSet phldrT="[Текст]" custT="1"/>
      <dgm:spPr>
        <a:solidFill>
          <a:srgbClr val="FFCCCC">
            <a:alpha val="90000"/>
          </a:srgb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3 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группы </a:t>
          </a:r>
          <a:endParaRPr lang="ru-RU" sz="2000" b="1" dirty="0" smtClean="0">
            <a:solidFill>
              <a:schemeClr val="accent2">
                <a:lumMod val="50000"/>
              </a:schemeClr>
            </a:solidFill>
          </a:endParaRPr>
        </a:p>
        <a:p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задержкой психического развития (ЗПР)</a:t>
          </a:r>
          <a:endParaRPr lang="ru-RU" sz="1300" b="1" dirty="0">
            <a:solidFill>
              <a:schemeClr val="accent2">
                <a:lumMod val="50000"/>
              </a:schemeClr>
            </a:solidFill>
          </a:endParaRPr>
        </a:p>
      </dgm:t>
    </dgm:pt>
    <dgm:pt modelId="{BAF9C7E7-6853-4E66-8B9D-A63C8888F06B}" type="parTrans" cxnId="{FD8B3BA7-4EFB-46B3-83DF-40184739AE6C}">
      <dgm:prSet/>
      <dgm:spPr/>
      <dgm:t>
        <a:bodyPr/>
        <a:lstStyle/>
        <a:p>
          <a:endParaRPr lang="ru-RU"/>
        </a:p>
      </dgm:t>
    </dgm:pt>
    <dgm:pt modelId="{33A9BB6A-41FF-45F0-BE1E-5A7F3555BF25}" type="sibTrans" cxnId="{FD8B3BA7-4EFB-46B3-83DF-40184739AE6C}">
      <dgm:prSet/>
      <dgm:spPr/>
      <dgm:t>
        <a:bodyPr/>
        <a:lstStyle/>
        <a:p>
          <a:endParaRPr lang="ru-RU"/>
        </a:p>
      </dgm:t>
    </dgm:pt>
    <dgm:pt modelId="{08C3EAD7-A90C-49E7-B492-A74DC75E2C56}">
      <dgm:prSet phldrT="[Текст]" custT="1"/>
      <dgm:spPr>
        <a:solidFill>
          <a:schemeClr val="accent5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159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8 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групп </a:t>
          </a:r>
          <a:endParaRPr lang="ru-RU" sz="2000" b="1" dirty="0" smtClean="0">
            <a:solidFill>
              <a:schemeClr val="accent2">
                <a:lumMod val="50000"/>
              </a:schemeClr>
            </a:solidFill>
          </a:endParaRPr>
        </a:p>
        <a:p>
          <a:r>
            <a:rPr lang="ru-RU" sz="1300" b="1" dirty="0" smtClean="0">
              <a:solidFill>
                <a:schemeClr val="accent2">
                  <a:lumMod val="50000"/>
                </a:schemeClr>
              </a:solidFill>
            </a:rPr>
            <a:t>общеразвивающей </a:t>
          </a:r>
          <a:r>
            <a:rPr lang="ru-RU" sz="1300" b="1" dirty="0">
              <a:solidFill>
                <a:schemeClr val="accent2">
                  <a:lumMod val="50000"/>
                </a:schemeClr>
              </a:solidFill>
            </a:rPr>
            <a:t>направленности</a:t>
          </a:r>
        </a:p>
      </dgm:t>
    </dgm:pt>
    <dgm:pt modelId="{BE65C838-D6A1-456A-AD1A-1C5D816A7CCB}" type="parTrans" cxnId="{90624574-7296-4948-8C32-CD251F22138B}">
      <dgm:prSet/>
      <dgm:spPr/>
      <dgm:t>
        <a:bodyPr/>
        <a:lstStyle/>
        <a:p>
          <a:endParaRPr lang="ru-RU"/>
        </a:p>
      </dgm:t>
    </dgm:pt>
    <dgm:pt modelId="{B5FE4D52-4AA0-4C70-95FC-3FB497267012}" type="sibTrans" cxnId="{90624574-7296-4948-8C32-CD251F22138B}">
      <dgm:prSet/>
      <dgm:spPr/>
      <dgm:t>
        <a:bodyPr/>
        <a:lstStyle/>
        <a:p>
          <a:endParaRPr lang="ru-RU"/>
        </a:p>
      </dgm:t>
    </dgm:pt>
    <dgm:pt modelId="{A61DB517-013E-44FD-BAC1-4406B114BDDA}">
      <dgm:prSet phldrT="[Текст]" custT="1"/>
      <dgm:spPr>
        <a:solidFill>
          <a:srgbClr val="FFCCCC">
            <a:alpha val="90000"/>
          </a:srgbClr>
        </a:soli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1 группа </a:t>
          </a:r>
          <a:endParaRPr lang="ru-RU" sz="2000" b="1" dirty="0" smtClean="0">
            <a:solidFill>
              <a:schemeClr val="accent2">
                <a:lumMod val="50000"/>
              </a:schemeClr>
            </a:solidFill>
          </a:endParaRP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200" b="1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нарушениями опорно-двигательного аппарата</a:t>
          </a:r>
          <a:endParaRPr lang="ru-RU" sz="1200" b="1" dirty="0">
            <a:solidFill>
              <a:schemeClr val="accent2">
                <a:lumMod val="50000"/>
              </a:schemeClr>
            </a:solidFill>
          </a:endParaRPr>
        </a:p>
      </dgm:t>
    </dgm:pt>
    <dgm:pt modelId="{2A56A50D-6816-4EC0-BB97-6C7D967E89B6}" type="parTrans" cxnId="{A6076412-017D-4FC6-BD64-899762F3951B}">
      <dgm:prSet/>
      <dgm:spPr/>
      <dgm:t>
        <a:bodyPr/>
        <a:lstStyle/>
        <a:p>
          <a:endParaRPr lang="ru-RU"/>
        </a:p>
      </dgm:t>
    </dgm:pt>
    <dgm:pt modelId="{8BD6DB43-059C-433A-9D57-3A1B8FB55C85}" type="sibTrans" cxnId="{A6076412-017D-4FC6-BD64-899762F3951B}">
      <dgm:prSet/>
      <dgm:spPr/>
      <dgm:t>
        <a:bodyPr/>
        <a:lstStyle/>
        <a:p>
          <a:endParaRPr lang="ru-RU"/>
        </a:p>
      </dgm:t>
    </dgm:pt>
    <dgm:pt modelId="{7009990D-59E7-4191-81FF-FE9393562F20}" type="pres">
      <dgm:prSet presAssocID="{7C973655-4428-4C2B-A965-64E011A16AF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B14420B-8068-4B95-9197-ADE69D658BEF}" type="pres">
      <dgm:prSet presAssocID="{7C973655-4428-4C2B-A965-64E011A16AF8}" presName="pyramid" presStyleLbl="node1" presStyleIdx="0" presStyleCnt="1" custLinFactNeighborX="-13951" custLinFactNeighborY="-4075"/>
      <dgm:spPr>
        <a:prstGeom prst="rtTriangle">
          <a:avLst/>
        </a:prstGeom>
        <a:gradFill rotWithShape="0">
          <a:gsLst>
            <a:gs pos="0">
              <a:schemeClr val="bg1"/>
            </a:gs>
            <a:gs pos="66000">
              <a:srgbClr val="E0AAA8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>
          <a:solidFill>
            <a:schemeClr val="accent2">
              <a:lumMod val="50000"/>
            </a:schemeClr>
          </a:solidFill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gm:spPr>
      <dgm:t>
        <a:bodyPr/>
        <a:lstStyle/>
        <a:p>
          <a:endParaRPr lang="ru-RU"/>
        </a:p>
      </dgm:t>
    </dgm:pt>
    <dgm:pt modelId="{025711EC-E70F-41C7-BF88-1DB74C631684}" type="pres">
      <dgm:prSet presAssocID="{7C973655-4428-4C2B-A965-64E011A16AF8}" presName="theList" presStyleCnt="0"/>
      <dgm:spPr/>
    </dgm:pt>
    <dgm:pt modelId="{22D57FAE-3A1B-4613-BCEE-9BE768FF5744}" type="pres">
      <dgm:prSet presAssocID="{BC9C641C-28D2-4BCB-8AD1-E71CB2ED6ED4}" presName="aNode" presStyleLbl="fgAcc1" presStyleIdx="0" presStyleCnt="4" custScaleX="111153" custScaleY="356366" custLinFactY="280367" custLinFactNeighborX="-42428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89DDC-33D5-4F55-A146-D8B25495C128}" type="pres">
      <dgm:prSet presAssocID="{BC9C641C-28D2-4BCB-8AD1-E71CB2ED6ED4}" presName="aSpace" presStyleCnt="0"/>
      <dgm:spPr/>
    </dgm:pt>
    <dgm:pt modelId="{B3009900-05D9-4925-AE29-E2A06FE14FBD}" type="pres">
      <dgm:prSet presAssocID="{B4825CAE-12BA-4385-A995-ECEB9594DEF0}" presName="aNode" presStyleLbl="fgAcc1" presStyleIdx="1" presStyleCnt="4" custScaleX="106384" custScaleY="376894" custLinFactY="340867" custLinFactNeighborX="-9026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3B12B-3A05-43EA-AC91-4ED7BC7F56DC}" type="pres">
      <dgm:prSet presAssocID="{B4825CAE-12BA-4385-A995-ECEB9594DEF0}" presName="aSpace" presStyleCnt="0"/>
      <dgm:spPr/>
    </dgm:pt>
    <dgm:pt modelId="{FE481251-FC61-4E86-82A1-E32A7B95B7F1}" type="pres">
      <dgm:prSet presAssocID="{08C3EAD7-A90C-49E7-B492-A74DC75E2C56}" presName="aNode" presStyleLbl="fgAcc1" presStyleIdx="2" presStyleCnt="4" custScaleX="115863" custScaleY="262546" custLinFactY="436072" custLinFactNeighborX="21956" custLinFactNeighborY="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7778B5-660E-477A-94A3-222BDE55945D}" type="pres">
      <dgm:prSet presAssocID="{08C3EAD7-A90C-49E7-B492-A74DC75E2C56}" presName="aSpace" presStyleCnt="0"/>
      <dgm:spPr/>
    </dgm:pt>
    <dgm:pt modelId="{4A402378-7F18-4ED8-9767-F808E5063376}" type="pres">
      <dgm:prSet presAssocID="{A61DB517-013E-44FD-BAC1-4406B114BDDA}" presName="aNode" presStyleLbl="fgAcc1" presStyleIdx="3" presStyleCnt="4" custScaleX="114314" custScaleY="376600" custLinFactY="-1069354" custLinFactNeighborX="-74248" custLinFactNeighborY="-1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832F6-69FE-4C2C-88E0-7BC8655BEC4A}" type="pres">
      <dgm:prSet presAssocID="{A61DB517-013E-44FD-BAC1-4406B114BDDA}" presName="aSpace" presStyleCnt="0"/>
      <dgm:spPr/>
    </dgm:pt>
  </dgm:ptLst>
  <dgm:cxnLst>
    <dgm:cxn modelId="{5ABAD90C-2A58-4E16-8DFE-93B166FCBE93}" type="presOf" srcId="{08C3EAD7-A90C-49E7-B492-A74DC75E2C56}" destId="{FE481251-FC61-4E86-82A1-E32A7B95B7F1}" srcOrd="0" destOrd="0" presId="urn:microsoft.com/office/officeart/2005/8/layout/pyramid2"/>
    <dgm:cxn modelId="{564C8929-EB01-43A0-8217-18FBFDEB9B86}" type="presOf" srcId="{7C973655-4428-4C2B-A965-64E011A16AF8}" destId="{7009990D-59E7-4191-81FF-FE9393562F20}" srcOrd="0" destOrd="0" presId="urn:microsoft.com/office/officeart/2005/8/layout/pyramid2"/>
    <dgm:cxn modelId="{FD8B3BA7-4EFB-46B3-83DF-40184739AE6C}" srcId="{7C973655-4428-4C2B-A965-64E011A16AF8}" destId="{B4825CAE-12BA-4385-A995-ECEB9594DEF0}" srcOrd="1" destOrd="0" parTransId="{BAF9C7E7-6853-4E66-8B9D-A63C8888F06B}" sibTransId="{33A9BB6A-41FF-45F0-BE1E-5A7F3555BF25}"/>
    <dgm:cxn modelId="{A6076412-017D-4FC6-BD64-899762F3951B}" srcId="{7C973655-4428-4C2B-A965-64E011A16AF8}" destId="{A61DB517-013E-44FD-BAC1-4406B114BDDA}" srcOrd="3" destOrd="0" parTransId="{2A56A50D-6816-4EC0-BB97-6C7D967E89B6}" sibTransId="{8BD6DB43-059C-433A-9D57-3A1B8FB55C85}"/>
    <dgm:cxn modelId="{90624574-7296-4948-8C32-CD251F22138B}" srcId="{7C973655-4428-4C2B-A965-64E011A16AF8}" destId="{08C3EAD7-A90C-49E7-B492-A74DC75E2C56}" srcOrd="2" destOrd="0" parTransId="{BE65C838-D6A1-456A-AD1A-1C5D816A7CCB}" sibTransId="{B5FE4D52-4AA0-4C70-95FC-3FB497267012}"/>
    <dgm:cxn modelId="{8EFFDC99-EE2B-42C6-96F2-09EC525B4EE2}" type="presOf" srcId="{B4825CAE-12BA-4385-A995-ECEB9594DEF0}" destId="{B3009900-05D9-4925-AE29-E2A06FE14FBD}" srcOrd="0" destOrd="0" presId="urn:microsoft.com/office/officeart/2005/8/layout/pyramid2"/>
    <dgm:cxn modelId="{74634869-EAB8-48AC-ADDA-A32D6604FCE4}" type="presOf" srcId="{BC9C641C-28D2-4BCB-8AD1-E71CB2ED6ED4}" destId="{22D57FAE-3A1B-4613-BCEE-9BE768FF5744}" srcOrd="0" destOrd="0" presId="urn:microsoft.com/office/officeart/2005/8/layout/pyramid2"/>
    <dgm:cxn modelId="{57EBDFC8-10BB-415D-B7CC-05E6D8C633E9}" type="presOf" srcId="{A61DB517-013E-44FD-BAC1-4406B114BDDA}" destId="{4A402378-7F18-4ED8-9767-F808E5063376}" srcOrd="0" destOrd="0" presId="urn:microsoft.com/office/officeart/2005/8/layout/pyramid2"/>
    <dgm:cxn modelId="{A01F469E-80C2-4007-85DF-7BD26704BA24}" srcId="{7C973655-4428-4C2B-A965-64E011A16AF8}" destId="{BC9C641C-28D2-4BCB-8AD1-E71CB2ED6ED4}" srcOrd="0" destOrd="0" parTransId="{B3A92F9E-5F73-4ABD-916B-915E88739662}" sibTransId="{C3CE93F6-5338-465C-AB80-6DD19F05593C}"/>
    <dgm:cxn modelId="{88AABA57-FB76-4CD6-9E32-E51F2B9A11B9}" type="presParOf" srcId="{7009990D-59E7-4191-81FF-FE9393562F20}" destId="{0B14420B-8068-4B95-9197-ADE69D658BEF}" srcOrd="0" destOrd="0" presId="urn:microsoft.com/office/officeart/2005/8/layout/pyramid2"/>
    <dgm:cxn modelId="{9AF1A392-4AF7-4D2A-8AF0-D4D72AE29F5D}" type="presParOf" srcId="{7009990D-59E7-4191-81FF-FE9393562F20}" destId="{025711EC-E70F-41C7-BF88-1DB74C631684}" srcOrd="1" destOrd="0" presId="urn:microsoft.com/office/officeart/2005/8/layout/pyramid2"/>
    <dgm:cxn modelId="{B744CCF7-7173-4860-8552-9CA523227C67}" type="presParOf" srcId="{025711EC-E70F-41C7-BF88-1DB74C631684}" destId="{22D57FAE-3A1B-4613-BCEE-9BE768FF5744}" srcOrd="0" destOrd="0" presId="urn:microsoft.com/office/officeart/2005/8/layout/pyramid2"/>
    <dgm:cxn modelId="{99110F82-46FF-4A30-8BAF-19C1D62F50EE}" type="presParOf" srcId="{025711EC-E70F-41C7-BF88-1DB74C631684}" destId="{7BF89DDC-33D5-4F55-A146-D8B25495C128}" srcOrd="1" destOrd="0" presId="urn:microsoft.com/office/officeart/2005/8/layout/pyramid2"/>
    <dgm:cxn modelId="{0D3392B8-1508-493E-A8ED-3EB1B71B37E3}" type="presParOf" srcId="{025711EC-E70F-41C7-BF88-1DB74C631684}" destId="{B3009900-05D9-4925-AE29-E2A06FE14FBD}" srcOrd="2" destOrd="0" presId="urn:microsoft.com/office/officeart/2005/8/layout/pyramid2"/>
    <dgm:cxn modelId="{C592E3FB-60B7-435F-B660-926E2B84FAA4}" type="presParOf" srcId="{025711EC-E70F-41C7-BF88-1DB74C631684}" destId="{8873B12B-3A05-43EA-AC91-4ED7BC7F56DC}" srcOrd="3" destOrd="0" presId="urn:microsoft.com/office/officeart/2005/8/layout/pyramid2"/>
    <dgm:cxn modelId="{564EFFBB-E94F-4B43-83D9-9671798D21EF}" type="presParOf" srcId="{025711EC-E70F-41C7-BF88-1DB74C631684}" destId="{FE481251-FC61-4E86-82A1-E32A7B95B7F1}" srcOrd="4" destOrd="0" presId="urn:microsoft.com/office/officeart/2005/8/layout/pyramid2"/>
    <dgm:cxn modelId="{33B19C2B-142D-4A3C-B022-71E736876DA3}" type="presParOf" srcId="{025711EC-E70F-41C7-BF88-1DB74C631684}" destId="{E37778B5-660E-477A-94A3-222BDE55945D}" srcOrd="5" destOrd="0" presId="urn:microsoft.com/office/officeart/2005/8/layout/pyramid2"/>
    <dgm:cxn modelId="{BC3C3C2E-A60E-4C95-B58F-3CBA99032E20}" type="presParOf" srcId="{025711EC-E70F-41C7-BF88-1DB74C631684}" destId="{4A402378-7F18-4ED8-9767-F808E5063376}" srcOrd="6" destOrd="0" presId="urn:microsoft.com/office/officeart/2005/8/layout/pyramid2"/>
    <dgm:cxn modelId="{82B02BB7-0AC3-4500-A931-29B4600B1FA7}" type="presParOf" srcId="{025711EC-E70F-41C7-BF88-1DB74C631684}" destId="{E6F832F6-69FE-4C2C-88E0-7BC8655BEC4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14420B-8068-4B95-9197-ADE69D658BEF}">
      <dsp:nvSpPr>
        <dsp:cNvPr id="0" name=""/>
        <dsp:cNvSpPr/>
      </dsp:nvSpPr>
      <dsp:spPr>
        <a:xfrm>
          <a:off x="-348740" y="0"/>
          <a:ext cx="5733256" cy="5733256"/>
        </a:xfrm>
        <a:prstGeom prst="rtTriangle">
          <a:avLst/>
        </a:prstGeom>
        <a:gradFill rotWithShape="0">
          <a:gsLst>
            <a:gs pos="0">
              <a:schemeClr val="bg1"/>
            </a:gs>
            <a:gs pos="66000">
              <a:srgbClr val="E0AAA8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57FAE-3A1B-4613-BCEE-9BE768FF5744}">
      <dsp:nvSpPr>
        <dsp:cNvPr id="0" name=""/>
        <dsp:cNvSpPr/>
      </dsp:nvSpPr>
      <dsp:spPr>
        <a:xfrm>
          <a:off x="17" y="1224138"/>
          <a:ext cx="8064882" cy="720547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</a:rPr>
            <a:t>Интерес специалиста к смежным дисциплинам, готовность к новаторству</a:t>
          </a:r>
        </a:p>
      </dsp:txBody>
      <dsp:txXfrm>
        <a:off x="17" y="1224138"/>
        <a:ext cx="8064882" cy="720547"/>
      </dsp:txXfrm>
    </dsp:sp>
    <dsp:sp modelId="{B3009900-05D9-4925-AE29-E2A06FE14FBD}">
      <dsp:nvSpPr>
        <dsp:cNvPr id="0" name=""/>
        <dsp:cNvSpPr/>
      </dsp:nvSpPr>
      <dsp:spPr>
        <a:xfrm>
          <a:off x="17" y="2304258"/>
          <a:ext cx="8064882" cy="693331"/>
        </a:xfrm>
        <a:prstGeom prst="roundRect">
          <a:avLst/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Уважение ко всем членам команды</a:t>
          </a:r>
        </a:p>
      </dsp:txBody>
      <dsp:txXfrm>
        <a:off x="17" y="2304258"/>
        <a:ext cx="8064882" cy="693331"/>
      </dsp:txXfrm>
    </dsp:sp>
    <dsp:sp modelId="{FE481251-FC61-4E86-82A1-E32A7B95B7F1}">
      <dsp:nvSpPr>
        <dsp:cNvPr id="0" name=""/>
        <dsp:cNvSpPr/>
      </dsp:nvSpPr>
      <dsp:spPr>
        <a:xfrm>
          <a:off x="17" y="3312368"/>
          <a:ext cx="8064882" cy="810746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159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Равноправное участие всех членов команды в образовательном процессе</a:t>
          </a:r>
        </a:p>
      </dsp:txBody>
      <dsp:txXfrm>
        <a:off x="17" y="3312368"/>
        <a:ext cx="8064882" cy="810746"/>
      </dsp:txXfrm>
    </dsp:sp>
    <dsp:sp modelId="{4A402378-7F18-4ED8-9767-F808E5063376}">
      <dsp:nvSpPr>
        <dsp:cNvPr id="0" name=""/>
        <dsp:cNvSpPr/>
      </dsp:nvSpPr>
      <dsp:spPr>
        <a:xfrm>
          <a:off x="17" y="216024"/>
          <a:ext cx="8064882" cy="680853"/>
        </a:xfrm>
        <a:prstGeom prst="roundRect">
          <a:avLst/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2">
                  <a:lumMod val="50000"/>
                </a:schemeClr>
              </a:solidFill>
              <a:latin typeface="+mn-lt"/>
            </a:rPr>
            <a:t>Признание инклюзии как единой психолого-педагогической идеологии и стратегии</a:t>
          </a:r>
        </a:p>
      </dsp:txBody>
      <dsp:txXfrm>
        <a:off x="17" y="216024"/>
        <a:ext cx="8064882" cy="680853"/>
      </dsp:txXfrm>
    </dsp:sp>
    <dsp:sp modelId="{536E8DCB-9EB7-43BB-8F58-AF79E0A40353}">
      <dsp:nvSpPr>
        <dsp:cNvPr id="0" name=""/>
        <dsp:cNvSpPr/>
      </dsp:nvSpPr>
      <dsp:spPr>
        <a:xfrm>
          <a:off x="17" y="4391457"/>
          <a:ext cx="8064882" cy="1087851"/>
        </a:xfrm>
        <a:prstGeom prst="roundRect">
          <a:avLst/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Четкое распределение ролей членов команды, соблюдение  приоритетности их участия в решении конкретных педагогических задач</a:t>
          </a:r>
        </a:p>
      </dsp:txBody>
      <dsp:txXfrm>
        <a:off x="17" y="4391457"/>
        <a:ext cx="8064882" cy="108785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14420B-8068-4B95-9197-ADE69D658BEF}">
      <dsp:nvSpPr>
        <dsp:cNvPr id="0" name=""/>
        <dsp:cNvSpPr/>
      </dsp:nvSpPr>
      <dsp:spPr>
        <a:xfrm>
          <a:off x="0" y="0"/>
          <a:ext cx="5301208" cy="5301208"/>
        </a:xfrm>
        <a:prstGeom prst="rtTriangle">
          <a:avLst/>
        </a:prstGeom>
        <a:gradFill rotWithShape="0">
          <a:gsLst>
            <a:gs pos="0">
              <a:schemeClr val="bg1"/>
            </a:gs>
            <a:gs pos="66000">
              <a:srgbClr val="E0AAA8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57FAE-3A1B-4613-BCEE-9BE768FF5744}">
      <dsp:nvSpPr>
        <dsp:cNvPr id="0" name=""/>
        <dsp:cNvSpPr/>
      </dsp:nvSpPr>
      <dsp:spPr>
        <a:xfrm>
          <a:off x="1592046" y="1479740"/>
          <a:ext cx="3830093" cy="1060813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2 группы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kern="1200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тяжелыми нарушениями речи (ОНР; для детей с заиканием)</a:t>
          </a:r>
          <a:endParaRPr lang="ru-RU" sz="13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592046" y="1479740"/>
        <a:ext cx="3830093" cy="1060813"/>
      </dsp:txXfrm>
    </dsp:sp>
    <dsp:sp modelId="{B3009900-05D9-4925-AE29-E2A06FE14FBD}">
      <dsp:nvSpPr>
        <dsp:cNvPr id="0" name=""/>
        <dsp:cNvSpPr/>
      </dsp:nvSpPr>
      <dsp:spPr>
        <a:xfrm>
          <a:off x="2825172" y="2795065"/>
          <a:ext cx="3665764" cy="1121920"/>
        </a:xfrm>
        <a:prstGeom prst="roundRect">
          <a:avLst/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3 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группы </a:t>
          </a:r>
          <a:endParaRPr lang="ru-RU" sz="2000" b="1" kern="1200" dirty="0" smtClean="0">
            <a:solidFill>
              <a:schemeClr val="accent2">
                <a:lumMod val="5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kern="1200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задержкой психического развития (ЗПР)</a:t>
          </a:r>
          <a:endParaRPr lang="ru-RU" sz="13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25172" y="2795065"/>
        <a:ext cx="3665764" cy="1121920"/>
      </dsp:txXfrm>
    </dsp:sp>
    <dsp:sp modelId="{FE481251-FC61-4E86-82A1-E32A7B95B7F1}">
      <dsp:nvSpPr>
        <dsp:cNvPr id="0" name=""/>
        <dsp:cNvSpPr/>
      </dsp:nvSpPr>
      <dsp:spPr>
        <a:xfrm>
          <a:off x="3568449" y="4274806"/>
          <a:ext cx="3992390" cy="781534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159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8 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групп </a:t>
          </a:r>
          <a:endParaRPr lang="ru-RU" sz="2000" b="1" kern="1200" dirty="0" smtClean="0">
            <a:solidFill>
              <a:schemeClr val="accent2">
                <a:lumMod val="5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общеразвивающей </a:t>
          </a:r>
          <a:r>
            <a:rPr lang="ru-RU" sz="1300" b="1" kern="1200" dirty="0">
              <a:solidFill>
                <a:schemeClr val="accent2">
                  <a:lumMod val="50000"/>
                </a:schemeClr>
              </a:solidFill>
            </a:rPr>
            <a:t>направленности</a:t>
          </a:r>
        </a:p>
      </dsp:txBody>
      <dsp:txXfrm>
        <a:off x="3568449" y="4274806"/>
        <a:ext cx="3992390" cy="781534"/>
      </dsp:txXfrm>
    </dsp:sp>
    <dsp:sp modelId="{4A402378-7F18-4ED8-9767-F808E5063376}">
      <dsp:nvSpPr>
        <dsp:cNvPr id="0" name=""/>
        <dsp:cNvSpPr/>
      </dsp:nvSpPr>
      <dsp:spPr>
        <a:xfrm>
          <a:off x="441136" y="16919"/>
          <a:ext cx="3939014" cy="1121045"/>
        </a:xfrm>
        <a:prstGeom prst="roundRect">
          <a:avLst/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1 группа </a:t>
          </a:r>
          <a:endParaRPr lang="ru-RU" sz="2000" b="1" kern="1200" dirty="0" smtClean="0">
            <a:solidFill>
              <a:schemeClr val="accent2">
                <a:lumMod val="5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200" b="1" kern="1200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нарушениями опорно-двигательного аппарата</a:t>
          </a:r>
          <a:endParaRPr lang="ru-RU" sz="12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41136" y="16919"/>
        <a:ext cx="3939014" cy="112104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14420B-8068-4B95-9197-ADE69D658BEF}">
      <dsp:nvSpPr>
        <dsp:cNvPr id="0" name=""/>
        <dsp:cNvSpPr/>
      </dsp:nvSpPr>
      <dsp:spPr>
        <a:xfrm>
          <a:off x="0" y="0"/>
          <a:ext cx="5301208" cy="5301208"/>
        </a:xfrm>
        <a:prstGeom prst="rtTriangle">
          <a:avLst/>
        </a:prstGeom>
        <a:gradFill rotWithShape="0">
          <a:gsLst>
            <a:gs pos="0">
              <a:schemeClr val="bg1"/>
            </a:gs>
            <a:gs pos="66000">
              <a:srgbClr val="E0AAA8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57FAE-3A1B-4613-BCEE-9BE768FF5744}">
      <dsp:nvSpPr>
        <dsp:cNvPr id="0" name=""/>
        <dsp:cNvSpPr/>
      </dsp:nvSpPr>
      <dsp:spPr>
        <a:xfrm>
          <a:off x="1592046" y="1479740"/>
          <a:ext cx="3830093" cy="1060813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2 группы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kern="1200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тяжелыми нарушениями речи (ОНР; для детей с заиканием)</a:t>
          </a:r>
          <a:endParaRPr lang="ru-RU" sz="13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592046" y="1479740"/>
        <a:ext cx="3830093" cy="1060813"/>
      </dsp:txXfrm>
    </dsp:sp>
    <dsp:sp modelId="{B3009900-05D9-4925-AE29-E2A06FE14FBD}">
      <dsp:nvSpPr>
        <dsp:cNvPr id="0" name=""/>
        <dsp:cNvSpPr/>
      </dsp:nvSpPr>
      <dsp:spPr>
        <a:xfrm>
          <a:off x="2825172" y="2795065"/>
          <a:ext cx="3665764" cy="1121920"/>
        </a:xfrm>
        <a:prstGeom prst="roundRect">
          <a:avLst/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3 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группы </a:t>
          </a:r>
          <a:endParaRPr lang="ru-RU" sz="2000" b="1" kern="1200" dirty="0" smtClean="0">
            <a:solidFill>
              <a:schemeClr val="accent2">
                <a:lumMod val="5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300" b="1" kern="1200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задержкой психического развития (ЗПР)</a:t>
          </a:r>
          <a:endParaRPr lang="ru-RU" sz="13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25172" y="2795065"/>
        <a:ext cx="3665764" cy="1121920"/>
      </dsp:txXfrm>
    </dsp:sp>
    <dsp:sp modelId="{FE481251-FC61-4E86-82A1-E32A7B95B7F1}">
      <dsp:nvSpPr>
        <dsp:cNvPr id="0" name=""/>
        <dsp:cNvSpPr/>
      </dsp:nvSpPr>
      <dsp:spPr>
        <a:xfrm>
          <a:off x="3568449" y="4274806"/>
          <a:ext cx="3992390" cy="781534"/>
        </a:xfrm>
        <a:prstGeom prst="round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159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2">
                  <a:lumMod val="50000"/>
                </a:schemeClr>
              </a:solidFill>
            </a:rPr>
            <a:t>8 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групп </a:t>
          </a:r>
          <a:endParaRPr lang="ru-RU" sz="2000" b="1" kern="1200" dirty="0" smtClean="0">
            <a:solidFill>
              <a:schemeClr val="accent2">
                <a:lumMod val="5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accent2">
                  <a:lumMod val="50000"/>
                </a:schemeClr>
              </a:solidFill>
            </a:rPr>
            <a:t>общеразвивающей </a:t>
          </a:r>
          <a:r>
            <a:rPr lang="ru-RU" sz="1300" b="1" kern="1200" dirty="0">
              <a:solidFill>
                <a:schemeClr val="accent2">
                  <a:lumMod val="50000"/>
                </a:schemeClr>
              </a:solidFill>
            </a:rPr>
            <a:t>направленности</a:t>
          </a:r>
        </a:p>
      </dsp:txBody>
      <dsp:txXfrm>
        <a:off x="3568449" y="4274806"/>
        <a:ext cx="3992390" cy="781534"/>
      </dsp:txXfrm>
    </dsp:sp>
    <dsp:sp modelId="{4A402378-7F18-4ED8-9767-F808E5063376}">
      <dsp:nvSpPr>
        <dsp:cNvPr id="0" name=""/>
        <dsp:cNvSpPr/>
      </dsp:nvSpPr>
      <dsp:spPr>
        <a:xfrm>
          <a:off x="441136" y="16919"/>
          <a:ext cx="3939014" cy="1121045"/>
        </a:xfrm>
        <a:prstGeom prst="roundRect">
          <a:avLst/>
        </a:prstGeom>
        <a:solidFill>
          <a:srgbClr val="FFCCCC">
            <a:alpha val="90000"/>
          </a:srgbClr>
        </a:solidFill>
        <a:ln w="25400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127000" dist="203200" dir="840000" algn="ctr" rotWithShape="0">
            <a:srgbClr val="000000">
              <a:alpha val="43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1 группа </a:t>
          </a:r>
          <a:endParaRPr lang="ru-RU" sz="2000" b="1" kern="1200" dirty="0" smtClean="0">
            <a:solidFill>
              <a:schemeClr val="accent2">
                <a:lumMod val="50000"/>
              </a:schemeClr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компенсирующей </a:t>
          </a:r>
          <a:r>
            <a:rPr lang="ru-RU" sz="1200" b="1" kern="1200" dirty="0">
              <a:solidFill>
                <a:schemeClr val="accent2">
                  <a:lumMod val="50000"/>
                </a:schemeClr>
              </a:solidFill>
            </a:rPr>
            <a:t>направленности для детей с 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нарушениями опорно-двигательного аппарата</a:t>
          </a:r>
          <a:endParaRPr lang="ru-RU" sz="12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41136" y="16919"/>
        <a:ext cx="3939014" cy="1121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0.51019</cdr:x>
      <cdr:y>0.1385</cdr:y>
    </cdr:from>
    <cdr:to>
      <cdr:x>0.57049</cdr:x>
      <cdr:y>0.19118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600400" y="809789"/>
          <a:ext cx="425524" cy="30801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500" dirty="0">
              <a:solidFill>
                <a:schemeClr val="tx1"/>
              </a:solidFill>
            </a:rPr>
            <a:t>1</a:t>
          </a:r>
          <a:r>
            <a:rPr lang="ru-RU" sz="1500" dirty="0" smtClean="0">
              <a:solidFill>
                <a:schemeClr val="tx1"/>
              </a:solidFill>
            </a:rPr>
            <a:t>%</a:t>
          </a:r>
          <a:endParaRPr lang="ru-RU" sz="15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0.36734</cdr:x>
      <cdr:y>0.06452</cdr:y>
    </cdr:from>
    <cdr:to>
      <cdr:x>0.44688</cdr:x>
      <cdr:y>0.14464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592288" y="377246"/>
          <a:ext cx="561312" cy="4684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300" b="1" dirty="0" smtClean="0">
              <a:solidFill>
                <a:schemeClr val="tx1"/>
              </a:solidFill>
            </a:rPr>
            <a:t>3,5%</a:t>
          </a:r>
          <a:endParaRPr lang="ru-RU" sz="13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0.45917</cdr:x>
      <cdr:y>0.10426</cdr:y>
    </cdr:from>
    <cdr:to>
      <cdr:x>0.54408</cdr:x>
      <cdr:y>0.18502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240360" y="609606"/>
          <a:ext cx="599200" cy="4721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tx1"/>
              </a:solidFill>
            </a:rPr>
            <a:t>7</a:t>
          </a:r>
          <a:r>
            <a:rPr lang="ru-RU" sz="1400" b="1" dirty="0" smtClean="0">
              <a:solidFill>
                <a:schemeClr val="tx1"/>
              </a:solidFill>
            </a:rPr>
            <a:t>%</a:t>
          </a:r>
          <a:endParaRPr lang="ru-RU" sz="14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92572-165F-40DE-B258-FDF28B515A72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6E119-14DF-407F-A633-C468BF0396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09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724E-0687-4B9D-9C6E-128EFF2A7F93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518A2-4771-48CE-986F-B1526DA93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1076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867A8-45A4-4645-B7C1-03F52E4FC07A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9B483-AAEF-4C4F-8A4A-136A4C101C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9997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7F74-630E-4062-800F-8A6BC4A9C5E4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AD2A1-5EA7-41AC-8A46-3C03CB85D4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6838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619D2-2532-470C-A91B-FDDEBAFE5B7D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E510-2450-4600-A5B2-3B418A9C39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9638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19223-A226-4039-89DB-CE9E55B0D286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36822-EFCB-4F75-8909-9C8F767E0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967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823B2-A794-41B9-99E7-4040D83715DA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D77F1-19D9-4A80-B60D-0CE40AA29B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44821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9ACC-323C-4BB8-A5E7-977270A27A2B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D9B33-4F29-4B0A-92E6-CEFAF426A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7909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336D6-0558-4DDC-807A-558B697F9E18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308A-D753-4CDD-8F42-E691FC1AAC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40852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8EBC-FCEF-44CD-A428-2B5B77FBF964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59D8B-5702-49BD-9E71-ACBEAE31E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0600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6F3B7-3101-4089-83F8-F09C214E70C0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A8B05-FAEE-4E63-A06E-A5D28A573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8372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B223-D128-4882-A718-36981E4AA9EF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E4E9F-06CC-4F27-B100-47841495E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68797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A74381-6708-4FF3-9688-2AE82ADC46BA}" type="datetimeFigureOut">
              <a:rPr lang="ru-RU"/>
              <a:pPr>
                <a:defRPr/>
              </a:pPr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604DA0-40F8-47EA-847F-DE058BFD03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1obraz.ru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"/>
            <a:ext cx="8786874" cy="1142984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Областной семинар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МУНИЦИПАЛЬНОЕ БЮДЖЕТНОЕ ДОШКОЛЬНОЕ ОБРАЗОВАТЕЛЬНОЕ УЧРЕЖДЕНИЕ </a:t>
            </a:r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ДЕТСКИЙ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САД КОМПЕНСИРУЮЩЕГО ВИДА №37 ГОРОДА КУЗНЕЦКА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1214422"/>
            <a:ext cx="6400800" cy="1000132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Взаимодействие специалистов при организации образовательного процесса в ДОО реализующим  инклюзивную практику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27" name="Picture 3" descr="F:\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" y="2204987"/>
            <a:ext cx="7740352" cy="444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57964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66027" y="1226820"/>
            <a:ext cx="8573699" cy="57606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рямоугольник 12"/>
          <p:cNvSpPr/>
          <p:nvPr/>
        </p:nvSpPr>
        <p:spPr>
          <a:xfrm>
            <a:off x="395536" y="1268760"/>
            <a:ext cx="8429684" cy="43088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 МБДОУ ДС № 37 г. Кузнецка. Должностные инструкции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1520" y="3573016"/>
            <a:ext cx="8609940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группах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компенсирующей направленности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51520" y="1919112"/>
            <a:ext cx="8643998" cy="7875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Скругленный прямоугольник 22"/>
          <p:cNvSpPr/>
          <p:nvPr/>
        </p:nvSpPr>
        <p:spPr>
          <a:xfrm>
            <a:off x="239577" y="4303521"/>
            <a:ext cx="8643998" cy="558106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8035" y="4331351"/>
            <a:ext cx="8429684" cy="104644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психолого-медико-педагогическом консилиуме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1520" y="2780928"/>
            <a:ext cx="8643998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TextBox 29"/>
          <p:cNvSpPr txBox="1"/>
          <p:nvPr/>
        </p:nvSpPr>
        <p:spPr>
          <a:xfrm>
            <a:off x="141492" y="1837770"/>
            <a:ext cx="8647806" cy="1077218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организации инклюзивной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практики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0878" y="4985951"/>
            <a:ext cx="8643998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организации обучения по образовательным программам дошкольного образования на дому детей с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 инвалидов</a:t>
            </a:r>
            <a:endParaRPr lang="ru-RU" sz="22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027" y="2688262"/>
            <a:ext cx="8629491" cy="1107996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порядка организации работы с детьми с ОВЗ и детьми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инвалидами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6967" y="6214662"/>
            <a:ext cx="8643998" cy="558106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орядок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приёма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 и детей-инвалидов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0" y="65810"/>
            <a:ext cx="9144000" cy="981892"/>
          </a:xfrm>
          <a:prstGeom prst="rect">
            <a:avLst/>
          </a:prstGeo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Направления </a:t>
            </a:r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ea typeface="+mj-ea"/>
                <a:cs typeface="+mj-cs"/>
              </a:rPr>
              <a:t>работы специалистов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9883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08496"/>
            <a:ext cx="8964488" cy="127049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2017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–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2018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учебном году в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МБДОУ ДС №37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г. Кузнецка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обучалось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282 воспитанника,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среди которых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90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детей с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ОВЗ, имеющих заключение ПМПК и (или) документ об инвалидности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</a:br>
            <a:endParaRPr lang="ru-RU" sz="18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291885575"/>
              </p:ext>
            </p:extLst>
          </p:nvPr>
        </p:nvGraphicFramePr>
        <p:xfrm>
          <a:off x="251520" y="843743"/>
          <a:ext cx="7056966" cy="584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27584" y="3573016"/>
            <a:ext cx="839016" cy="509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88%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6778"/>
            <a:ext cx="3962250" cy="5282999"/>
          </a:xfrm>
          <a:prstGeom prst="rect">
            <a:avLst/>
          </a:prstGeom>
          <a:effectLst>
            <a:outerShdw blurRad="127000" dist="203200" dir="840000" algn="ctr" rotWithShape="0">
              <a:srgbClr val="000000">
                <a:alpha val="29000"/>
              </a:srgb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168409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5810"/>
            <a:ext cx="8786874" cy="981892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детском саду функционируют 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14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групп, из них: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480031576"/>
              </p:ext>
            </p:extLst>
          </p:nvPr>
        </p:nvGraphicFramePr>
        <p:xfrm>
          <a:off x="539552" y="1340768"/>
          <a:ext cx="756084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968529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0898" y="48951"/>
            <a:ext cx="4671970" cy="544631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Кадровое обеспечение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857364"/>
            <a:ext cx="357190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967979"/>
            <a:ext cx="2143140" cy="857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Воспитатели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29944" y="691074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Учителя-дефектологи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7624" y="5780865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Педагог-психолог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83913" y="2924944"/>
            <a:ext cx="1796808" cy="136815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Музыкальные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руководители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6945" y="2965933"/>
            <a:ext cx="1785950" cy="14287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Инструктор по физической культуре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98872" y="5810117"/>
            <a:ext cx="2143140" cy="92869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Социальный педагог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526" t="21262" r="21248" b="22040"/>
          <a:stretch/>
        </p:blipFill>
        <p:spPr>
          <a:xfrm>
            <a:off x="2443357" y="1575290"/>
            <a:ext cx="4316315" cy="420715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679370" y="979295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чителя-логопеды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5922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323528" y="407735"/>
            <a:ext cx="8390704" cy="864096"/>
          </a:xfrm>
          <a:prstGeom prst="rect">
            <a:avLst/>
          </a:prstGeom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о детях-инвалидах  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3582540"/>
              </p:ext>
            </p:extLst>
          </p:nvPr>
        </p:nvGraphicFramePr>
        <p:xfrm>
          <a:off x="546379" y="1484784"/>
          <a:ext cx="8064894" cy="1036320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152400" dir="840000" algn="ctr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688298"/>
                <a:gridCol w="2688298"/>
                <a:gridCol w="26882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sz="2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6562" name="Picture 2" descr="D:\Users\User\Рабочий стол\ППППП\юле для и.в\IMG_20180306_095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76" y="2996952"/>
            <a:ext cx="4166008" cy="3200520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2" name="Picture 1" descr="I:\фото зпр\DSCN5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90752"/>
            <a:ext cx="4032448" cy="3206720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007161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95536" y="188640"/>
            <a:ext cx="8390704" cy="1080120"/>
          </a:xfrm>
          <a:prstGeom prst="rect">
            <a:avLst/>
          </a:prstGeom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Количественный состав воспитанников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2017-2018 учебный год 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29001525"/>
              </p:ext>
            </p:extLst>
          </p:nvPr>
        </p:nvGraphicFramePr>
        <p:xfrm>
          <a:off x="251520" y="1397000"/>
          <a:ext cx="8534720" cy="4662664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152400" dir="840000" algn="ctr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6122735"/>
                <a:gridCol w="2411985"/>
              </a:tblGrid>
              <a:tr h="8187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воспитанников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2119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282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Группы общеразвивающей направленности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6711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Группы компенсирующей</a:t>
                      </a:r>
                      <a:r>
                        <a:rPr lang="ru-RU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направленности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701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</a:t>
                      </a:r>
                      <a:r>
                        <a:rPr lang="ru-RU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детей с тяжелыми нарушениями речи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187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детей с задержкой</a:t>
                      </a:r>
                      <a:r>
                        <a:rPr lang="ru-RU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психического развития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8187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детей с нарушениями опорно-двигательного</a:t>
                      </a:r>
                      <a:r>
                        <a:rPr lang="ru-RU" sz="20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аппарата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544631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Модель междисциплинарного взаимодействия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857364"/>
            <a:ext cx="357190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2924944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Учителя-дефектологи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0232" y="4149080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Учителя-логопеды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184" y="5445224"/>
            <a:ext cx="1785950" cy="12127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Инструктор по физической культуре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526" t="21262" r="21248" b="22040"/>
          <a:stretch/>
        </p:blipFill>
        <p:spPr>
          <a:xfrm>
            <a:off x="3419872" y="2420888"/>
            <a:ext cx="2488383" cy="242545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95536" y="2924944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Воспитатели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91880" y="836712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Заведующий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44208" y="1700808"/>
            <a:ext cx="2143140" cy="857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Старший воспитатель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5536" y="4149080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Медицинский работник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563888" y="5733256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Педагог-психолог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87624" y="5445224"/>
            <a:ext cx="1785950" cy="12127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Музыкальные руководители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1560" y="1628800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Социальный педагог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28" name="Прямая соединительная линия 27"/>
          <p:cNvCxnSpPr>
            <a:stCxn id="17" idx="3"/>
          </p:cNvCxnSpPr>
          <p:nvPr/>
        </p:nvCxnSpPr>
        <p:spPr>
          <a:xfrm>
            <a:off x="5635020" y="1265340"/>
            <a:ext cx="1889308" cy="435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17" idx="1"/>
          </p:cNvCxnSpPr>
          <p:nvPr/>
        </p:nvCxnSpPr>
        <p:spPr>
          <a:xfrm flipH="1">
            <a:off x="1691680" y="1265340"/>
            <a:ext cx="1800200" cy="363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331640" y="2564904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259632" y="3789040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7812360" y="2564904"/>
            <a:ext cx="72008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55922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539552" y="116632"/>
            <a:ext cx="5832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Коррекционно-развивающая работа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учителей-дефектологов ,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учителей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логопедов, педагога-психолога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 воспитанниками с ОВЗ и детьми-инвалидами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E:\Мои рисунки\био\био 008.jpg"/>
          <p:cNvPicPr>
            <a:picLocks noChangeAspect="1" noChangeArrowheads="1"/>
          </p:cNvPicPr>
          <p:nvPr/>
        </p:nvPicPr>
        <p:blipFill>
          <a:blip r:embed="rId2" cstate="print"/>
          <a:srcRect l="18159" t="8858" r="14616"/>
          <a:stretch>
            <a:fillRect/>
          </a:stretch>
        </p:blipFill>
        <p:spPr bwMode="auto">
          <a:xfrm>
            <a:off x="6361261" y="223781"/>
            <a:ext cx="2548024" cy="2952328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9" name="Рисунок 8" descr="C:\Users\User\AppData\Local\Microsoft\Windows\Temporary Internet Files\Content.Word\IMG-c53df06067118f136fef0a898708d1d7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08720"/>
            <a:ext cx="2146935" cy="287455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5" y="3805084"/>
            <a:ext cx="4331406" cy="2990898"/>
          </a:xfrm>
          <a:prstGeom prst="rect">
            <a:avLst/>
          </a:prstGeom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60" y="3823564"/>
            <a:ext cx="4336329" cy="2890886"/>
          </a:xfrm>
          <a:prstGeom prst="rect">
            <a:avLst/>
          </a:prstGeom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63644"/>
            <a:ext cx="2304256" cy="285094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0"/>
            <a:ext cx="9001156" cy="642941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Программно-методическое обеспечение инклюзивной практики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857364"/>
            <a:ext cx="357190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Рисунок 7" descr="C:\Users\Юлия\Desktop\фото дс\IMG_20180831_1532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367" r="53475"/>
          <a:stretch/>
        </p:blipFill>
        <p:spPr bwMode="auto">
          <a:xfrm>
            <a:off x="-25534" y="2735074"/>
            <a:ext cx="2199718" cy="3553726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0" name="Рисунок 9" descr="C:\Users\Юлия\Desktop\фото дс\IMG_20180831_1532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001" r="1637" b="50050"/>
          <a:stretch/>
        </p:blipFill>
        <p:spPr bwMode="auto">
          <a:xfrm>
            <a:off x="6785314" y="3554857"/>
            <a:ext cx="2335635" cy="3347485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893719" y="2564189"/>
            <a:ext cx="2143140" cy="857256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АОП для детей с ЗПР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066" y="1731348"/>
            <a:ext cx="2143140" cy="857256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АОП для детей с НОДА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98242" y="2735074"/>
            <a:ext cx="2143140" cy="857256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АОП для детей с ТНР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1000788" y="511719"/>
            <a:ext cx="394308" cy="1123531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3105067" y="549699"/>
            <a:ext cx="462851" cy="2107733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7773110" y="624972"/>
            <a:ext cx="471297" cy="1864204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598945" y="1364004"/>
            <a:ext cx="2143140" cy="126215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Основная образовательная программа для дошкольного образования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5495062" y="511719"/>
            <a:ext cx="445089" cy="784859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 descr="C:\Users\Юлия\Desktop\фото дс\IMG_20180831_1532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871" t="48646"/>
          <a:stretch/>
        </p:blipFill>
        <p:spPr bwMode="auto">
          <a:xfrm>
            <a:off x="2264261" y="3789040"/>
            <a:ext cx="2163777" cy="3202372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33" name="Рисунок 32" descr="C:\Users\Юлия\Desktop\фото дс\IMG_20180831_1532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3793" b="50050"/>
          <a:stretch/>
        </p:blipFill>
        <p:spPr bwMode="auto">
          <a:xfrm>
            <a:off x="4518116" y="2791126"/>
            <a:ext cx="2174183" cy="3347485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824370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F:\род собрание\DSC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08720"/>
            <a:ext cx="399717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9459" name="Picture 4" descr="F:\род собрание\DSC_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4107185" cy="273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9460" name="Picture 5" descr="F:\род собрание\DSC_0142.JPG"/>
          <p:cNvPicPr>
            <a:picLocks noChangeAspect="1" noChangeArrowheads="1"/>
          </p:cNvPicPr>
          <p:nvPr/>
        </p:nvPicPr>
        <p:blipFill>
          <a:blip r:embed="rId4" cstate="print"/>
          <a:srcRect b="2678"/>
          <a:stretch>
            <a:fillRect/>
          </a:stretch>
        </p:blipFill>
        <p:spPr bwMode="auto">
          <a:xfrm>
            <a:off x="467544" y="908720"/>
            <a:ext cx="399683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00354" name="Picture 2" descr="I:\фото род собрание\DSC_0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957060"/>
            <a:ext cx="3999498" cy="2666332"/>
          </a:xfrm>
          <a:prstGeom prst="rect">
            <a:avLst/>
          </a:prstGeom>
          <a:noFill/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87552" y="270520"/>
            <a:ext cx="73837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1125" algn="l"/>
              </a:tabLst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Times New Roman" pitchFamily="18" charset="0"/>
                <a:cs typeface="Times New Roman" pitchFamily="18" charset="0"/>
              </a:rPr>
              <a:t>Городской Семинар «Организация работы с детьми с ОВЗ»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1086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620688"/>
            <a:ext cx="8643998" cy="561662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TextBox 2"/>
          <p:cNvSpPr txBox="1"/>
          <p:nvPr/>
        </p:nvSpPr>
        <p:spPr>
          <a:xfrm>
            <a:off x="467544" y="764704"/>
            <a:ext cx="8208913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29.12.2012 N 273-ФЗ (ред. от 03.07.2016) "Об образовании в Российской Федерации" </a:t>
            </a:r>
          </a:p>
          <a:p>
            <a:endParaRPr lang="ru-RU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Статья 79. Организация получения образования обучающимися с ограниченными возможностями здоровья</a:t>
            </a:r>
          </a:p>
          <a:p>
            <a:endParaRPr lang="ru-RU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«Образование обучающихся с ограниченными возможностями здоровья может быть организовано как совместно с другими обучающимися, так и в отдельных классах, группах или в отдельных организациях, осуществляющих образовательную деятельность»</a:t>
            </a:r>
            <a:endParaRPr lang="ru-RU" sz="24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1960" y="0"/>
            <a:ext cx="4572032" cy="642941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Взаимодействие с родителями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3802" y="548680"/>
            <a:ext cx="5215916" cy="720080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Родители – равноправные участники образовательного процесса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857364"/>
            <a:ext cx="357190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" name="Picture 4" descr="F:\род собрание\DSC02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9" y="610896"/>
            <a:ext cx="3746155" cy="269893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Users\user.MININT-UP0ST2V\Desktop\все\фото для презентации\DSCF1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1" y="3861048"/>
            <a:ext cx="3744416" cy="2808312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F:\SAM_2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610001"/>
            <a:ext cx="3407808" cy="2505955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3" name="Рисунок 9" descr="J:\DCIM\101MSDCF\DSC03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455083"/>
            <a:ext cx="3291538" cy="2334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14" name="Прямоугольник 4"/>
          <p:cNvSpPr>
            <a:spLocks noChangeArrowheads="1"/>
          </p:cNvSpPr>
          <p:nvPr/>
        </p:nvSpPr>
        <p:spPr bwMode="auto">
          <a:xfrm>
            <a:off x="401932" y="154455"/>
            <a:ext cx="33118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Ярмарка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«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Семейные рецепты»</a:t>
            </a:r>
          </a:p>
        </p:txBody>
      </p:sp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618204" y="3500803"/>
            <a:ext cx="33118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Литературная гостиная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6" name="Прямоугольник 4"/>
          <p:cNvSpPr>
            <a:spLocks noChangeArrowheads="1"/>
          </p:cNvSpPr>
          <p:nvPr/>
        </p:nvSpPr>
        <p:spPr bwMode="auto">
          <a:xfrm>
            <a:off x="5617848" y="4116243"/>
            <a:ext cx="33118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Консультирование родителей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4227332" y="1271448"/>
            <a:ext cx="33118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Семинар-практикум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6497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-171400"/>
            <a:ext cx="6409661" cy="764704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Архитектурные условия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4664"/>
            <a:ext cx="8784976" cy="936104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Создание безбарьерной среды 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Оборудована входная группа: расширены дверные проёмы, установлен пандус, выложена тактильная плитка, установлены звуковые и световые маяки, кнопка вызова, световое табло «Бегущая строка», таблички с азбукой Брайля, индукционная система, тактильные информационные знаки, пиктограммы.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Рисунок 6" descr="C:\Users\Юлия\Desktop\фото гр\DSC05068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688632" cy="4320480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8" name="Рисунок 7" descr="C:\Users\Юлия\Desktop\фото дс\IMG_20180831_143525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170880" cy="2592288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9" name="Рисунок 8" descr="C:\Users\Юлия\Desktop\фото дс\IMG_20180831_14345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1367706"/>
            <a:ext cx="2480828" cy="3429446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0" name="Рисунок 9" descr="C:\Users\Юлия\Desktop\фото дс\1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01208"/>
            <a:ext cx="3096344" cy="136444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912399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42853"/>
            <a:ext cx="8786874" cy="785818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Архитектурные условия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857232"/>
            <a:ext cx="8424936" cy="771568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Создание среды для группы маломобильных детей: </a:t>
            </a:r>
          </a:p>
          <a:p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выложена тактильная плитка, установлены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пристенные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 поручни, туалетная комната оснащена специальным сантехническим оборудованием с поручнями, установлена кнопка вызова. </a:t>
            </a:r>
          </a:p>
        </p:txBody>
      </p:sp>
      <p:pic>
        <p:nvPicPr>
          <p:cNvPr id="8" name="Рисунок 7" descr="C:\Users\Юлия\Desktop\фото гр\DSC0506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248472" cy="2909401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0" name="Picture 2" descr="D:\Users\user.MININT-UP0ST2V\Desktop\фото гр 2\DSC047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39"/>
            <a:ext cx="3744416" cy="4565585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фото зпр\фото гр 2\DSC04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98554"/>
            <a:ext cx="4320480" cy="2837393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6648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676" y="0"/>
            <a:ext cx="8786874" cy="620688"/>
          </a:xfrm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Специальные условия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1620" y="589360"/>
            <a:ext cx="6840760" cy="504056"/>
          </a:xfrm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Кабинеты учителя-дефектолога и логопедов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026" name="Picture 2" descr="C:\Users\User\Desktop\лиля\фото\отобр\DSC05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320479" cy="3191583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лиля\фото\отобр\DSC05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86944"/>
            <a:ext cx="3600377" cy="2593171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лиля\фото\отобр\DSC052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16" y="1124744"/>
            <a:ext cx="3284771" cy="3883562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66756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7260" y="-149035"/>
            <a:ext cx="4645750" cy="701761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Специальные условия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6879" y="452373"/>
            <a:ext cx="2786082" cy="500066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Музыкальный зал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857364"/>
            <a:ext cx="357190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1063999"/>
            <a:ext cx="5581284" cy="4217150"/>
          </a:xfrm>
          <a:prstGeom prst="rect">
            <a:avLst/>
          </a:prstGeom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35" y="865749"/>
            <a:ext cx="4216038" cy="3162028"/>
          </a:xfrm>
          <a:prstGeom prst="rect">
            <a:avLst/>
          </a:prstGeom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1" name="Picture 1" descr="D:\Users\User\Рабочий стол\ППППП\юле для и.в\дима\IMG_20180626_110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9920" y="3924644"/>
            <a:ext cx="4176464" cy="2964044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694" r="4354" b="12768"/>
          <a:stretch/>
        </p:blipFill>
        <p:spPr>
          <a:xfrm>
            <a:off x="315289" y="4077073"/>
            <a:ext cx="4104842" cy="2520279"/>
          </a:xfrm>
          <a:prstGeom prst="rect">
            <a:avLst/>
          </a:prstGeom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1280016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62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6349" y="-137218"/>
            <a:ext cx="4645750" cy="654288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Специальные условия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7446" y="399324"/>
            <a:ext cx="3888432" cy="500066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Сенсорная комната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857364"/>
            <a:ext cx="357190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7" name="Picture 2" descr="D:\Users\user.MININT-UP0ST2V\Desktop\фото к конфер\DSC051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" y="649357"/>
            <a:ext cx="4725467" cy="3544100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G:\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764704"/>
            <a:ext cx="3349606" cy="4511476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0" name="Рисунок 9" descr="G:\3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44032"/>
            <a:ext cx="3896243" cy="2982076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813167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142853"/>
            <a:ext cx="8786874" cy="785818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Развивающая предметно-пространственная среда групп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7818" y="1857364"/>
            <a:ext cx="3571900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Picture 2" descr="G:\ПЕНЗА инклюзив образование\DSC029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6" y="928671"/>
            <a:ext cx="5040560" cy="37804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I:\ПЕНЗА инклюзив образование\11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05064"/>
            <a:ext cx="4238651" cy="2935549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2" name="Рисунок 11" descr="C:\Users\Юлия\Desktop\тттт\DS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14340"/>
            <a:ext cx="3431486" cy="4518916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649010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AQW101216182758\Users\Public\ТИТУЛЬНИКИ\14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3804" y="607197"/>
            <a:ext cx="2224701" cy="291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3" name="Рисунок 2" descr="\\AQW101216182758\Users\Public\ТИТУЛЬНИКИ\15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293798"/>
            <a:ext cx="232370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4" name="Рисунок 3" descr="\\AQW101216182758\Users\Public\ТИТУЛЬНИКИ\1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634" y="3769606"/>
            <a:ext cx="2185126" cy="28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5" name="Рисунок 4" descr="\\AQW101216182758\Users\Public\ТИТУЛЬНИКИ\10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3086" y="2066094"/>
            <a:ext cx="2132849" cy="273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6" name="Рисунок 5" descr="\\AQW101216182758\Users\Public\ТИТУЛЬНИКИ\13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685" y="3769606"/>
            <a:ext cx="2008564" cy="288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7" name="Рисунок 6" descr="\\AQW101216182758\Users\Public\ТИТУЛЬНИКИ\12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685" y="197120"/>
            <a:ext cx="2008564" cy="25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8" name="Рисунок 7" descr="\\AQW101216182758\Users\Public\ТИТУЛЬНИКИ\16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9706" y="197120"/>
            <a:ext cx="2040045" cy="25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932040" y="0"/>
            <a:ext cx="4476860" cy="963399"/>
          </a:xfrm>
          <a:prstGeom prst="rect">
            <a:avLst/>
          </a:prstGeo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Авторские разработки </a:t>
            </a:r>
          </a:p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учителей-логопедов </a:t>
            </a:r>
          </a:p>
        </p:txBody>
      </p:sp>
    </p:spTree>
    <p:extLst>
      <p:ext uri="{BB962C8B-B14F-4D97-AF65-F5344CB8AC3E}">
        <p14:creationId xmlns="" xmlns:p14="http://schemas.microsoft.com/office/powerpoint/2010/main" val="1271129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I:\фото зпр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297" y="3626145"/>
            <a:ext cx="4184778" cy="3154914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3" name="Рисунок 2" descr="C:\Users\Юлия\Desktop\фото гр\DSC05075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32" y="809709"/>
            <a:ext cx="4187243" cy="2816436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9" name="Рисунок 8" descr="I:\фото зпр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680" y="692695"/>
            <a:ext cx="4251037" cy="290008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0" y="3592781"/>
            <a:ext cx="4251037" cy="3188278"/>
          </a:xfrm>
          <a:prstGeom prst="rect">
            <a:avLst/>
          </a:prstGeom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10" name="Прямоугольник 4"/>
          <p:cNvSpPr>
            <a:spLocks noChangeArrowheads="1"/>
          </p:cNvSpPr>
          <p:nvPr/>
        </p:nvSpPr>
        <p:spPr bwMode="auto">
          <a:xfrm>
            <a:off x="1331640" y="101823"/>
            <a:ext cx="69373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Сюжетно-ролевые игры в группах компенсирующей направленности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D:\Users\User\Рабочий стол\мини проект  Птицы\сми пдд июнь\IMG_20180626_101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721" y="3853049"/>
            <a:ext cx="3333662" cy="2500246"/>
          </a:xfrm>
          <a:prstGeom prst="rect">
            <a:avLst/>
          </a:prstGeom>
          <a:noFill/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13667" name="Picture 3" descr="D:\Users\User\Рабочий стол\мини проект  Птицы\сми пдд июнь\IMG_20180626_103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469" y="810187"/>
            <a:ext cx="3434947" cy="2576210"/>
          </a:xfrm>
          <a:prstGeom prst="rect">
            <a:avLst/>
          </a:prstGeom>
          <a:noFill/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113668" name="Picture 4" descr="D:\Users\User\Рабочий стол\ППППП\юле для и.в\1\IMG_20171219_103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3957" y="3447239"/>
            <a:ext cx="2353334" cy="3137779"/>
          </a:xfrm>
          <a:prstGeom prst="rect">
            <a:avLst/>
          </a:prstGeom>
          <a:noFill/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6" name="Рисунок 5" descr="D:\Users\user.MININT-UP0ST2V\Desktop\все\фото для презентации\DSCF1861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" y="858839"/>
            <a:ext cx="3024336" cy="2419832"/>
          </a:xfrm>
          <a:prstGeom prst="rect">
            <a:avLst/>
          </a:prstGeom>
          <a:noFill/>
          <a:ln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84168" y="260648"/>
            <a:ext cx="2592288" cy="584775"/>
          </a:xfrm>
          <a:prstGeom prst="rect">
            <a:avLst/>
          </a:prstGeo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Встречи с сотрудниками МРЭО ГИБДД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7722" y="506869"/>
            <a:ext cx="2592288" cy="338554"/>
          </a:xfrm>
          <a:prstGeom prst="rect">
            <a:avLst/>
          </a:prstGeo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Экскурсия в библиотеку </a:t>
            </a:r>
          </a:p>
        </p:txBody>
      </p:sp>
      <p:pic>
        <p:nvPicPr>
          <p:cNvPr id="9" name="Рисунок 8" descr="D:\Users\user.MININT-UP0ST2V\Desktop\все\ФОТО ДС № 37 встеча с пожарным\DSC0350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3" y="3893377"/>
            <a:ext cx="3133548" cy="2622839"/>
          </a:xfrm>
          <a:prstGeom prst="rect">
            <a:avLst/>
          </a:prstGeom>
          <a:noFill/>
          <a:ln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13834" y="3267327"/>
            <a:ext cx="2592288" cy="584775"/>
          </a:xfrm>
          <a:prstGeom prst="rect">
            <a:avLst/>
          </a:prstGeo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Встреча с сотрудником пожарной охраны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1153718" y="19361"/>
            <a:ext cx="9001156" cy="642941"/>
          </a:xfrm>
          <a:prstGeom prst="rect">
            <a:avLst/>
          </a:prstGeo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Сетевые формы взаимодействия</a:t>
            </a:r>
            <a:endParaRPr lang="ru-RU" sz="25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3" name="Picture 1" descr="C:\Users\Романова_2\Downloads\ПБ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3957" y="1165895"/>
            <a:ext cx="2192277" cy="2058275"/>
          </a:xfrm>
          <a:prstGeom prst="rect">
            <a:avLst/>
          </a:prstGeom>
          <a:noFill/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19305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95536" y="404664"/>
            <a:ext cx="8352928" cy="5904656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Прямоугольник 3"/>
          <p:cNvSpPr/>
          <p:nvPr/>
        </p:nvSpPr>
        <p:spPr>
          <a:xfrm>
            <a:off x="395536" y="548680"/>
            <a:ext cx="8496944" cy="864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u="sng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Обучающийся с ограниченными возможностями здоровья </a:t>
            </a:r>
            <a:r>
              <a:rPr lang="ru-RU" sz="2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2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физическое лицо, имеющее недостатки в физическом и (или) психологическом развитии, подтвержденные психолого-медико-педагогической комиссией и препятствующие получению образования без создания специальных условий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п. 16 ст. 2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 Закона от 29 декабря 2012 г. № 273-ФЗ).</a:t>
            </a:r>
          </a:p>
          <a:p>
            <a:pPr algn="ctr"/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u="sng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Инклюзивное образование </a:t>
            </a:r>
            <a:r>
              <a:rPr lang="ru-RU" sz="2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- обеспечение равного доступа к образованию для всех обучающихся с учетом разнообразия особых образовательных потребностей и индивидуальных возможностей</a:t>
            </a:r>
          </a:p>
          <a:p>
            <a:pPr algn="ctr"/>
            <a:endParaRPr lang="ru-RU" sz="2000" dirty="0" smtClean="0">
              <a:solidFill>
                <a:srgbClr val="6633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п. 27 ст. 2</a:t>
            </a:r>
            <a:r>
              <a:rPr lang="ru-RU" sz="20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 Закона от 29 декабря 2012 г. № 273-ФЗ).</a:t>
            </a:r>
          </a:p>
          <a:p>
            <a:pPr algn="ctr"/>
            <a:endParaRPr lang="ru-RU" sz="2000" dirty="0" smtClean="0"/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FF0000"/>
                </a:solidFill>
              </a:rPr>
              <a:t/>
            </a:r>
            <a:br>
              <a:rPr lang="ru-RU" sz="3000" b="1" dirty="0" smtClean="0">
                <a:solidFill>
                  <a:srgbClr val="FF0000"/>
                </a:solidFill>
              </a:rPr>
            </a:br>
            <a:endParaRPr lang="ru-RU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E:\ФОТО\фото род собрание\DSCN3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9131"/>
            <a:ext cx="4320479" cy="3240724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G:\к презентации\PB22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92" y="185329"/>
            <a:ext cx="4158003" cy="3126893"/>
          </a:xfrm>
          <a:prstGeom prst="rect">
            <a:avLst/>
          </a:prstGeom>
          <a:noFill/>
          <a:ln w="19050">
            <a:noFill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59" y="2493653"/>
            <a:ext cx="4525502" cy="37360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56686" y="185329"/>
            <a:ext cx="4032448" cy="2308324"/>
          </a:xfrm>
          <a:prstGeom prst="rect">
            <a:avLst/>
          </a:prstGeom>
          <a:noFill/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Участие детей с ограниченными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возможностями здоровья и детей-инвалидов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городских мероприятиях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977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67744" y="2071678"/>
            <a:ext cx="46208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143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</a:t>
            </a:r>
            <a:endParaRPr lang="ru-RU" sz="5400" b="1" cap="none" spc="0" dirty="0">
              <a:ln w="11430">
                <a:solidFill>
                  <a:srgbClr val="C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268760"/>
            <a:ext cx="8643998" cy="57606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рямоугольник 12"/>
          <p:cNvSpPr/>
          <p:nvPr/>
        </p:nvSpPr>
        <p:spPr>
          <a:xfrm>
            <a:off x="395536" y="1268760"/>
            <a:ext cx="84296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1520" y="3573016"/>
            <a:ext cx="8643998" cy="12961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Приказ Минобрнауки России от 30.08.2013 № 1014 «Порядок организации и осуществления образовательной деятельности по основным общеобразовательным программам - образовательным программам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дошкольного образования»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23528" y="1916832"/>
            <a:ext cx="8643998" cy="7875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AutoShape 38"/>
          <p:cNvSpPr>
            <a:spLocks noChangeArrowheads="1"/>
          </p:cNvSpPr>
          <p:nvPr/>
        </p:nvSpPr>
        <p:spPr bwMode="gray">
          <a:xfrm rot="16200000">
            <a:off x="4376564" y="-47972"/>
            <a:ext cx="432048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CC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 dirty="0">
              <a:solidFill>
                <a:srgbClr val="663300"/>
              </a:solidFill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395536" y="0"/>
            <a:ext cx="8296276" cy="720725"/>
          </a:xfrm>
          <a:prstGeom prst="roundRect">
            <a:avLst>
              <a:gd name="adj" fmla="val 50000"/>
            </a:avLst>
          </a:prstGeom>
          <a:solidFill>
            <a:srgbClr val="FFCCCC">
              <a:alpha val="60000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Нормативно-правовое обеспечение</a:t>
            </a:r>
            <a:endParaRPr lang="ru-RU" sz="3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3528" y="5085184"/>
            <a:ext cx="8643998" cy="57606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Скругленный прямоугольник 23"/>
          <p:cNvSpPr/>
          <p:nvPr/>
        </p:nvSpPr>
        <p:spPr>
          <a:xfrm>
            <a:off x="323528" y="5877272"/>
            <a:ext cx="8643998" cy="7920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8" y="501317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Приказ Минобрнауки РФ от 17.10.2013 № 1155 «Об утверждении федерального государственного образовательного стандарта дошкольного образования»  </a:t>
            </a:r>
            <a:endParaRPr 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98884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29.12.2012 № 273-ФЗ                                  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«Об образовании в Российской Федерации» </a:t>
            </a:r>
          </a:p>
          <a:p>
            <a:pPr algn="ctr"/>
            <a:endParaRPr lang="ru-RU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8632" y="1340768"/>
            <a:ext cx="4834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ФЕДЕРАЛЬНЫЕ ДОКУМЕНТЫ</a:t>
            </a: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1520" y="2780928"/>
            <a:ext cx="8643998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TextBox 29"/>
          <p:cNvSpPr txBox="1"/>
          <p:nvPr/>
        </p:nvSpPr>
        <p:spPr>
          <a:xfrm>
            <a:off x="359024" y="2780928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24.11.1995 № 181-ФЗ 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«О социальной защите инвалидов в Российской Федерации»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528" y="5733256"/>
            <a:ext cx="864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Приказ Минобрнауки РФ от 09.11.2015 № 1309  «Об утверждении Порядка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обеспечения условий доступности для инвалидов объектов и предоставляемых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услуг в сфере образования, а также оказания им при этом необходимой помощи»</a:t>
            </a:r>
            <a:endParaRPr 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1268760"/>
            <a:ext cx="8568952" cy="57606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рямоугольник 12"/>
          <p:cNvSpPr/>
          <p:nvPr/>
        </p:nvSpPr>
        <p:spPr>
          <a:xfrm>
            <a:off x="395536" y="1268760"/>
            <a:ext cx="84296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1520" y="3573016"/>
            <a:ext cx="8643998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Постановление Правительства Пензенской области от 30.10.2013 № 805-пП «Об утверждении государственной программы Пензенской области «Социальная поддержка граждан Пензенской области на 2014-2020 годы» 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23528" y="1916832"/>
            <a:ext cx="8568952" cy="7875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AutoShape 38"/>
          <p:cNvSpPr>
            <a:spLocks noChangeArrowheads="1"/>
          </p:cNvSpPr>
          <p:nvPr/>
        </p:nvSpPr>
        <p:spPr bwMode="gray">
          <a:xfrm rot="16200000">
            <a:off x="4376564" y="-47972"/>
            <a:ext cx="432048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CC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 dirty="0"/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395536" y="0"/>
            <a:ext cx="8296276" cy="720725"/>
          </a:xfrm>
          <a:prstGeom prst="roundRect">
            <a:avLst>
              <a:gd name="adj" fmla="val 50000"/>
            </a:avLst>
          </a:prstGeom>
          <a:solidFill>
            <a:srgbClr val="FFCCCC">
              <a:alpha val="60000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Нормативно-правовое обеспечение</a:t>
            </a:r>
            <a:endParaRPr lang="ru-RU" sz="32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1520" y="4797152"/>
            <a:ext cx="8643998" cy="184482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Приказ Министерства образования Пензенской области от 28.10.2013 № 552/01-07 «Об утверждении Порядка регламентации и оформления отношений государственной и муниципальной образовательной организации и родителей (законных представителей0 обучающихся, нуждающихся в длительном лечении, а также детей-инвалидов в части организации обучения по основным общеобразовательным программам на дому или в медицинских организациях» </a:t>
            </a:r>
            <a:endParaRPr lang="ru-RU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1988840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Закон Пензенской области от 04.07.2013 № 24132-ЗПО                                   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«Об образовании в Пензенской области»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3528" y="1340768"/>
            <a:ext cx="5104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РЕГИОНАЛЬНЫЕ ДОКУМЕНТЫ</a:t>
            </a: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3528" y="2780928"/>
            <a:ext cx="8568952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TextBox 29"/>
          <p:cNvSpPr txBox="1"/>
          <p:nvPr/>
        </p:nvSpPr>
        <p:spPr>
          <a:xfrm>
            <a:off x="359024" y="2780928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Закон Пензенской области от 30.06.2009 № 1752-ЗПО «О реализации основных гарантий прав и законных интересов ребенка в Пензенской области»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66027" y="1226820"/>
            <a:ext cx="8573699" cy="576064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Прямоугольник 12"/>
          <p:cNvSpPr/>
          <p:nvPr/>
        </p:nvSpPr>
        <p:spPr>
          <a:xfrm>
            <a:off x="395536" y="1268760"/>
            <a:ext cx="8429684" cy="43088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 МБДОУ ДС № 37 г. Кузнецка. Должностные инструкции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1520" y="3573016"/>
            <a:ext cx="8609940" cy="5760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группах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компенсирующей направленности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51520" y="1919112"/>
            <a:ext cx="8643998" cy="7875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AutoShape 38"/>
          <p:cNvSpPr>
            <a:spLocks noChangeArrowheads="1"/>
          </p:cNvSpPr>
          <p:nvPr/>
        </p:nvSpPr>
        <p:spPr bwMode="gray">
          <a:xfrm rot="16200000">
            <a:off x="4376564" y="-47972"/>
            <a:ext cx="432048" cy="2057400"/>
          </a:xfrm>
          <a:prstGeom prst="leftArrow">
            <a:avLst>
              <a:gd name="adj1" fmla="val 65583"/>
              <a:gd name="adj2" fmla="val 65181"/>
            </a:avLst>
          </a:prstGeom>
          <a:solidFill>
            <a:srgbClr val="FFCC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lnSpc>
                <a:spcPct val="100000"/>
              </a:lnSpc>
            </a:pPr>
            <a:endParaRPr lang="ru-RU" sz="1800" dirty="0"/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374176" y="43979"/>
            <a:ext cx="8451043" cy="720725"/>
          </a:xfrm>
          <a:prstGeom prst="roundRect">
            <a:avLst>
              <a:gd name="adj" fmla="val 50000"/>
            </a:avLst>
          </a:prstGeom>
          <a:solidFill>
            <a:srgbClr val="FFCCCC">
              <a:alpha val="60000"/>
            </a:srgbClr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ЛОКАЛЬНО-ПРАВОВОЕ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</a:p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ДС № 37 г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Кузнецка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39577" y="4303521"/>
            <a:ext cx="8643998" cy="558106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8035" y="4331351"/>
            <a:ext cx="8429684" cy="104644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психолого-медико-педагогическом консилиуме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1520" y="2780928"/>
            <a:ext cx="8643998" cy="648072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TextBox 29"/>
          <p:cNvSpPr txBox="1"/>
          <p:nvPr/>
        </p:nvSpPr>
        <p:spPr>
          <a:xfrm>
            <a:off x="141492" y="1837770"/>
            <a:ext cx="8647806" cy="1077218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 организации инклюзивной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практики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0878" y="4985951"/>
            <a:ext cx="8643998" cy="100811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организации обучения по образовательным программам дошкольного образования на дому детей с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 инвалидов</a:t>
            </a:r>
            <a:endParaRPr lang="ru-RU" sz="22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027" y="2688262"/>
            <a:ext cx="8629491" cy="1107996"/>
          </a:xfrm>
          <a:prstGeom prst="rect">
            <a:avLst/>
          </a:prstGeom>
          <a:noFill/>
          <a:effectLst>
            <a:outerShdw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Положение порядка организации работы с детьми с ОВЗ и детьми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инвалидами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6967" y="6214662"/>
            <a:ext cx="8643998" cy="558106"/>
          </a:xfrm>
          <a:prstGeom prst="roundRect">
            <a:avLst/>
          </a:prstGeom>
          <a:solidFill>
            <a:srgbClr val="FFCCCC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348577"/>
              <a:satOff val="20174"/>
              <a:lumOff val="1617"/>
              <a:alphaOff val="0"/>
            </a:schemeClr>
          </a:fillRef>
          <a:effectRef idx="0">
            <a:schemeClr val="accent4">
              <a:hueOff val="-3348577"/>
              <a:satOff val="20174"/>
              <a:lumOff val="1617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орядок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приёма 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ОВЗ и детей-инвалидов</a:t>
            </a:r>
          </a:p>
        </p:txBody>
      </p:sp>
    </p:spTree>
    <p:extLst>
      <p:ext uri="{BB962C8B-B14F-4D97-AF65-F5344CB8AC3E}">
        <p14:creationId xmlns="" xmlns:p14="http://schemas.microsoft.com/office/powerpoint/2010/main" val="27298833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28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24936" cy="544631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Модель междисциплинарного взаимодействия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60232" y="2924944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Учителя-дефектологи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60232" y="4149080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Учителя-логопеды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184" y="5445224"/>
            <a:ext cx="1785950" cy="12127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Инструктор по физической культуре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526" t="21262" r="21248" b="22040"/>
          <a:stretch/>
        </p:blipFill>
        <p:spPr>
          <a:xfrm>
            <a:off x="3419872" y="2420888"/>
            <a:ext cx="2488383" cy="242545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95536" y="2924944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Воспитатели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91880" y="836712"/>
            <a:ext cx="2143140" cy="85725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Заведующий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44208" y="1700808"/>
            <a:ext cx="2143140" cy="8572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Старший воспитатель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5536" y="4149080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Медицинский работник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563888" y="5733256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Педагог-психолог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87624" y="5445224"/>
            <a:ext cx="1785950" cy="121273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Музыкальные руководители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1560" y="1628800"/>
            <a:ext cx="2143140" cy="9286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127000" dist="152400" dir="84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Социальный педагог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28" name="Прямая соединительная линия 27"/>
          <p:cNvCxnSpPr>
            <a:stCxn id="17" idx="3"/>
          </p:cNvCxnSpPr>
          <p:nvPr/>
        </p:nvCxnSpPr>
        <p:spPr>
          <a:xfrm>
            <a:off x="5635020" y="1265340"/>
            <a:ext cx="1889308" cy="43546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17" idx="1"/>
          </p:cNvCxnSpPr>
          <p:nvPr/>
        </p:nvCxnSpPr>
        <p:spPr>
          <a:xfrm flipH="1">
            <a:off x="1691680" y="1265340"/>
            <a:ext cx="1800200" cy="363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11" idx="2"/>
            <a:endCxn id="14" idx="0"/>
          </p:cNvCxnSpPr>
          <p:nvPr/>
        </p:nvCxnSpPr>
        <p:spPr>
          <a:xfrm flipH="1">
            <a:off x="7121159" y="5077774"/>
            <a:ext cx="610643" cy="3674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stCxn id="19" idx="2"/>
            <a:endCxn id="21" idx="0"/>
          </p:cNvCxnSpPr>
          <p:nvPr/>
        </p:nvCxnSpPr>
        <p:spPr>
          <a:xfrm>
            <a:off x="1467106" y="5077774"/>
            <a:ext cx="613493" cy="3674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stCxn id="21" idx="3"/>
            <a:endCxn id="20" idx="1"/>
          </p:cNvCxnSpPr>
          <p:nvPr/>
        </p:nvCxnSpPr>
        <p:spPr>
          <a:xfrm>
            <a:off x="2973574" y="6051592"/>
            <a:ext cx="590314" cy="1460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14" idx="1"/>
            <a:endCxn id="20" idx="3"/>
          </p:cNvCxnSpPr>
          <p:nvPr/>
        </p:nvCxnSpPr>
        <p:spPr>
          <a:xfrm flipH="1">
            <a:off x="5707028" y="6051592"/>
            <a:ext cx="521156" cy="14601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>
            <a:stCxn id="13" idx="0"/>
          </p:cNvCxnSpPr>
          <p:nvPr/>
        </p:nvCxnSpPr>
        <p:spPr>
          <a:xfrm flipV="1">
            <a:off x="1467106" y="2564904"/>
            <a:ext cx="8550" cy="360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10" idx="0"/>
          </p:cNvCxnSpPr>
          <p:nvPr/>
        </p:nvCxnSpPr>
        <p:spPr>
          <a:xfrm flipV="1">
            <a:off x="7731802" y="2564904"/>
            <a:ext cx="8550" cy="3600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stCxn id="11" idx="0"/>
            <a:endCxn id="10" idx="2"/>
          </p:cNvCxnSpPr>
          <p:nvPr/>
        </p:nvCxnSpPr>
        <p:spPr>
          <a:xfrm flipV="1">
            <a:off x="7731802" y="3782200"/>
            <a:ext cx="0" cy="366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19" idx="0"/>
            <a:endCxn id="13" idx="2"/>
          </p:cNvCxnSpPr>
          <p:nvPr/>
        </p:nvCxnSpPr>
        <p:spPr>
          <a:xfrm flipV="1">
            <a:off x="1467106" y="3782200"/>
            <a:ext cx="0" cy="3668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55922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5810"/>
            <a:ext cx="9144000" cy="981892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Принципы командной работы: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latin typeface="Cambria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480031576"/>
              </p:ext>
            </p:extLst>
          </p:nvPr>
        </p:nvGraphicFramePr>
        <p:xfrm>
          <a:off x="539552" y="908720"/>
          <a:ext cx="806489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968529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МОУ № 21\Мои документы\Загрузки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860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5810"/>
            <a:ext cx="8786874" cy="981892"/>
          </a:xfrm>
          <a:effectLst>
            <a:outerShdw blurRad="127000" dist="203200" dir="8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В детском саду функционируют 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14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rPr>
              <a:t>групп, из них: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480031576"/>
              </p:ext>
            </p:extLst>
          </p:nvPr>
        </p:nvGraphicFramePr>
        <p:xfrm>
          <a:off x="539552" y="1340768"/>
          <a:ext cx="756084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968529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66</Template>
  <TotalTime>7087</TotalTime>
  <Words>963</Words>
  <Application>Microsoft Office PowerPoint</Application>
  <PresentationFormat>Экран (4:3)</PresentationFormat>
  <Paragraphs>203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66</vt:lpstr>
      <vt:lpstr>Областной семинар   МУНИЦИПАЛЬНОЕ БЮДЖЕТНОЕ ДОШКОЛЬНОЕ ОБРАЗОВАТЕЛЬНОЕ УЧРЕЖДЕНИЕ  ДЕТСКИЙ САД КОМПЕНСИРУЮЩЕГО ВИДА №37 ГОРОДА КУЗНЕЦКА</vt:lpstr>
      <vt:lpstr>Слайд 2</vt:lpstr>
      <vt:lpstr>Слайд 3</vt:lpstr>
      <vt:lpstr>Слайд 4</vt:lpstr>
      <vt:lpstr>Слайд 5</vt:lpstr>
      <vt:lpstr>Слайд 6</vt:lpstr>
      <vt:lpstr>Модель междисциплинарного взаимодействия</vt:lpstr>
      <vt:lpstr>Принципы командной работы:</vt:lpstr>
      <vt:lpstr>В детском саду функционируют 14 групп, из них:</vt:lpstr>
      <vt:lpstr>Слайд 10</vt:lpstr>
      <vt:lpstr>В 2017 – 2018 учебном году в МБДОУ ДС №37  г. Кузнецка обучалось 282 воспитанника,  среди которых 90 детей с ОВЗ, имеющих заключение ПМПК и (или) документ об инвалидности </vt:lpstr>
      <vt:lpstr>В детском саду функционируют 14 групп, из них:</vt:lpstr>
      <vt:lpstr>Кадровое обеспечение</vt:lpstr>
      <vt:lpstr>Слайд 14</vt:lpstr>
      <vt:lpstr>Слайд 15</vt:lpstr>
      <vt:lpstr>Модель междисциплинарного взаимодействия</vt:lpstr>
      <vt:lpstr>Слайд 17</vt:lpstr>
      <vt:lpstr>Программно-методическое обеспечение инклюзивной практики</vt:lpstr>
      <vt:lpstr>Слайд 19</vt:lpstr>
      <vt:lpstr>Взаимодействие с родителями</vt:lpstr>
      <vt:lpstr>Архитектурные условия</vt:lpstr>
      <vt:lpstr>Архитектурные условия</vt:lpstr>
      <vt:lpstr>Специальные условия</vt:lpstr>
      <vt:lpstr>Специальные условия</vt:lpstr>
      <vt:lpstr>Специальные условия</vt:lpstr>
      <vt:lpstr>Развивающая предметно-пространственная среда групп</vt:lpstr>
      <vt:lpstr>Слайд 27</vt:lpstr>
      <vt:lpstr>Слайд 28</vt:lpstr>
      <vt:lpstr>Слайд 29</vt:lpstr>
      <vt:lpstr>Слайд 30</vt:lpstr>
      <vt:lpstr>Слайд 31</vt:lpstr>
    </vt:vector>
  </TitlesOfParts>
  <Company>PIRO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Романов</cp:lastModifiedBy>
  <cp:revision>669</cp:revision>
  <dcterms:created xsi:type="dcterms:W3CDTF">2014-06-05T11:32:05Z</dcterms:created>
  <dcterms:modified xsi:type="dcterms:W3CDTF">2019-02-13T18:27:40Z</dcterms:modified>
</cp:coreProperties>
</file>