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7" r:id="rId1"/>
  </p:sldMasterIdLst>
  <p:notesMasterIdLst>
    <p:notesMasterId r:id="rId14"/>
  </p:notesMasterIdLst>
  <p:sldIdLst>
    <p:sldId id="28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3" r:id="rId13"/>
  </p:sldIdLst>
  <p:sldSz cx="9144000" cy="5715000" type="screen16x10"/>
  <p:notesSz cx="6735763" cy="9869488"/>
  <p:custDataLst>
    <p:tags r:id="rId15"/>
  </p:custDataLst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3333"/>
    <a:srgbClr val="CC0000"/>
    <a:srgbClr val="1C1C1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574" autoAdjust="0"/>
  </p:normalViewPr>
  <p:slideViewPr>
    <p:cSldViewPr snapToGrid="0">
      <p:cViewPr varScale="1">
        <p:scale>
          <a:sx n="53" d="100"/>
          <a:sy n="53" d="100"/>
        </p:scale>
        <p:origin x="-1080" y="-6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802" y="-90"/>
      </p:cViewPr>
      <p:guideLst>
        <p:guide orient="horz" pos="3109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/>
              </a:defRPr>
            </a:lvl1pPr>
          </a:lstStyle>
          <a:p>
            <a:pPr>
              <a:defRPr/>
            </a:pPr>
            <a:fld id="{02588546-F6E0-4F47-9288-FBD15636F557}" type="datetimeFigureOut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739775"/>
            <a:ext cx="5922963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/>
              </a:defRPr>
            </a:lvl1pPr>
          </a:lstStyle>
          <a:p>
            <a:pPr>
              <a:defRPr/>
            </a:pPr>
            <a:fld id="{6F4FFE51-85E7-43D3-9518-EEB47F9397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82799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DE79F-2D4B-4498-B59E-7FA38A999982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2F54B-8277-46D7-A963-20A418CF40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106133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BD4EE-0903-4E12-A300-66DDA308CB14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9AEC2-BA95-4426-A5FC-47E7700D56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3411308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7"/>
            <a:ext cx="2057400" cy="487627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67"/>
            <a:ext cx="6019800" cy="487627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F4AA6-6FB8-464D-94B6-668AB37CE1CD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1F599-2D64-4D88-8851-BE447A3D79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1426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510B-224B-476F-B79C-5C3DC30E5DDB}" type="datetime1">
              <a:rPr lang="ru-RU" smtClean="0">
                <a:solidFill>
                  <a:srgbClr val="696464"/>
                </a:solidFill>
              </a:rPr>
              <a:pPr/>
              <a:t>11.06.2021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F99-9CAF-421C-99DF-AD536C7D6F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663614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CD85D-9563-4D5F-B7D2-E8C2564A6DFE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DE1D2-C5A5-4168-A81C-709028DCC8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281938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68458-526C-4C47-B94F-C6ED69684932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B2733-DDC9-4D2C-9391-8B2468EE1D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430126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D143A-BC74-4BD6-A4A0-33B098BE6AE9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2F4D8-BF19-4632-8329-75CD97BE0D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0311714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7ED05-7D8F-45BF-9EA1-EA66FA309E32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43697-2B08-4108-8239-AC4B6D6C9F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3526044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C8DFB-27C2-4EE7-850D-F25C067271D3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7BC3C-820F-4E33-866C-F9EC66BBAC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8399092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518EA-C125-4FA2-81D3-F5F3669694A1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D4A8B-4B42-4668-8B91-02ACA9EB8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614812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4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8D421-9DD3-402B-80D3-E17EC7626E2E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B3B4A-46F8-45F3-9B8A-60E7869253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6085345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3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63826-2F42-4FF1-BD51-2311CED6414D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DAC26-15AA-4D2B-997C-29D2A6E2B5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872304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28864"/>
            <a:ext cx="82296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333501"/>
            <a:ext cx="8229600" cy="3771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/>
              </a:defRPr>
            </a:lvl1pPr>
          </a:lstStyle>
          <a:p>
            <a:pPr>
              <a:defRPr/>
            </a:pPr>
            <a:fld id="{5A46258E-A7CE-4C00-91C3-8FA2E5052DF2}" type="datetime1">
              <a:rPr lang="ru-RU"/>
              <a:pPr>
                <a:defRPr/>
              </a:pPr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/>
              </a:defRPr>
            </a:lvl1pPr>
          </a:lstStyle>
          <a:p>
            <a:pPr>
              <a:defRPr/>
            </a:pPr>
            <a:r>
              <a:rPr lang="ru-RU"/>
              <a:t>лого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Arial"/>
              </a:defRPr>
            </a:lvl1pPr>
          </a:lstStyle>
          <a:p>
            <a:pPr>
              <a:defRPr/>
            </a:pPr>
            <a:fld id="{B2378B21-CD31-4FA1-A62B-B68433150C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1" name="Рисунок 6" descr="e-Obr_CMYK_BlackText.jp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25425" y="215637"/>
            <a:ext cx="1879600" cy="570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37" r:id="rId2"/>
    <p:sldLayoutId id="2147484238" r:id="rId3"/>
    <p:sldLayoutId id="2147484239" r:id="rId4"/>
    <p:sldLayoutId id="2147484240" r:id="rId5"/>
    <p:sldLayoutId id="2147484241" r:id="rId6"/>
    <p:sldLayoutId id="2147484242" r:id="rId7"/>
    <p:sldLayoutId id="2147484243" r:id="rId8"/>
    <p:sldLayoutId id="2147484244" r:id="rId9"/>
    <p:sldLayoutId id="2147484245" r:id="rId10"/>
    <p:sldLayoutId id="2147484246" r:id="rId11"/>
    <p:sldLayoutId id="2147484247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539750" y="3037417"/>
            <a:ext cx="751998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771525" y="1447801"/>
            <a:ext cx="747712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2915" indent="-462915" algn="ctr">
              <a:lnSpc>
                <a:spcPct val="100000"/>
              </a:lnSpc>
            </a:pPr>
            <a:r>
              <a:rPr lang="ru-RU" sz="3200" b="1" dirty="0" smtClean="0"/>
              <a:t>Изменения в законодательстве  </a:t>
            </a:r>
          </a:p>
          <a:p>
            <a:pPr marL="462915" indent="-462915" algn="ctr">
              <a:lnSpc>
                <a:spcPct val="100000"/>
              </a:lnSpc>
            </a:pPr>
            <a:r>
              <a:rPr lang="ru-RU" sz="3200" b="1" dirty="0" smtClean="0"/>
              <a:t>по вопросам воспитания обучающихся</a:t>
            </a:r>
            <a:endParaRPr lang="ru-RU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F99-9CAF-421C-99DF-AD536C7D6F26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296215" y="973071"/>
            <a:ext cx="7972022" cy="4465558"/>
          </a:xfrm>
          <a:prstGeom prst="round2DiagRect">
            <a:avLst>
              <a:gd name="adj1" fmla="val 6059"/>
              <a:gd name="adj2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000000"/>
                </a:solidFill>
                <a:latin typeface="Calibri" pitchFamily="34" charset="0"/>
              </a:rPr>
              <a:t>Новая редакция</a:t>
            </a:r>
          </a:p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000000"/>
                </a:solidFill>
                <a:latin typeface="Calibri" pitchFamily="34" charset="0"/>
              </a:rPr>
              <a:t>Новая статья 12.1</a:t>
            </a:r>
          </a:p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2. Воспитание обучающихся при освоении ими основных общеобразовательных программ, образовательных программ среднего профессионального образования, образовательных программ высшего образования (программ бакалавриата и программ специалитета) в организациях, осуществляющих образовательную деятельность, осуществляется на основе включаемых в такие образовательные программы </a:t>
            </a:r>
            <a:r>
              <a:rPr lang="ru-RU" sz="2000" b="1">
                <a:solidFill>
                  <a:srgbClr val="A40000"/>
                </a:solidFill>
                <a:latin typeface="Calibri" pitchFamily="34" charset="0"/>
              </a:rPr>
              <a:t>рабочей программы воспитания и календарного плана воспитательной работы</a:t>
            </a: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, разрабатываемых и утверждаемых с учетом включенных в примерные образовательные программы, указанные в части 9.1 статьи 12 настоящего Федерального закона, примерных рабочих программ воспитания и примерных календарных планов воспитательной работы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66663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800" b="1">
                <a:solidFill>
                  <a:srgbClr val="333333"/>
                </a:solidFill>
                <a:latin typeface="Calibri Light" pitchFamily="34" charset="0"/>
              </a:rPr>
              <a:t>Закон о воспитании</a:t>
            </a:r>
          </a:p>
        </p:txBody>
      </p:sp>
    </p:spTree>
    <p:extLst>
      <p:ext uri="{BB962C8B-B14F-4D97-AF65-F5344CB8AC3E}">
        <p14:creationId xmlns="" xmlns:p14="http://schemas.microsoft.com/office/powerpoint/2010/main" val="37695085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41417" y="1163137"/>
            <a:ext cx="7810910" cy="2248614"/>
          </a:xfrm>
          <a:prstGeom prst="round2DiagRect">
            <a:avLst>
              <a:gd name="adj1" fmla="val 6059"/>
              <a:gd name="adj2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000000"/>
                </a:solidFill>
              </a:rPr>
              <a:t>Новая редакция</a:t>
            </a:r>
          </a:p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000000"/>
                </a:solidFill>
              </a:rPr>
              <a:t>Новая статья 12.1</a:t>
            </a:r>
          </a:p>
          <a:p>
            <a:r>
              <a:rPr lang="ru-RU" sz="2000">
                <a:solidFill>
                  <a:srgbClr val="000000"/>
                </a:solidFill>
              </a:rPr>
              <a:t>3. В разработке </a:t>
            </a:r>
            <a:r>
              <a:rPr lang="ru-RU" sz="2000" b="1">
                <a:solidFill>
                  <a:srgbClr val="A40000"/>
                </a:solidFill>
              </a:rPr>
              <a:t>рабочих программ воспитания и календарных планов воспитательной работы </a:t>
            </a:r>
            <a:r>
              <a:rPr lang="ru-RU" sz="2000">
                <a:solidFill>
                  <a:srgbClr val="000000"/>
                </a:solidFill>
              </a:rPr>
              <a:t>имеют право принимать участие указанные в части 6 статьи 26 настоящего Федерального закона советы обучающихся, </a:t>
            </a:r>
            <a:r>
              <a:rPr lang="ru-RU" sz="2000" b="1">
                <a:solidFill>
                  <a:srgbClr val="C00000"/>
                </a:solidFill>
              </a:rPr>
              <a:t>советы родителей</a:t>
            </a:r>
            <a:r>
              <a:rPr lang="ru-RU" sz="2000">
                <a:solidFill>
                  <a:srgbClr val="000000"/>
                </a:solidFill>
              </a:rPr>
              <a:t>, представительные органы обучающихся (при их наличии)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66663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800" b="1">
                <a:solidFill>
                  <a:srgbClr val="333333"/>
                </a:solidFill>
                <a:latin typeface="Calibri Light" pitchFamily="34" charset="0"/>
              </a:rPr>
              <a:t>Закон о воспитании</a:t>
            </a:r>
          </a:p>
        </p:txBody>
      </p:sp>
    </p:spTree>
    <p:extLst>
      <p:ext uri="{BB962C8B-B14F-4D97-AF65-F5344CB8AC3E}">
        <p14:creationId xmlns="" xmlns:p14="http://schemas.microsoft.com/office/powerpoint/2010/main" val="21379417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F99-9CAF-421C-99DF-AD536C7D6F26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07813" y="1597415"/>
            <a:ext cx="7960424" cy="1235154"/>
          </a:xfrm>
          <a:prstGeom prst="round2DiagRect">
            <a:avLst>
              <a:gd name="adj1" fmla="val 6059"/>
              <a:gd name="adj2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>
                <a:solidFill>
                  <a:srgbClr val="000000"/>
                </a:solidFill>
              </a:rPr>
              <a:t>Образовательные программы </a:t>
            </a:r>
            <a:r>
              <a:rPr lang="ru-RU" sz="2000" b="1">
                <a:solidFill>
                  <a:srgbClr val="A40000"/>
                </a:solidFill>
              </a:rPr>
              <a:t>подлежат приведению в соответствие </a:t>
            </a:r>
            <a:r>
              <a:rPr lang="ru-RU" sz="2000">
                <a:solidFill>
                  <a:srgbClr val="000000"/>
                </a:solidFill>
              </a:rPr>
              <a:t>с положениями Федерального закона от 29 декабря 2012 года № 273-ФЗ </a:t>
            </a:r>
            <a:r>
              <a:rPr lang="ru-RU" sz="2000" smtClean="0">
                <a:solidFill>
                  <a:srgbClr val="000000"/>
                </a:solidFill>
              </a:rPr>
              <a:t>«Об </a:t>
            </a:r>
            <a:r>
              <a:rPr lang="ru-RU" sz="2000">
                <a:solidFill>
                  <a:srgbClr val="000000"/>
                </a:solidFill>
              </a:rPr>
              <a:t>образовании в Российской </a:t>
            </a:r>
            <a:r>
              <a:rPr lang="ru-RU" sz="2000" smtClean="0">
                <a:solidFill>
                  <a:srgbClr val="000000"/>
                </a:solidFill>
              </a:rPr>
              <a:t>Федерации» </a:t>
            </a:r>
            <a:r>
              <a:rPr lang="ru-RU" sz="2000">
                <a:solidFill>
                  <a:srgbClr val="000000"/>
                </a:solidFill>
              </a:rPr>
              <a:t>(в редакции настоящего Федерального закона) </a:t>
            </a:r>
            <a:r>
              <a:rPr lang="ru-RU" sz="2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позднее 1 сентября 2021 года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66663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800" b="1">
                <a:solidFill>
                  <a:srgbClr val="333333"/>
                </a:solidFill>
                <a:latin typeface="Calibri Light" pitchFamily="34" charset="0"/>
              </a:rPr>
              <a:t>Закон о воспитании</a:t>
            </a:r>
          </a:p>
        </p:txBody>
      </p:sp>
    </p:spTree>
    <p:extLst>
      <p:ext uri="{BB962C8B-B14F-4D97-AF65-F5344CB8AC3E}">
        <p14:creationId xmlns="" xmlns:p14="http://schemas.microsoft.com/office/powerpoint/2010/main" val="42802178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/>
          <p:nvPr/>
        </p:nvSpPr>
        <p:spPr>
          <a:xfrm>
            <a:off x="942801" y="1633366"/>
            <a:ext cx="7185263" cy="2808312"/>
          </a:xfrm>
          <a:prstGeom prst="rect">
            <a:avLst/>
          </a:prstGeom>
        </p:spPr>
        <p:txBody>
          <a:bodyPr vert="horz" lIns="82296" tIns="41148" rIns="82296" bIns="41148" rtlCol="0" anchor="ctr">
            <a:noAutofit/>
          </a:bodyPr>
          <a:lstStyle>
            <a:lvl1pPr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800" b="1" kern="1200" cap="all" spc="1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2000" b="0" cap="none" spc="0" dirty="0">
                <a:solidFill>
                  <a:schemeClr val="tx1"/>
                </a:solidFill>
                <a:latin typeface="Calibri" pitchFamily="34" charset="0"/>
              </a:rPr>
              <a:t>Федеральный закон от 31 июля 2020 г. № 304–ФЗ «О внесении изменений в Федеральный закон </a:t>
            </a:r>
            <a:r>
              <a:rPr lang="ru-RU" sz="2000" b="0" cap="none" spc="0" dirty="0" smtClean="0">
                <a:solidFill>
                  <a:schemeClr val="tx1"/>
                </a:solidFill>
                <a:latin typeface="Calibri" pitchFamily="34" charset="0"/>
              </a:rPr>
              <a:t>«</a:t>
            </a:r>
            <a:r>
              <a:rPr lang="ru-RU" sz="2000" b="0" cap="none" spc="0" dirty="0">
                <a:solidFill>
                  <a:schemeClr val="tx1"/>
                </a:solidFill>
                <a:latin typeface="Calibri" pitchFamily="34" charset="0"/>
              </a:rPr>
              <a:t>Об образовании в Российской Федерации» </a:t>
            </a:r>
            <a:r>
              <a:rPr lang="ru-RU" sz="2000" b="0" cap="none" spc="0" dirty="0" smtClean="0">
                <a:solidFill>
                  <a:schemeClr val="tx1"/>
                </a:solidFill>
                <a:latin typeface="Calibri" pitchFamily="34" charset="0"/>
              </a:rPr>
              <a:t>по </a:t>
            </a:r>
            <a:r>
              <a:rPr lang="ru-RU" sz="2000" b="0" cap="none" spc="0" dirty="0">
                <a:solidFill>
                  <a:schemeClr val="tx1"/>
                </a:solidFill>
                <a:latin typeface="Calibri" pitchFamily="34" charset="0"/>
              </a:rPr>
              <a:t>вопросам воспитания обучающихся»</a:t>
            </a:r>
          </a:p>
          <a:p>
            <a:pPr>
              <a:lnSpc>
                <a:spcPct val="90000"/>
              </a:lnSpc>
            </a:pPr>
            <a:endParaRPr lang="ru-RU" sz="2000" b="0" cap="none" spc="0" dirty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000" b="0" cap="none" spc="0" dirty="0">
                <a:solidFill>
                  <a:srgbClr val="FF0000"/>
                </a:solidFill>
                <a:latin typeface="Calibri" pitchFamily="34" charset="0"/>
              </a:rPr>
              <a:t>(вступил в силу с 1 сентября 2020 года)</a:t>
            </a:r>
          </a:p>
        </p:txBody>
      </p:sp>
      <p:sp>
        <p:nvSpPr>
          <p:cNvPr id="5" name="Rectangle 1"/>
          <p:cNvSpPr txBox="1"/>
          <p:nvPr/>
        </p:nvSpPr>
        <p:spPr>
          <a:xfrm>
            <a:off x="942799" y="567367"/>
            <a:ext cx="6789442" cy="633401"/>
          </a:xfrm>
          <a:prstGeom prst="rect">
            <a:avLst/>
          </a:prstGeom>
        </p:spPr>
        <p:txBody>
          <a:bodyPr vert="horz" rtlCol="0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sz="3600" kern="1200" cap="none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emibold" pitchFamily="34" charset="0"/>
                <a:ea typeface="+mj-ea"/>
                <a:cs typeface="+mj-cs"/>
              </a:defRPr>
            </a:lvl1pPr>
          </a:lstStyle>
          <a:p>
            <a:r>
              <a:rPr lang="ru-RU" sz="2800" b="1">
                <a:solidFill>
                  <a:srgbClr val="333333"/>
                </a:solidFill>
                <a:effectLst/>
                <a:latin typeface="Calibri Light" pitchFamily="34" charset="0"/>
              </a:rPr>
              <a:t>«Закон о воспитании»</a:t>
            </a:r>
            <a:endParaRPr lang="en-US" sz="2800" b="1">
              <a:solidFill>
                <a:srgbClr val="333333"/>
              </a:solidFill>
              <a:effectLst/>
              <a:latin typeface="Calibri Light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169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94924" y="794480"/>
            <a:ext cx="61882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>
                <a:ln w="22225">
                  <a:noFill/>
                  <a:prstDash val="solid"/>
                </a:ln>
                <a:solidFill>
                  <a:srgbClr val="333333"/>
                </a:solidFill>
                <a:latin typeface="Calibri Light" pitchFamily="34" charset="0"/>
              </a:rPr>
              <a:t>Указ Президента Российской Федерации </a:t>
            </a:r>
          </a:p>
          <a:p>
            <a:pPr algn="ctr">
              <a:lnSpc>
                <a:spcPct val="90000"/>
              </a:lnSpc>
            </a:pPr>
            <a:r>
              <a:rPr lang="ru-RU" sz="2400" b="1">
                <a:ln w="22225">
                  <a:noFill/>
                  <a:prstDash val="solid"/>
                </a:ln>
                <a:solidFill>
                  <a:srgbClr val="333333"/>
                </a:solidFill>
                <a:latin typeface="Calibri Light" pitchFamily="34" charset="0"/>
              </a:rPr>
              <a:t>от 7 мая 2018 г. № 204 </a:t>
            </a:r>
          </a:p>
          <a:p>
            <a:pPr algn="ctr">
              <a:lnSpc>
                <a:spcPct val="90000"/>
              </a:lnSpc>
            </a:pPr>
            <a:r>
              <a:rPr lang="ru-RU" sz="2400" b="1">
                <a:ln w="22225">
                  <a:noFill/>
                  <a:prstDash val="solid"/>
                </a:ln>
                <a:solidFill>
                  <a:srgbClr val="333333"/>
                </a:solidFill>
                <a:latin typeface="Calibri Light" pitchFamily="34" charset="0"/>
              </a:rPr>
              <a:t>«О национальных целях и стратегических задачах развития Российской Федерации </a:t>
            </a:r>
            <a:endParaRPr lang="ru-RU" sz="2400" b="1" smtClean="0">
              <a:ln w="22225">
                <a:noFill/>
                <a:prstDash val="solid"/>
              </a:ln>
              <a:solidFill>
                <a:srgbClr val="333333"/>
              </a:solidFill>
              <a:latin typeface="Calibri Light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ru-RU" sz="2400" b="1" smtClean="0">
                <a:ln w="22225">
                  <a:noFill/>
                  <a:prstDash val="solid"/>
                </a:ln>
                <a:solidFill>
                  <a:srgbClr val="333333"/>
                </a:solidFill>
                <a:latin typeface="Calibri Light" pitchFamily="34" charset="0"/>
              </a:rPr>
              <a:t>на </a:t>
            </a:r>
            <a:r>
              <a:rPr lang="ru-RU" sz="2400" b="1">
                <a:ln w="22225">
                  <a:noFill/>
                  <a:prstDash val="solid"/>
                </a:ln>
                <a:solidFill>
                  <a:srgbClr val="333333"/>
                </a:solidFill>
                <a:latin typeface="Calibri Light" pitchFamily="34" charset="0"/>
              </a:rPr>
              <a:t>период до 2024 года»</a:t>
            </a:r>
          </a:p>
        </p:txBody>
      </p:sp>
      <p:pic>
        <p:nvPicPr>
          <p:cNvPr id="3074" name="Picture 2" descr="ÐÐ°ÑÑÐ¸Ð½ÐºÐ¸ Ð¿Ð¾ Ð·Ð°Ð¿ÑÐ¾ÑÑ Ð£ÐºÐ°Ð· ÐÑÐµÐ·Ð¸Ð´ÐµÐ½ÑÐ° ÐºÐ°ÑÑÐ¸Ð½ÐºÐ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35222" y="752585"/>
            <a:ext cx="1755624" cy="24459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5224" y="3381377"/>
            <a:ext cx="8042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</a:pPr>
            <a:r>
              <a:rPr lang="ru-RU" sz="2000" b="1">
                <a:solidFill>
                  <a:srgbClr val="C00000"/>
                </a:solidFill>
                <a:latin typeface="+mn-lt"/>
              </a:rPr>
              <a:t>Цели и целевые показатели</a:t>
            </a:r>
            <a:r>
              <a:rPr lang="ru-RU" sz="2000" b="1">
                <a:latin typeface="+mn-lt"/>
              </a:rPr>
              <a:t>: воспитание гармонично развитой и социально ответственной личности на основе духовно-нравственных ценностей народов Российской Федерации, исторических и национально-культурных традиций</a:t>
            </a:r>
          </a:p>
        </p:txBody>
      </p:sp>
    </p:spTree>
    <p:extLst>
      <p:ext uri="{BB962C8B-B14F-4D97-AF65-F5344CB8AC3E}">
        <p14:creationId xmlns="" xmlns:p14="http://schemas.microsoft.com/office/powerpoint/2010/main" val="1665321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22274" y="636336"/>
            <a:ext cx="60410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>
                <a:ln w="22225">
                  <a:noFill/>
                  <a:prstDash val="solid"/>
                </a:ln>
                <a:solidFill>
                  <a:srgbClr val="333333"/>
                </a:solidFill>
                <a:latin typeface="+mn-lt"/>
              </a:rPr>
              <a:t>Указ Президента Российской Федерации </a:t>
            </a:r>
          </a:p>
          <a:p>
            <a:pPr algn="ctr">
              <a:lnSpc>
                <a:spcPct val="90000"/>
              </a:lnSpc>
            </a:pPr>
            <a:r>
              <a:rPr lang="ru-RU" sz="2400">
                <a:ln w="22225">
                  <a:noFill/>
                  <a:prstDash val="solid"/>
                </a:ln>
                <a:solidFill>
                  <a:srgbClr val="333333"/>
                </a:solidFill>
                <a:latin typeface="+mn-lt"/>
              </a:rPr>
              <a:t>от 21 июля 2020 г. № 474 </a:t>
            </a:r>
          </a:p>
          <a:p>
            <a:pPr algn="ctr">
              <a:lnSpc>
                <a:spcPct val="90000"/>
              </a:lnSpc>
            </a:pPr>
            <a:r>
              <a:rPr lang="ru-RU" sz="2400">
                <a:ln w="22225">
                  <a:noFill/>
                  <a:prstDash val="solid"/>
                </a:ln>
                <a:solidFill>
                  <a:srgbClr val="333333"/>
                </a:solidFill>
                <a:latin typeface="+mn-lt"/>
              </a:rPr>
              <a:t>«О национальных целях развития Российской Федерации на период </a:t>
            </a:r>
          </a:p>
          <a:p>
            <a:pPr algn="ctr">
              <a:lnSpc>
                <a:spcPct val="90000"/>
              </a:lnSpc>
            </a:pPr>
            <a:r>
              <a:rPr lang="ru-RU" sz="2400">
                <a:ln w="22225">
                  <a:noFill/>
                  <a:prstDash val="solid"/>
                </a:ln>
                <a:solidFill>
                  <a:srgbClr val="333333"/>
                </a:solidFill>
                <a:latin typeface="+mn-lt"/>
              </a:rPr>
              <a:t>до 2030 года»</a:t>
            </a:r>
          </a:p>
        </p:txBody>
      </p:sp>
      <p:pic>
        <p:nvPicPr>
          <p:cNvPr id="3074" name="Picture 2" descr="ÐÐ°ÑÑÐ¸Ð½ÐºÐ¸ Ð¿Ð¾ Ð·Ð°Ð¿ÑÐ¾ÑÑ Ð£ÐºÐ°Ð· ÐÑÐµÐ·Ð¸Ð´ÐµÐ½ÑÐ° ÐºÐ°ÑÑÐ¸Ð½ÐºÐ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62544" y="464871"/>
            <a:ext cx="1959730" cy="24459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2546" y="3038475"/>
            <a:ext cx="80099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</a:pPr>
            <a:r>
              <a:rPr lang="ru-RU" sz="2000" b="1">
                <a:solidFill>
                  <a:srgbClr val="C00000"/>
                </a:solidFill>
                <a:latin typeface="+mn-lt"/>
              </a:rPr>
              <a:t>Национальная цель: </a:t>
            </a:r>
            <a:r>
              <a:rPr lang="ru-RU" sz="2000" b="1">
                <a:latin typeface="+mn-lt"/>
              </a:rPr>
              <a:t>«Возможности для самореализации и развития талантов»</a:t>
            </a:r>
            <a:r>
              <a:rPr lang="ru-RU" sz="2000" b="1">
                <a:solidFill>
                  <a:srgbClr val="C00000"/>
                </a:solidFill>
                <a:latin typeface="+mn-lt"/>
              </a:rPr>
              <a:t> </a:t>
            </a:r>
          </a:p>
          <a:p>
            <a:pPr lvl="0">
              <a:lnSpc>
                <a:spcPct val="90000"/>
              </a:lnSpc>
            </a:pPr>
            <a:r>
              <a:rPr lang="ru-RU" sz="2000" b="1">
                <a:solidFill>
                  <a:srgbClr val="C00000"/>
                </a:solidFill>
                <a:latin typeface="+mn-lt"/>
              </a:rPr>
              <a:t>Целевые показатели</a:t>
            </a:r>
            <a:r>
              <a:rPr lang="ru-RU" sz="2000" b="1">
                <a:latin typeface="+mn-lt"/>
              </a:rPr>
              <a:t>: создание условий для воспитания гармонично развитой и социально ответственной личности на основе духовно-нравственных ценностей народов Российской Федерации, исторических и национально-культурных традиций</a:t>
            </a:r>
          </a:p>
        </p:txBody>
      </p:sp>
    </p:spTree>
    <p:extLst>
      <p:ext uri="{BB962C8B-B14F-4D97-AF65-F5344CB8AC3E}">
        <p14:creationId xmlns="" xmlns:p14="http://schemas.microsoft.com/office/powerpoint/2010/main" val="4812627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F99-9CAF-421C-99DF-AD536C7D6F26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177661" y="735568"/>
            <a:ext cx="5204341" cy="4712589"/>
          </a:xfrm>
          <a:prstGeom prst="round2DiagRect">
            <a:avLst>
              <a:gd name="adj1" fmla="val 6059"/>
              <a:gd name="adj2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b="1">
                <a:solidFill>
                  <a:srgbClr val="000000"/>
                </a:solidFill>
                <a:latin typeface="Calibri" pitchFamily="34" charset="0"/>
              </a:rPr>
              <a:t>Новая редакция</a:t>
            </a:r>
          </a:p>
          <a:p>
            <a:pPr>
              <a:lnSpc>
                <a:spcPct val="90000"/>
              </a:lnSpc>
            </a:pPr>
            <a:r>
              <a:rPr lang="ru-RU">
                <a:solidFill>
                  <a:srgbClr val="000000"/>
                </a:solidFill>
                <a:latin typeface="Calibri" pitchFamily="34" charset="0"/>
              </a:rPr>
              <a:t>воспитание – деятельность, направленная на развитие личности, создание условий для самоопределения и социализации обучающихся на основе социокультурных, духовно-нравственных ценностей и принятых в российском обществе правил и норм поведения в интересах человека, семьи, общества и государства, </a:t>
            </a:r>
            <a:r>
              <a:rPr lang="ru-RU" b="1">
                <a:solidFill>
                  <a:srgbClr val="A40000"/>
                </a:solidFill>
                <a:latin typeface="Calibri" pitchFamily="34" charset="0"/>
              </a:rPr>
              <a:t>формирование у обучающихся чувства патриотизма, гражданственности, уважения к памяти защитников Отечества и подвигам Героев Отечества, закону и правопорядку, человеку труда и старшему поколению, взаимного уважения, бережного отношения к культурному наследию и традициям многонационального народа Российской Федерации, природе и окружающей среде</a:t>
            </a: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217695" y="841862"/>
            <a:ext cx="2821721" cy="4456057"/>
          </a:xfrm>
          <a:prstGeom prst="round2DiagRect">
            <a:avLst>
              <a:gd name="adj1" fmla="val 7794"/>
              <a:gd name="adj2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b="1">
                <a:solidFill>
                  <a:srgbClr val="000000"/>
                </a:solidFill>
              </a:rPr>
              <a:t>Первоначальная редакция</a:t>
            </a:r>
          </a:p>
          <a:p>
            <a:pPr>
              <a:lnSpc>
                <a:spcPct val="90000"/>
              </a:lnSpc>
            </a:pPr>
            <a:r>
              <a:rPr lang="ru-RU">
                <a:solidFill>
                  <a:srgbClr val="000000"/>
                </a:solidFill>
              </a:rPr>
              <a:t>воспитание – деятельность, направленная на развитие личности, создание условий для самоопределения и социализации обучающегося на основе социокультурных, духовно-нравственных ценностей и принятых в обществе правил и норм поведения в интересах человека, семьи, общества и государства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663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800" b="1">
                <a:solidFill>
                  <a:srgbClr val="333333"/>
                </a:solidFill>
                <a:latin typeface="Calibri Light" pitchFamily="34" charset="0"/>
              </a:rPr>
              <a:t>Закон о воспитании</a:t>
            </a:r>
          </a:p>
        </p:txBody>
      </p:sp>
    </p:spTree>
    <p:extLst>
      <p:ext uri="{BB962C8B-B14F-4D97-AF65-F5344CB8AC3E}">
        <p14:creationId xmlns="" xmlns:p14="http://schemas.microsoft.com/office/powerpoint/2010/main" val="22250762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F99-9CAF-421C-99DF-AD536C7D6F26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86743" y="940736"/>
            <a:ext cx="3790709" cy="4497937"/>
          </a:xfrm>
          <a:prstGeom prst="round2DiagRect">
            <a:avLst>
              <a:gd name="adj1" fmla="val 7794"/>
              <a:gd name="adj2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b="1">
                <a:solidFill>
                  <a:srgbClr val="000000"/>
                </a:solidFill>
                <a:latin typeface="Calibri" pitchFamily="34" charset="0"/>
              </a:rPr>
              <a:t>Первоначальная редакция</a:t>
            </a:r>
          </a:p>
          <a:p>
            <a:pPr>
              <a:lnSpc>
                <a:spcPct val="90000"/>
              </a:lnSpc>
            </a:pPr>
            <a:r>
              <a:rPr lang="ru-RU">
                <a:solidFill>
                  <a:srgbClr val="000000"/>
                </a:solidFill>
                <a:latin typeface="Calibri" pitchFamily="34" charset="0"/>
              </a:rPr>
              <a:t>образовательная программа – комплекс основных характеристик образования (объем, содержание, планируемые результаты), организационно-педагогических условий и в случаях, предусмотренных настоящим Федеральным законом, форм аттестации, который представлен в виде учебного плана, календарного учебного графика, рабочих программ учебных предметов, курсов, дисциплин (модулей), иных компонентов, а также оценочных и методических материалов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4171927" y="834443"/>
            <a:ext cx="4143398" cy="4712589"/>
          </a:xfrm>
          <a:prstGeom prst="round2DiagRect">
            <a:avLst>
              <a:gd name="adj1" fmla="val 6059"/>
              <a:gd name="adj2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b="1">
                <a:solidFill>
                  <a:srgbClr val="000000"/>
                </a:solidFill>
                <a:latin typeface="Calibri" pitchFamily="34" charset="0"/>
              </a:rPr>
              <a:t>Новая редакция</a:t>
            </a:r>
          </a:p>
          <a:p>
            <a:pPr>
              <a:lnSpc>
                <a:spcPct val="90000"/>
              </a:lnSpc>
            </a:pPr>
            <a:r>
              <a:rPr lang="ru-RU">
                <a:solidFill>
                  <a:srgbClr val="000000"/>
                </a:solidFill>
                <a:latin typeface="Calibri" pitchFamily="34" charset="0"/>
              </a:rPr>
              <a:t>образовательная программа – комплекс основных характеристик образования (объем, содержание, планируемые результаты) и организационно-педагогических условий, который представлен в виде учебного плана, календарного учебного графика, рабочих программ учебных предметов, курсов, дисциплин (модулей), иных компонентов, оценочных и методических материалов, а также в предусмотренных настоящим Федеральным законом случаях </a:t>
            </a:r>
            <a:r>
              <a:rPr lang="ru-RU" b="1">
                <a:solidFill>
                  <a:srgbClr val="A40000"/>
                </a:solidFill>
                <a:latin typeface="Calibri" pitchFamily="34" charset="0"/>
              </a:rPr>
              <a:t>в виде рабочей программы воспитания, календарного плана воспитательной работы</a:t>
            </a:r>
            <a:r>
              <a:rPr lang="ru-RU">
                <a:solidFill>
                  <a:srgbClr val="000000"/>
                </a:solidFill>
                <a:latin typeface="Calibri" pitchFamily="34" charset="0"/>
              </a:rPr>
              <a:t>, форм аттестации</a:t>
            </a:r>
            <a:endParaRPr lang="ru-RU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Заголовок 1"/>
          <p:cNvSpPr txBox="1"/>
          <p:nvPr/>
        </p:nvSpPr>
        <p:spPr bwMode="auto">
          <a:xfrm>
            <a:off x="380938" y="2839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smtClean="0">
                <a:solidFill>
                  <a:srgbClr val="333333"/>
                </a:solidFill>
                <a:latin typeface="Calibri Light" pitchFamily="34" charset="0"/>
              </a:rPr>
              <a:t>Закон о воспитании</a:t>
            </a:r>
            <a:endParaRPr lang="ru-RU" sz="2800" b="1">
              <a:solidFill>
                <a:srgbClr val="333333"/>
              </a:solidFill>
              <a:latin typeface="Calibri Light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75360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F99-9CAF-421C-99DF-AD536C7D6F26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893655" y="850007"/>
            <a:ext cx="4374047" cy="4674387"/>
          </a:xfrm>
          <a:prstGeom prst="round2DiagRect">
            <a:avLst>
              <a:gd name="adj1" fmla="val 6059"/>
              <a:gd name="adj2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1530" b="1">
                <a:solidFill>
                  <a:srgbClr val="000000"/>
                </a:solidFill>
                <a:latin typeface="Calibri" pitchFamily="34" charset="0"/>
              </a:rPr>
              <a:t>Новая редакция</a:t>
            </a:r>
          </a:p>
          <a:p>
            <a:pPr>
              <a:lnSpc>
                <a:spcPct val="90000"/>
              </a:lnSpc>
            </a:pPr>
            <a:r>
              <a:rPr lang="ru-RU" sz="1530">
                <a:solidFill>
                  <a:srgbClr val="000000"/>
                </a:solidFill>
                <a:latin typeface="Calibri" pitchFamily="34" charset="0"/>
              </a:rPr>
              <a:t>примерная основная образовательная программа – учебно-методическая документация (примерный учебный план, примерный календарный учебный график, примерные рабочие программы учебных предметов, курсов, дисциплин (модулей), иных компонентов, а также в предусмотренных настоящим Федеральным законом случаях </a:t>
            </a:r>
            <a:r>
              <a:rPr lang="ru-RU" sz="1530" b="1">
                <a:solidFill>
                  <a:srgbClr val="A40000"/>
                </a:solidFill>
                <a:latin typeface="Calibri" pitchFamily="34" charset="0"/>
              </a:rPr>
              <a:t>примерная рабочая программа воспитания, примерный календарный план воспитательной работы</a:t>
            </a:r>
            <a:r>
              <a:rPr lang="ru-RU" sz="1530">
                <a:solidFill>
                  <a:srgbClr val="000000"/>
                </a:solidFill>
                <a:latin typeface="Calibri" pitchFamily="34" charset="0"/>
              </a:rPr>
              <a:t>), определяющая рекомендуемые объем и содержание образования определенного уровня и (или) определенной направленности, планируемые результаты освоения образовательной программы, примерные условия образовательной деятельности, включая примерные расчеты нормативных затрат оказания государственных услуг по реализации образовательной программы</a:t>
            </a:r>
            <a:endParaRPr lang="ru-RU" sz="153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98794" y="876299"/>
            <a:ext cx="3682633" cy="4238256"/>
          </a:xfrm>
          <a:prstGeom prst="round2DiagRect">
            <a:avLst>
              <a:gd name="adj1" fmla="val 5739"/>
              <a:gd name="adj2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530" b="1">
                <a:solidFill>
                  <a:srgbClr val="000000"/>
                </a:solidFill>
                <a:latin typeface="Calibri" pitchFamily="34" charset="0"/>
              </a:rPr>
              <a:t>Первоначальная редакция</a:t>
            </a:r>
          </a:p>
          <a:p>
            <a:pPr>
              <a:lnSpc>
                <a:spcPct val="90000"/>
              </a:lnSpc>
            </a:pPr>
            <a:r>
              <a:rPr lang="ru-RU" sz="1530">
                <a:solidFill>
                  <a:srgbClr val="000000"/>
                </a:solidFill>
                <a:latin typeface="Calibri" pitchFamily="34" charset="0"/>
              </a:rPr>
              <a:t>примерная основная образовательная программа – учебно-методическая документация (примерный учебный план, примерный календарный учебный график, примерные рабочие программы учебных предметов, курсов, дисциплин (модулей), иных компонентов), определяющая рекомендуемые объем и содержание образования определенного уровня и (или) определенной направленности, планируемые результаты освоения образовательной программы, примерные условия образовательной деятельности, включая примерные расчеты нормативных затрат оказания государственных услуг по реализации образовательной программы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66663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800" b="1">
                <a:solidFill>
                  <a:srgbClr val="333333"/>
                </a:solidFill>
                <a:latin typeface="Calibri Light" pitchFamily="34" charset="0"/>
              </a:rPr>
              <a:t>Закон о воспитании</a:t>
            </a:r>
          </a:p>
        </p:txBody>
      </p:sp>
    </p:spTree>
    <p:extLst>
      <p:ext uri="{BB962C8B-B14F-4D97-AF65-F5344CB8AC3E}">
        <p14:creationId xmlns="" xmlns:p14="http://schemas.microsoft.com/office/powerpoint/2010/main" val="14268605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F99-9CAF-421C-99DF-AD536C7D6F26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61764" y="1502042"/>
            <a:ext cx="7647250" cy="2660333"/>
          </a:xfrm>
          <a:prstGeom prst="round2DiagRect">
            <a:avLst>
              <a:gd name="adj1" fmla="val 6059"/>
              <a:gd name="adj2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000000"/>
                </a:solidFill>
                <a:latin typeface="Calibri" pitchFamily="34" charset="0"/>
              </a:rPr>
              <a:t>Новая редакция</a:t>
            </a:r>
          </a:p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000000"/>
                </a:solidFill>
                <a:latin typeface="Calibri" pitchFamily="34" charset="0"/>
              </a:rPr>
              <a:t>Статья 12, новый пункт 9.1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9.1. Примерные основные общеобразовательные программы, примерные образовательные программы среднего профессионального образования, примерные образовательные программы высшего образования (программы бакалавриата и программы специалитета) включают в себя </a:t>
            </a:r>
            <a:r>
              <a:rPr lang="ru-RU" sz="2000" b="1">
                <a:solidFill>
                  <a:srgbClr val="A40000"/>
                </a:solidFill>
                <a:latin typeface="Calibri" pitchFamily="34" charset="0"/>
              </a:rPr>
              <a:t>примерную рабочую программу воспитания и примерный календарный план воспитательной работы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66663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800" b="1">
                <a:solidFill>
                  <a:srgbClr val="333333"/>
                </a:solidFill>
                <a:latin typeface="Calibri Light" pitchFamily="34" charset="0"/>
              </a:rPr>
              <a:t>Закон о воспитании</a:t>
            </a:r>
          </a:p>
        </p:txBody>
      </p:sp>
    </p:spTree>
    <p:extLst>
      <p:ext uri="{BB962C8B-B14F-4D97-AF65-F5344CB8AC3E}">
        <p14:creationId xmlns="" xmlns:p14="http://schemas.microsoft.com/office/powerpoint/2010/main" val="4694857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2F99-9CAF-421C-99DF-AD536C7D6F26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14131" y="1211569"/>
            <a:ext cx="7992743" cy="3198733"/>
          </a:xfrm>
          <a:prstGeom prst="round2DiagRect">
            <a:avLst>
              <a:gd name="adj1" fmla="val 6059"/>
              <a:gd name="adj2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 dirty="0">
                <a:solidFill>
                  <a:srgbClr val="000000"/>
                </a:solidFill>
                <a:latin typeface="Calibri" pitchFamily="34" charset="0"/>
              </a:rPr>
              <a:t>Новая редакция</a:t>
            </a:r>
          </a:p>
          <a:p>
            <a:pPr>
              <a:lnSpc>
                <a:spcPct val="90000"/>
              </a:lnSpc>
            </a:pPr>
            <a:r>
              <a:rPr lang="ru-RU" sz="2000" b="1" dirty="0">
                <a:solidFill>
                  <a:srgbClr val="000000"/>
                </a:solidFill>
                <a:latin typeface="Calibri" pitchFamily="34" charset="0"/>
              </a:rPr>
              <a:t>Новая статья 12.1</a:t>
            </a:r>
          </a:p>
          <a:p>
            <a:r>
              <a:rPr lang="ru-RU" sz="2000" dirty="0">
                <a:solidFill>
                  <a:srgbClr val="000000"/>
                </a:solidFill>
                <a:latin typeface="Calibri" pitchFamily="34" charset="0"/>
              </a:rPr>
              <a:t>1. Воспитание обучающихся при освоении ими основных образовательных программ в организациях, осуществляющих образовательную деятельность, осуществляется на основе включаемых в образовательную программу </a:t>
            </a:r>
            <a:r>
              <a:rPr lang="ru-RU" sz="2000" b="1" dirty="0">
                <a:solidFill>
                  <a:srgbClr val="A40000"/>
                </a:solidFill>
                <a:latin typeface="Calibri" pitchFamily="34" charset="0"/>
              </a:rPr>
              <a:t>рабочей программы воспитания и календарного плана воспитательной работы</a:t>
            </a:r>
            <a:r>
              <a:rPr lang="ru-RU" sz="20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ru-RU" sz="2000" b="1" dirty="0">
                <a:solidFill>
                  <a:srgbClr val="003399"/>
                </a:solidFill>
                <a:latin typeface="Calibri" pitchFamily="34" charset="0"/>
              </a:rPr>
              <a:t>разрабатываемых и утверждаемых такими организациями </a:t>
            </a:r>
            <a:r>
              <a:rPr lang="ru-RU" sz="2000" b="1" cap="all" dirty="0">
                <a:solidFill>
                  <a:srgbClr val="003399"/>
                </a:solidFill>
                <a:latin typeface="Calibri" pitchFamily="34" charset="0"/>
              </a:rPr>
              <a:t>самостоятельно</a:t>
            </a:r>
            <a:r>
              <a:rPr lang="ru-RU" sz="2000" dirty="0">
                <a:solidFill>
                  <a:srgbClr val="000000"/>
                </a:solidFill>
                <a:latin typeface="Calibri" pitchFamily="34" charset="0"/>
              </a:rPr>
              <a:t>, если иное не установлено настоящим Федеральным законом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66663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800" b="1">
                <a:solidFill>
                  <a:srgbClr val="333333"/>
                </a:solidFill>
                <a:latin typeface="Calibri Light" pitchFamily="34" charset="0"/>
              </a:rPr>
              <a:t>Закон о воспитании</a:t>
            </a:r>
          </a:p>
        </p:txBody>
      </p:sp>
    </p:spTree>
    <p:extLst>
      <p:ext uri="{BB962C8B-B14F-4D97-AF65-F5344CB8AC3E}">
        <p14:creationId xmlns="" xmlns:p14="http://schemas.microsoft.com/office/powerpoint/2010/main" val="3309720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2961</TotalTime>
  <Words>861</Words>
  <Application>Microsoft Office PowerPoint</Application>
  <PresentationFormat>Экран (16:10)</PresentationFormat>
  <Paragraphs>57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Закон о воспитании</vt:lpstr>
      <vt:lpstr>Слайд 6</vt:lpstr>
      <vt:lpstr>Закон о воспитании</vt:lpstr>
      <vt:lpstr>Закон о воспитании</vt:lpstr>
      <vt:lpstr>Закон о воспитании</vt:lpstr>
      <vt:lpstr>Закон о воспитании</vt:lpstr>
      <vt:lpstr>Закон о воспитании</vt:lpstr>
      <vt:lpstr>Закон о воспитании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Інна</dc:creator>
  <cp:lastModifiedBy>1</cp:lastModifiedBy>
  <cp:revision>139</cp:revision>
  <dcterms:created xsi:type="dcterms:W3CDTF">2015-07-30T04:41:32Z</dcterms:created>
  <dcterms:modified xsi:type="dcterms:W3CDTF">2021-06-11T06:42:13Z</dcterms:modified>
</cp:coreProperties>
</file>