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7"/>
  </p:notesMasterIdLst>
  <p:handoutMasterIdLst>
    <p:handoutMasterId r:id="rId28"/>
  </p:handoutMasterIdLst>
  <p:sldIdLst>
    <p:sldId id="840" r:id="rId2"/>
    <p:sldId id="841" r:id="rId3"/>
    <p:sldId id="842" r:id="rId4"/>
    <p:sldId id="843" r:id="rId5"/>
    <p:sldId id="844" r:id="rId6"/>
    <p:sldId id="850" r:id="rId7"/>
    <p:sldId id="849" r:id="rId8"/>
    <p:sldId id="863" r:id="rId9"/>
    <p:sldId id="877" r:id="rId10"/>
    <p:sldId id="869" r:id="rId11"/>
    <p:sldId id="858" r:id="rId12"/>
    <p:sldId id="865" r:id="rId13"/>
    <p:sldId id="873" r:id="rId14"/>
    <p:sldId id="874" r:id="rId15"/>
    <p:sldId id="879" r:id="rId16"/>
    <p:sldId id="881" r:id="rId17"/>
    <p:sldId id="882" r:id="rId18"/>
    <p:sldId id="883" r:id="rId19"/>
    <p:sldId id="884" r:id="rId20"/>
    <p:sldId id="885" r:id="rId21"/>
    <p:sldId id="886" r:id="rId22"/>
    <p:sldId id="890" r:id="rId23"/>
    <p:sldId id="887" r:id="rId24"/>
    <p:sldId id="889" r:id="rId25"/>
    <p:sldId id="868" r:id="rId26"/>
  </p:sldIdLst>
  <p:sldSz cx="9144000" cy="5143500" type="screen16x9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08128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816256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224384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632510" algn="l" rtl="0" fontAlgn="base">
      <a:spcBef>
        <a:spcPct val="0"/>
      </a:spcBef>
      <a:spcAft>
        <a:spcPct val="0"/>
      </a:spcAft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040639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448766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2856893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265021" algn="l" defTabSz="816256" rtl="0" eaLnBrk="1" latinLnBrk="0" hangingPunct="1">
      <a:defRPr sz="18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5298D8"/>
    <a:srgbClr val="02AA5C"/>
    <a:srgbClr val="2D66A5"/>
    <a:srgbClr val="339966"/>
    <a:srgbClr val="5B6377"/>
    <a:srgbClr val="805F72"/>
    <a:srgbClr val="64BDE1"/>
    <a:srgbClr val="BFBE9F"/>
    <a:srgbClr val="68BE5E"/>
    <a:srgbClr val="51B0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413" autoAdjust="0"/>
    <p:restoredTop sz="96947" autoAdjust="0"/>
  </p:normalViewPr>
  <p:slideViewPr>
    <p:cSldViewPr>
      <p:cViewPr>
        <p:scale>
          <a:sx n="78" d="100"/>
          <a:sy n="78" d="100"/>
        </p:scale>
        <p:origin x="-354" y="-336"/>
      </p:cViewPr>
      <p:guideLst>
        <p:guide orient="horz" pos="2161"/>
        <p:guide orient="horz" pos="1620"/>
        <p:guide pos="3841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2D163C-ADB3-4047-9EA7-DE1E499D6707}">
      <dsp:nvSpPr>
        <dsp:cNvPr id="0" name=""/>
        <dsp:cNvSpPr/>
      </dsp:nvSpPr>
      <dsp:spPr>
        <a:xfrm>
          <a:off x="567932" y="0"/>
          <a:ext cx="6436563" cy="17859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12831-FD83-4355-B381-979721CF9E60}">
      <dsp:nvSpPr>
        <dsp:cNvPr id="0" name=""/>
        <dsp:cNvSpPr/>
      </dsp:nvSpPr>
      <dsp:spPr>
        <a:xfrm>
          <a:off x="256604" y="535785"/>
          <a:ext cx="2271728" cy="714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ФГОС</a:t>
          </a:r>
          <a:endParaRPr lang="ru-RU" sz="1300" kern="1200" dirty="0"/>
        </a:p>
      </dsp:txBody>
      <dsp:txXfrm>
        <a:off x="256604" y="535785"/>
        <a:ext cx="2271728" cy="714380"/>
      </dsp:txXfrm>
    </dsp:sp>
    <dsp:sp modelId="{D97887D2-92C7-47C5-8366-1E6BC44A7519}">
      <dsp:nvSpPr>
        <dsp:cNvPr id="0" name=""/>
        <dsp:cNvSpPr/>
      </dsp:nvSpPr>
      <dsp:spPr>
        <a:xfrm>
          <a:off x="2650349" y="535785"/>
          <a:ext cx="2271728" cy="714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Портрет выпускника начальной школы</a:t>
          </a:r>
          <a:endParaRPr lang="ru-RU" sz="1300" kern="1200" dirty="0"/>
        </a:p>
      </dsp:txBody>
      <dsp:txXfrm>
        <a:off x="2650349" y="535785"/>
        <a:ext cx="2271728" cy="714380"/>
      </dsp:txXfrm>
    </dsp:sp>
    <dsp:sp modelId="{82F805FB-8CE8-4EC4-B33D-A23CE86AAD46}">
      <dsp:nvSpPr>
        <dsp:cNvPr id="0" name=""/>
        <dsp:cNvSpPr/>
      </dsp:nvSpPr>
      <dsp:spPr>
        <a:xfrm>
          <a:off x="5044094" y="535785"/>
          <a:ext cx="2271728" cy="714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Личностные результаты освоения основной образовательной программы </a:t>
          </a:r>
          <a:endParaRPr lang="ru-RU" sz="1300" kern="1200" dirty="0"/>
        </a:p>
      </dsp:txBody>
      <dsp:txXfrm>
        <a:off x="5044094" y="535785"/>
        <a:ext cx="2271728" cy="714380"/>
      </dsp:txXfrm>
    </dsp:sp>
  </dsp:spTree>
</dsp:drawing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48" y="0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18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48" y="6456218"/>
            <a:ext cx="4302493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48" y="0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39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5"/>
            <a:ext cx="794258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218"/>
            <a:ext cx="4302495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48" y="6456218"/>
            <a:ext cx="430249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0812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1625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24384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3251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40639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766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893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021" algn="l" defTabSz="8162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2047227"/>
      </p:ext>
    </p:extLst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0900953"/>
      </p:ext>
    </p:extLst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6606053"/>
      </p:ext>
    </p:extLst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171451"/>
            <a:ext cx="8510588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6" y="1257300"/>
            <a:ext cx="4194175" cy="1601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1" y="1257300"/>
            <a:ext cx="4194175" cy="16013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01626" y="2972992"/>
            <a:ext cx="4194175" cy="16013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1" y="2972992"/>
            <a:ext cx="4194175" cy="16013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096A2-CE9D-43E9-ACED-8BD769E37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7870701"/>
      </p:ext>
    </p:extLst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5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3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6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7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89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02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33700103"/>
      </p:ext>
    </p:extLst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2306863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8" indent="0">
              <a:buNone/>
              <a:defRPr sz="1800" b="1"/>
            </a:lvl2pPr>
            <a:lvl3pPr marL="816256" indent="0">
              <a:buNone/>
              <a:defRPr sz="1600" b="1"/>
            </a:lvl3pPr>
            <a:lvl4pPr marL="1224384" indent="0">
              <a:buNone/>
              <a:defRPr sz="1400" b="1"/>
            </a:lvl4pPr>
            <a:lvl5pPr marL="1632510" indent="0">
              <a:buNone/>
              <a:defRPr sz="1400" b="1"/>
            </a:lvl5pPr>
            <a:lvl6pPr marL="2040639" indent="0">
              <a:buNone/>
              <a:defRPr sz="1400" b="1"/>
            </a:lvl6pPr>
            <a:lvl7pPr marL="2448766" indent="0">
              <a:buNone/>
              <a:defRPr sz="1400" b="1"/>
            </a:lvl7pPr>
            <a:lvl8pPr marL="2856893" indent="0">
              <a:buNone/>
              <a:defRPr sz="1400" b="1"/>
            </a:lvl8pPr>
            <a:lvl9pPr marL="326502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7"/>
            <a:ext cx="4041775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28" indent="0">
              <a:buNone/>
              <a:defRPr sz="1800" b="1"/>
            </a:lvl2pPr>
            <a:lvl3pPr marL="816256" indent="0">
              <a:buNone/>
              <a:defRPr sz="1600" b="1"/>
            </a:lvl3pPr>
            <a:lvl4pPr marL="1224384" indent="0">
              <a:buNone/>
              <a:defRPr sz="1400" b="1"/>
            </a:lvl4pPr>
            <a:lvl5pPr marL="1632510" indent="0">
              <a:buNone/>
              <a:defRPr sz="1400" b="1"/>
            </a:lvl5pPr>
            <a:lvl6pPr marL="2040639" indent="0">
              <a:buNone/>
              <a:defRPr sz="1400" b="1"/>
            </a:lvl6pPr>
            <a:lvl7pPr marL="2448766" indent="0">
              <a:buNone/>
              <a:defRPr sz="1400" b="1"/>
            </a:lvl7pPr>
            <a:lvl8pPr marL="2856893" indent="0">
              <a:buNone/>
              <a:defRPr sz="1400" b="1"/>
            </a:lvl8pPr>
            <a:lvl9pPr marL="326502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4818052"/>
      </p:ext>
    </p:extLst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5614078"/>
      </p:ext>
    </p:extLst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445363"/>
      </p:ext>
    </p:extLst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28" indent="0">
              <a:buNone/>
              <a:defRPr sz="1000"/>
            </a:lvl2pPr>
            <a:lvl3pPr marL="816256" indent="0">
              <a:buNone/>
              <a:defRPr sz="900"/>
            </a:lvl3pPr>
            <a:lvl4pPr marL="1224384" indent="0">
              <a:buNone/>
              <a:defRPr sz="800"/>
            </a:lvl4pPr>
            <a:lvl5pPr marL="1632510" indent="0">
              <a:buNone/>
              <a:defRPr sz="800"/>
            </a:lvl5pPr>
            <a:lvl6pPr marL="2040639" indent="0">
              <a:buNone/>
              <a:defRPr sz="800"/>
            </a:lvl6pPr>
            <a:lvl7pPr marL="2448766" indent="0">
              <a:buNone/>
              <a:defRPr sz="800"/>
            </a:lvl7pPr>
            <a:lvl8pPr marL="2856893" indent="0">
              <a:buNone/>
              <a:defRPr sz="800"/>
            </a:lvl8pPr>
            <a:lvl9pPr marL="326502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0577504"/>
      </p:ext>
    </p:extLst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3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28" indent="0">
              <a:buNone/>
              <a:defRPr sz="2500"/>
            </a:lvl2pPr>
            <a:lvl3pPr marL="816256" indent="0">
              <a:buNone/>
              <a:defRPr sz="2200"/>
            </a:lvl3pPr>
            <a:lvl4pPr marL="1224384" indent="0">
              <a:buNone/>
              <a:defRPr sz="1800"/>
            </a:lvl4pPr>
            <a:lvl5pPr marL="1632510" indent="0">
              <a:buNone/>
              <a:defRPr sz="1800"/>
            </a:lvl5pPr>
            <a:lvl6pPr marL="2040639" indent="0">
              <a:buNone/>
              <a:defRPr sz="1800"/>
            </a:lvl6pPr>
            <a:lvl7pPr marL="2448766" indent="0">
              <a:buNone/>
              <a:defRPr sz="1800"/>
            </a:lvl7pPr>
            <a:lvl8pPr marL="2856893" indent="0">
              <a:buNone/>
              <a:defRPr sz="1800"/>
            </a:lvl8pPr>
            <a:lvl9pPr marL="3265021" indent="0">
              <a:buNone/>
              <a:defRPr sz="18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28" indent="0">
              <a:buNone/>
              <a:defRPr sz="1000"/>
            </a:lvl2pPr>
            <a:lvl3pPr marL="816256" indent="0">
              <a:buNone/>
              <a:defRPr sz="900"/>
            </a:lvl3pPr>
            <a:lvl4pPr marL="1224384" indent="0">
              <a:buNone/>
              <a:defRPr sz="800"/>
            </a:lvl4pPr>
            <a:lvl5pPr marL="1632510" indent="0">
              <a:buNone/>
              <a:defRPr sz="800"/>
            </a:lvl5pPr>
            <a:lvl6pPr marL="2040639" indent="0">
              <a:buNone/>
              <a:defRPr sz="800"/>
            </a:lvl6pPr>
            <a:lvl7pPr marL="2448766" indent="0">
              <a:buNone/>
              <a:defRPr sz="800"/>
            </a:lvl7pPr>
            <a:lvl8pPr marL="2856893" indent="0">
              <a:buNone/>
              <a:defRPr sz="800"/>
            </a:lvl8pPr>
            <a:lvl9pPr marL="326502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2256417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5" tIns="40812" rIns="81625" bIns="408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5" tIns="40812" rIns="81625" bIns="40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/>
              <a:pPr>
                <a:defRPr/>
              </a:pPr>
              <a:t>08.07.2022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25" tIns="40812" rIns="81625" bIns="408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ransition spd="slow">
    <p:strips dir="r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8128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6256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24384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32510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6095" indent="-3060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08" indent="-2550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19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45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74" indent="-20406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03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30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58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85" indent="-204064" algn="l" defTabSz="816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8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6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84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10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39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66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93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21" algn="l" defTabSz="8162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357686" y="1857370"/>
            <a:ext cx="4463355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Arial" charset="0"/>
              </a:rPr>
              <a:t>ГБОУ  </a:t>
            </a:r>
            <a:r>
              <a:rPr lang="ru-RU" sz="2400" b="1" dirty="0" err="1" smtClean="0">
                <a:solidFill>
                  <a:schemeClr val="tx1"/>
                </a:solidFill>
                <a:latin typeface="Arial" charset="0"/>
              </a:rPr>
              <a:t>Белебеевская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</a:rPr>
              <a:t> коррекционная школа </a:t>
            </a:r>
          </a:p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Arial" charset="0"/>
              </a:rPr>
              <a:t>для слабовидящих обучающихся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Рисунок 5" descr="приглашение А.В.Хажину.jpg"/>
          <p:cNvPicPr>
            <a:picLocks noChangeAspect="1"/>
          </p:cNvPicPr>
          <p:nvPr/>
        </p:nvPicPr>
        <p:blipFill>
          <a:blip r:embed="rId2"/>
          <a:srcRect l="10416" t="13889" r="52083" b="22222"/>
          <a:stretch>
            <a:fillRect/>
          </a:stretch>
        </p:blipFill>
        <p:spPr>
          <a:xfrm>
            <a:off x="642910" y="357172"/>
            <a:ext cx="3286148" cy="4198967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57620" y="285734"/>
            <a:ext cx="4963421" cy="76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chemeClr val="tx1"/>
                </a:solidFill>
                <a:latin typeface="Arial" charset="0"/>
              </a:rPr>
              <a:t>Министерство образования </a:t>
            </a:r>
            <a:r>
              <a:rPr lang="ru-RU" b="1" dirty="0" smtClean="0">
                <a:solidFill>
                  <a:schemeClr val="tx1"/>
                </a:solidFill>
                <a:latin typeface="Arial" charset="0"/>
              </a:rPr>
              <a:t>и науки Республики </a:t>
            </a:r>
            <a:r>
              <a:rPr lang="ru-RU" b="1" dirty="0" smtClean="0">
                <a:solidFill>
                  <a:schemeClr val="tx1"/>
                </a:solidFill>
                <a:latin typeface="Arial" charset="0"/>
              </a:rPr>
              <a:t>Башкортоста</a:t>
            </a:r>
            <a:r>
              <a:rPr lang="ru-RU" sz="2400" b="1" dirty="0" smtClean="0">
                <a:solidFill>
                  <a:schemeClr val="tx1"/>
                </a:solidFill>
                <a:latin typeface="Arial" charset="0"/>
              </a:rPr>
              <a:t>н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00166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картонажно-переплетного дела до начала проекта</a:t>
            </a:r>
          </a:p>
        </p:txBody>
      </p:sp>
      <p:pic>
        <p:nvPicPr>
          <p:cNvPr id="14" name="Рисунок 13" descr="IMG20220112131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500048"/>
            <a:ext cx="4445031" cy="200026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Рисунок 14" descr="IMG20220112131153.jpg"/>
          <p:cNvPicPr>
            <a:picLocks noChangeAspect="1"/>
          </p:cNvPicPr>
          <p:nvPr/>
        </p:nvPicPr>
        <p:blipFill>
          <a:blip r:embed="rId4" cstate="print"/>
          <a:srcRect l="12069"/>
          <a:stretch>
            <a:fillRect/>
          </a:stretch>
        </p:blipFill>
        <p:spPr>
          <a:xfrm>
            <a:off x="214282" y="2643188"/>
            <a:ext cx="4187741" cy="21431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Рисунок 15" descr="фото класса 4.jpeg"/>
          <p:cNvPicPr>
            <a:picLocks noChangeAspect="1"/>
          </p:cNvPicPr>
          <p:nvPr/>
        </p:nvPicPr>
        <p:blipFill>
          <a:blip r:embed="rId5"/>
          <a:srcRect r="9548"/>
          <a:stretch>
            <a:fillRect/>
          </a:stretch>
        </p:blipFill>
        <p:spPr>
          <a:xfrm>
            <a:off x="4572000" y="2643188"/>
            <a:ext cx="4429156" cy="22035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85720" y="0"/>
            <a:ext cx="8510588" cy="6857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4" name="Рисунок 13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00166" y="142858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картонажно-переплетного дела :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ремонт и после ремонта</a:t>
            </a:r>
          </a:p>
        </p:txBody>
      </p:sp>
      <p:pic>
        <p:nvPicPr>
          <p:cNvPr id="17" name="Рисунок 16" descr="IMG20220531123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785800"/>
            <a:ext cx="2286016" cy="171451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9" name="Рисунок 18" descr="IMG20220602093012.jpg"/>
          <p:cNvPicPr>
            <a:picLocks noChangeAspect="1"/>
          </p:cNvPicPr>
          <p:nvPr/>
        </p:nvPicPr>
        <p:blipFill>
          <a:blip r:embed="rId4" cstate="print"/>
          <a:srcRect l="10648" t="14815"/>
          <a:stretch>
            <a:fillRect/>
          </a:stretch>
        </p:blipFill>
        <p:spPr>
          <a:xfrm>
            <a:off x="3929058" y="785800"/>
            <a:ext cx="2397836" cy="171451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1" name="Рисунок 20" descr="IMG20220601110014.jpg"/>
          <p:cNvPicPr>
            <a:picLocks noChangeAspect="1"/>
          </p:cNvPicPr>
          <p:nvPr/>
        </p:nvPicPr>
        <p:blipFill>
          <a:blip r:embed="rId5" cstate="print"/>
          <a:srcRect l="20930" t="27907"/>
          <a:stretch>
            <a:fillRect/>
          </a:stretch>
        </p:blipFill>
        <p:spPr>
          <a:xfrm>
            <a:off x="6500826" y="785800"/>
            <a:ext cx="2428868" cy="166093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3" name="Рисунок 22" descr="PHOTO-2022-06-20-16-04-35 (1).jpg"/>
          <p:cNvPicPr>
            <a:picLocks noChangeAspect="1"/>
          </p:cNvPicPr>
          <p:nvPr/>
        </p:nvPicPr>
        <p:blipFill>
          <a:blip r:embed="rId6"/>
          <a:srcRect t="16667"/>
          <a:stretch>
            <a:fillRect/>
          </a:stretch>
        </p:blipFill>
        <p:spPr>
          <a:xfrm>
            <a:off x="285720" y="2643188"/>
            <a:ext cx="4164032" cy="2286016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5" name="Рисунок 24" descr="PHOTO-2022-06-20-16-04-36 (1).jpg"/>
          <p:cNvPicPr>
            <a:picLocks noChangeAspect="1"/>
          </p:cNvPicPr>
          <p:nvPr/>
        </p:nvPicPr>
        <p:blipFill>
          <a:blip r:embed="rId7"/>
          <a:srcRect t="3065"/>
          <a:stretch>
            <a:fillRect/>
          </a:stretch>
        </p:blipFill>
        <p:spPr>
          <a:xfrm>
            <a:off x="4714876" y="2643188"/>
            <a:ext cx="4143404" cy="2259227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357290" y="0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картонажно-переплетного дела </a:t>
            </a:r>
          </a:p>
        </p:txBody>
      </p:sp>
      <p:pic>
        <p:nvPicPr>
          <p:cNvPr id="4" name="Рисунок 3" descr="ф1 PHOTOф1-202ф2-07-07-17-49-58.jpg"/>
          <p:cNvPicPr>
            <a:picLocks noChangeAspect="1"/>
          </p:cNvPicPr>
          <p:nvPr/>
        </p:nvPicPr>
        <p:blipFill>
          <a:blip r:embed="rId3"/>
          <a:srcRect t="16571" b="11015"/>
          <a:stretch>
            <a:fillRect/>
          </a:stretch>
        </p:blipFill>
        <p:spPr>
          <a:xfrm>
            <a:off x="285720" y="2928940"/>
            <a:ext cx="3814502" cy="20716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PHOTO-2022-07-07-17-50-00.jpg"/>
          <p:cNvPicPr>
            <a:picLocks noChangeAspect="1"/>
          </p:cNvPicPr>
          <p:nvPr/>
        </p:nvPicPr>
        <p:blipFill>
          <a:blip r:embed="rId4"/>
          <a:srcRect t="12500"/>
          <a:stretch>
            <a:fillRect/>
          </a:stretch>
        </p:blipFill>
        <p:spPr>
          <a:xfrm>
            <a:off x="1643042" y="642924"/>
            <a:ext cx="3286148" cy="215654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PHOTO-2022-07-07-17-50-00 (1).jpg"/>
          <p:cNvPicPr>
            <a:picLocks noChangeAspect="1"/>
          </p:cNvPicPr>
          <p:nvPr/>
        </p:nvPicPr>
        <p:blipFill>
          <a:blip r:embed="rId5"/>
          <a:srcRect t="17778" b="14722"/>
          <a:stretch>
            <a:fillRect/>
          </a:stretch>
        </p:blipFill>
        <p:spPr>
          <a:xfrm>
            <a:off x="4643438" y="2928940"/>
            <a:ext cx="4092187" cy="20716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PHOTO-2022-07-07-17-49-59 (1).jpg"/>
          <p:cNvPicPr>
            <a:picLocks noChangeAspect="1"/>
          </p:cNvPicPr>
          <p:nvPr/>
        </p:nvPicPr>
        <p:blipFill>
          <a:blip r:embed="rId6"/>
          <a:srcRect b="12122"/>
          <a:stretch>
            <a:fillRect/>
          </a:stretch>
        </p:blipFill>
        <p:spPr>
          <a:xfrm>
            <a:off x="5500694" y="642924"/>
            <a:ext cx="3286148" cy="21658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728" y="285734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Кабинет-студия декоративно-прикладного искусства до начала проекта</a:t>
            </a:r>
          </a:p>
        </p:txBody>
      </p:sp>
      <p:pic>
        <p:nvPicPr>
          <p:cNvPr id="8" name="Рисунок 7" descr="IMG-20211230-WA0033.jpg"/>
          <p:cNvPicPr>
            <a:picLocks noChangeAspect="1"/>
          </p:cNvPicPr>
          <p:nvPr/>
        </p:nvPicPr>
        <p:blipFill>
          <a:blip r:embed="rId3" cstate="print"/>
          <a:srcRect t="16279"/>
          <a:stretch>
            <a:fillRect/>
          </a:stretch>
        </p:blipFill>
        <p:spPr>
          <a:xfrm>
            <a:off x="285720" y="1785932"/>
            <a:ext cx="2571768" cy="287081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 descr="IMG-20211230-WA0041.jpg"/>
          <p:cNvPicPr>
            <a:picLocks noChangeAspect="1"/>
          </p:cNvPicPr>
          <p:nvPr/>
        </p:nvPicPr>
        <p:blipFill>
          <a:blip r:embed="rId4" cstate="print"/>
          <a:srcRect t="10870"/>
          <a:stretch>
            <a:fillRect/>
          </a:stretch>
        </p:blipFill>
        <p:spPr>
          <a:xfrm>
            <a:off x="3071802" y="1142990"/>
            <a:ext cx="2714644" cy="32260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 descr="IMG-20211230-WA0034.jpg"/>
          <p:cNvPicPr>
            <a:picLocks noChangeAspect="1"/>
          </p:cNvPicPr>
          <p:nvPr/>
        </p:nvPicPr>
        <p:blipFill>
          <a:blip r:embed="rId5"/>
          <a:srcRect l="5556" t="29847" r="5064"/>
          <a:stretch>
            <a:fillRect/>
          </a:stretch>
        </p:blipFill>
        <p:spPr>
          <a:xfrm>
            <a:off x="5929322" y="1142990"/>
            <a:ext cx="3071834" cy="321471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142858"/>
            <a:ext cx="1288685" cy="14287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00166" y="142858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Кабинет-студия декоративно-прикладного искусства: 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ремонт и после ремонта</a:t>
            </a:r>
          </a:p>
        </p:txBody>
      </p:sp>
      <p:pic>
        <p:nvPicPr>
          <p:cNvPr id="20" name="Рисунок 19" descr="IMG20220526091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143254"/>
            <a:ext cx="2476517" cy="1857388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1" name="Рисунок 20" descr="16544967336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928676"/>
            <a:ext cx="2518190" cy="3357586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2" name="Рисунок 21" descr="IMG20220602153543.jpg"/>
          <p:cNvPicPr>
            <a:picLocks noChangeAspect="1"/>
          </p:cNvPicPr>
          <p:nvPr/>
        </p:nvPicPr>
        <p:blipFill>
          <a:blip r:embed="rId5" cstate="print"/>
          <a:srcRect t="13675"/>
          <a:stretch>
            <a:fillRect/>
          </a:stretch>
        </p:blipFill>
        <p:spPr>
          <a:xfrm>
            <a:off x="3214678" y="857237"/>
            <a:ext cx="3000396" cy="1942565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9" name="Рисунок 18" descr="IMG202205260906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1571618"/>
            <a:ext cx="2190765" cy="164307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24" name="Рисунок 23" descr="1654496733609.jpg"/>
          <p:cNvPicPr>
            <a:picLocks noChangeAspect="1"/>
          </p:cNvPicPr>
          <p:nvPr/>
        </p:nvPicPr>
        <p:blipFill>
          <a:blip r:embed="rId7"/>
          <a:srcRect t="20270" b="35135"/>
          <a:stretch>
            <a:fillRect/>
          </a:stretch>
        </p:blipFill>
        <p:spPr>
          <a:xfrm>
            <a:off x="3214678" y="3000378"/>
            <a:ext cx="3003663" cy="178595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852" y="0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-студия декоративно-прикладного искусства</a:t>
            </a:r>
          </a:p>
        </p:txBody>
      </p:sp>
      <p:pic>
        <p:nvPicPr>
          <p:cNvPr id="5" name="Рисунок 4" descr="20220701_114907.jpg"/>
          <p:cNvPicPr>
            <a:picLocks noChangeAspect="1"/>
          </p:cNvPicPr>
          <p:nvPr/>
        </p:nvPicPr>
        <p:blipFill>
          <a:blip r:embed="rId3" cstate="print"/>
          <a:srcRect b="7208"/>
          <a:stretch>
            <a:fillRect/>
          </a:stretch>
        </p:blipFill>
        <p:spPr>
          <a:xfrm rot="10800000">
            <a:off x="5286380" y="785800"/>
            <a:ext cx="2643206" cy="1839529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7" name="Рисунок 6" descr="20220701_115839.jpg"/>
          <p:cNvPicPr>
            <a:picLocks noChangeAspect="1"/>
          </p:cNvPicPr>
          <p:nvPr/>
        </p:nvPicPr>
        <p:blipFill>
          <a:blip r:embed="rId4"/>
          <a:srcRect t="4545" b="31717"/>
          <a:stretch>
            <a:fillRect/>
          </a:stretch>
        </p:blipFill>
        <p:spPr>
          <a:xfrm rot="10800000">
            <a:off x="3929058" y="2714626"/>
            <a:ext cx="4786346" cy="228803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9" name="Рисунок 8" descr="20220701_112317.jpg"/>
          <p:cNvPicPr>
            <a:picLocks noChangeAspect="1"/>
          </p:cNvPicPr>
          <p:nvPr/>
        </p:nvPicPr>
        <p:blipFill>
          <a:blip r:embed="rId5" cstate="print"/>
          <a:srcRect l="33333" r="13334"/>
          <a:stretch>
            <a:fillRect/>
          </a:stretch>
        </p:blipFill>
        <p:spPr>
          <a:xfrm rot="5400000">
            <a:off x="750067" y="2250279"/>
            <a:ext cx="2286016" cy="321471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0" name="Рисунок 9" descr="20220701_113422.jpg"/>
          <p:cNvPicPr>
            <a:picLocks noChangeAspect="1"/>
          </p:cNvPicPr>
          <p:nvPr/>
        </p:nvPicPr>
        <p:blipFill>
          <a:blip r:embed="rId6" cstate="print"/>
          <a:srcRect b="22286"/>
          <a:stretch>
            <a:fillRect/>
          </a:stretch>
        </p:blipFill>
        <p:spPr>
          <a:xfrm rot="10800000">
            <a:off x="1571604" y="785799"/>
            <a:ext cx="3071834" cy="179044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Кабинет-студия  анимации  до начала проекта</a:t>
            </a:r>
          </a:p>
        </p:txBody>
      </p:sp>
      <p:pic>
        <p:nvPicPr>
          <p:cNvPr id="4" name="Рисунок 3" descr="IMG-20220112-WA0012.jpg"/>
          <p:cNvPicPr>
            <a:picLocks noChangeAspect="1"/>
          </p:cNvPicPr>
          <p:nvPr/>
        </p:nvPicPr>
        <p:blipFill>
          <a:blip r:embed="rId3"/>
          <a:srcRect t="5555"/>
          <a:stretch>
            <a:fillRect/>
          </a:stretch>
        </p:blipFill>
        <p:spPr>
          <a:xfrm>
            <a:off x="214282" y="1643056"/>
            <a:ext cx="2571768" cy="323853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5" name="Рисунок 4" descr="IMG-20220112-WA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714362"/>
            <a:ext cx="3357586" cy="251819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6" name="Рисунок 5" descr="PHOTO-2022-01-12-13-38-30.jpg"/>
          <p:cNvPicPr>
            <a:picLocks noChangeAspect="1"/>
          </p:cNvPicPr>
          <p:nvPr/>
        </p:nvPicPr>
        <p:blipFill>
          <a:blip r:embed="rId5"/>
          <a:srcRect t="21276" b="14894"/>
          <a:stretch>
            <a:fillRect/>
          </a:stretch>
        </p:blipFill>
        <p:spPr>
          <a:xfrm>
            <a:off x="5857884" y="2357436"/>
            <a:ext cx="3071834" cy="2614341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66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Кабинет-студия  анимации:  ремонт и после ремонта</a:t>
            </a:r>
          </a:p>
        </p:txBody>
      </p:sp>
      <p:pic>
        <p:nvPicPr>
          <p:cNvPr id="4" name="Рисунок 3" descr="1654134739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3122"/>
            <a:ext cx="2071702" cy="27605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16541347394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56" y="714361"/>
            <a:ext cx="2214578" cy="29527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IMG-20220601-WA0018.jpg"/>
          <p:cNvPicPr>
            <a:picLocks noChangeAspect="1"/>
          </p:cNvPicPr>
          <p:nvPr/>
        </p:nvPicPr>
        <p:blipFill>
          <a:blip r:embed="rId5"/>
          <a:srcRect t="6838" b="5890"/>
          <a:stretch>
            <a:fillRect/>
          </a:stretch>
        </p:blipFill>
        <p:spPr>
          <a:xfrm>
            <a:off x="4286248" y="571486"/>
            <a:ext cx="4357718" cy="213924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IMG-20220601-WA0015 (1).jpg"/>
          <p:cNvPicPr>
            <a:picLocks noChangeAspect="1"/>
          </p:cNvPicPr>
          <p:nvPr/>
        </p:nvPicPr>
        <p:blipFill>
          <a:blip r:embed="rId6"/>
          <a:srcRect t="18145"/>
          <a:stretch>
            <a:fillRect/>
          </a:stretch>
        </p:blipFill>
        <p:spPr>
          <a:xfrm>
            <a:off x="4286248" y="2928940"/>
            <a:ext cx="4499447" cy="20717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–студия анимации</a:t>
            </a:r>
          </a:p>
        </p:txBody>
      </p:sp>
      <p:pic>
        <p:nvPicPr>
          <p:cNvPr id="5" name="Рисунок 4" descr="e961b37c-2b04-4451-ba6d-4c1ec9c8bd16.jpg"/>
          <p:cNvPicPr>
            <a:picLocks noChangeAspect="1"/>
          </p:cNvPicPr>
          <p:nvPr/>
        </p:nvPicPr>
        <p:blipFill>
          <a:blip r:embed="rId3" cstate="print"/>
          <a:srcRect t="3175"/>
          <a:stretch>
            <a:fillRect/>
          </a:stretch>
        </p:blipFill>
        <p:spPr>
          <a:xfrm>
            <a:off x="1643042" y="428610"/>
            <a:ext cx="3000396" cy="21788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9db835b8-572e-433a-a5c3-9ee538b1223b.jpg"/>
          <p:cNvPicPr>
            <a:picLocks noChangeAspect="1"/>
          </p:cNvPicPr>
          <p:nvPr/>
        </p:nvPicPr>
        <p:blipFill>
          <a:blip r:embed="rId4"/>
          <a:srcRect t="8333"/>
          <a:stretch>
            <a:fillRect/>
          </a:stretch>
        </p:blipFill>
        <p:spPr>
          <a:xfrm>
            <a:off x="5143504" y="428610"/>
            <a:ext cx="3143272" cy="21609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a397afa8-9eb1-480b-a38a-07b0ad8919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786064"/>
            <a:ext cx="2857520" cy="21431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 descr="4920c094-87a0-4327-bf3d-d52d7521e475.jpg"/>
          <p:cNvPicPr>
            <a:picLocks noChangeAspect="1"/>
          </p:cNvPicPr>
          <p:nvPr/>
        </p:nvPicPr>
        <p:blipFill>
          <a:blip r:embed="rId6" cstate="print"/>
          <a:srcRect t="7843"/>
          <a:stretch>
            <a:fillRect/>
          </a:stretch>
        </p:blipFill>
        <p:spPr>
          <a:xfrm>
            <a:off x="3214678" y="2786064"/>
            <a:ext cx="3000396" cy="20738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 descr="a397afa8-9eb1-480b-a38a-07b0ad891915.jpg"/>
          <p:cNvPicPr>
            <a:picLocks noChangeAspect="1"/>
          </p:cNvPicPr>
          <p:nvPr/>
        </p:nvPicPr>
        <p:blipFill>
          <a:blip r:embed="rId7"/>
          <a:srcRect l="26427" t="9723" b="12452"/>
          <a:stretch>
            <a:fillRect/>
          </a:stretch>
        </p:blipFill>
        <p:spPr>
          <a:xfrm>
            <a:off x="6357950" y="2786063"/>
            <a:ext cx="2643206" cy="209695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фото-видео студии  до начала проекта</a:t>
            </a:r>
          </a:p>
        </p:txBody>
      </p:sp>
      <p:pic>
        <p:nvPicPr>
          <p:cNvPr id="4" name="Рисунок 3" descr="фото класса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7" y="500048"/>
            <a:ext cx="5080036" cy="22860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фото класса 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928940"/>
            <a:ext cx="4572032" cy="205741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фото класса 6.jpeg"/>
          <p:cNvPicPr>
            <a:picLocks noChangeAspect="1"/>
          </p:cNvPicPr>
          <p:nvPr/>
        </p:nvPicPr>
        <p:blipFill>
          <a:blip r:embed="rId5"/>
          <a:srcRect l="3333" r="5000"/>
          <a:stretch>
            <a:fillRect/>
          </a:stretch>
        </p:blipFill>
        <p:spPr>
          <a:xfrm>
            <a:off x="4923866" y="2928940"/>
            <a:ext cx="4220134" cy="20717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143254"/>
            <a:ext cx="81439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000" b="1" i="1" dirty="0" smtClean="0">
                <a:solidFill>
                  <a:srgbClr val="02AA5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algn="just" eaLnBrk="0" hangingPunct="0"/>
            <a:endParaRPr lang="ru-RU" sz="2000" b="1" i="1" dirty="0" smtClean="0">
              <a:solidFill>
                <a:srgbClr val="02AA5C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eaLnBrk="0" hangingPunct="0"/>
            <a:r>
              <a:rPr lang="ru-RU" b="1" dirty="0" smtClean="0">
                <a:solidFill>
                  <a:srgbClr val="02AA5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</a:t>
            </a:r>
            <a:r>
              <a:rPr lang="ru-RU" dirty="0" smtClean="0">
                <a:solidFill>
                  <a:srgbClr val="02AA5C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b="1" dirty="0">
              <a:solidFill>
                <a:srgbClr val="02AA5C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7" name="Рисунок 6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142858"/>
            <a:ext cx="1288685" cy="1428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0166" y="372963"/>
            <a:ext cx="735811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организации качественного доступного образования обучающихся с ограниченными возможностями здоровья и с инвалидностью в Республике Башкортостан с 2019 года в отдельных образовательных организациях реализуется федеральный проект «Современная школа» в рамках национального проекта «Образование».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2022 году ГБОУ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Белебеевская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коррекционная школа для слабовидящих обучающихся стала участником проекта «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Доброшкола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направленного на поддержку образования обучающихся с ОВЗ посредством обновления материально-технической базы.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реализации проекта на оснащение школы было выделено 7 949795,92 руб., из них: из федерального бюджета 7790800,00 руб. и из бюджета Республики Башкортостан – 158995,92 руб.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66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фото-видео студии :  ремонт и после ремонта</a:t>
            </a:r>
          </a:p>
        </p:txBody>
      </p:sp>
      <p:pic>
        <p:nvPicPr>
          <p:cNvPr id="4" name="Рисунок 3" descr="IMG20220601105740.jpg"/>
          <p:cNvPicPr>
            <a:picLocks noChangeAspect="1"/>
          </p:cNvPicPr>
          <p:nvPr/>
        </p:nvPicPr>
        <p:blipFill>
          <a:blip r:embed="rId3" cstate="print"/>
          <a:srcRect t="11429"/>
          <a:stretch>
            <a:fillRect/>
          </a:stretch>
        </p:blipFill>
        <p:spPr>
          <a:xfrm>
            <a:off x="2071670" y="500048"/>
            <a:ext cx="2714644" cy="18033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IMG20220601105140.jpg"/>
          <p:cNvPicPr>
            <a:picLocks noChangeAspect="1"/>
          </p:cNvPicPr>
          <p:nvPr/>
        </p:nvPicPr>
        <p:blipFill>
          <a:blip r:embed="rId4" cstate="print"/>
          <a:srcRect t="11429"/>
          <a:stretch>
            <a:fillRect/>
          </a:stretch>
        </p:blipFill>
        <p:spPr>
          <a:xfrm>
            <a:off x="5143504" y="500048"/>
            <a:ext cx="2786082" cy="18507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IMG20220602124044.jpg"/>
          <p:cNvPicPr>
            <a:picLocks noChangeAspect="1"/>
          </p:cNvPicPr>
          <p:nvPr/>
        </p:nvPicPr>
        <p:blipFill>
          <a:blip r:embed="rId5" cstate="print"/>
          <a:srcRect t="7692" b="5127"/>
          <a:stretch>
            <a:fillRect/>
          </a:stretch>
        </p:blipFill>
        <p:spPr>
          <a:xfrm>
            <a:off x="285720" y="2500312"/>
            <a:ext cx="3786214" cy="24756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IMG20220602092605.jpg"/>
          <p:cNvPicPr>
            <a:picLocks noChangeAspect="1"/>
          </p:cNvPicPr>
          <p:nvPr/>
        </p:nvPicPr>
        <p:blipFill>
          <a:blip r:embed="rId6" cstate="print"/>
          <a:srcRect t="21170"/>
          <a:stretch>
            <a:fillRect/>
          </a:stretch>
        </p:blipFill>
        <p:spPr>
          <a:xfrm>
            <a:off x="4572000" y="2500312"/>
            <a:ext cx="4229089" cy="25003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фото-видео студии   </a:t>
            </a:r>
          </a:p>
        </p:txBody>
      </p:sp>
      <p:pic>
        <p:nvPicPr>
          <p:cNvPr id="4" name="Рисунок 3" descr="8c1a68ce-9a0c-4699-95d9-850454f2125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28610"/>
            <a:ext cx="2928934" cy="21967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730e322a-bf53-4745-a6be-1ea25ae8ea1e.jpg"/>
          <p:cNvPicPr>
            <a:picLocks noChangeAspect="1"/>
          </p:cNvPicPr>
          <p:nvPr/>
        </p:nvPicPr>
        <p:blipFill>
          <a:blip r:embed="rId4"/>
          <a:srcRect t="3252"/>
          <a:stretch>
            <a:fillRect/>
          </a:stretch>
        </p:blipFill>
        <p:spPr>
          <a:xfrm>
            <a:off x="142844" y="2786064"/>
            <a:ext cx="2928958" cy="2125281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6" name="Рисунок 5" descr="78887fe5-0236-43ff-b794-b51e0404d9cd.jpg"/>
          <p:cNvPicPr>
            <a:picLocks noChangeAspect="1"/>
          </p:cNvPicPr>
          <p:nvPr/>
        </p:nvPicPr>
        <p:blipFill>
          <a:blip r:embed="rId5"/>
          <a:srcRect t="20339"/>
          <a:stretch>
            <a:fillRect/>
          </a:stretch>
        </p:blipFill>
        <p:spPr>
          <a:xfrm>
            <a:off x="4786314" y="428610"/>
            <a:ext cx="3643338" cy="21767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185db624-0798-402f-a372-7fdb177fbe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2786064"/>
            <a:ext cx="2857519" cy="214314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9" name="Рисунок 8" descr="c3118f1c-85f6-43bb-ae09-520a14e4f9df.jpg"/>
          <p:cNvPicPr>
            <a:picLocks noChangeAspect="1"/>
          </p:cNvPicPr>
          <p:nvPr/>
        </p:nvPicPr>
        <p:blipFill>
          <a:blip r:embed="rId7" cstate="print"/>
          <a:srcRect r="1724"/>
          <a:stretch>
            <a:fillRect/>
          </a:stretch>
        </p:blipFill>
        <p:spPr>
          <a:xfrm>
            <a:off x="6215074" y="2786064"/>
            <a:ext cx="2786082" cy="212622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музыкальной  студии  до начала проекта</a:t>
            </a:r>
          </a:p>
        </p:txBody>
      </p:sp>
      <p:pic>
        <p:nvPicPr>
          <p:cNvPr id="4" name="Рисунок 3" descr="IMG-20211230-WA0017.jpg"/>
          <p:cNvPicPr>
            <a:picLocks noChangeAspect="1"/>
          </p:cNvPicPr>
          <p:nvPr/>
        </p:nvPicPr>
        <p:blipFill>
          <a:blip r:embed="rId3"/>
          <a:srcRect t="10384" b="7467"/>
          <a:stretch>
            <a:fillRect/>
          </a:stretch>
        </p:blipFill>
        <p:spPr>
          <a:xfrm>
            <a:off x="285720" y="2428874"/>
            <a:ext cx="4058197" cy="25003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IMG-20211230-WA0025.jpg"/>
          <p:cNvPicPr>
            <a:picLocks noChangeAspect="1"/>
          </p:cNvPicPr>
          <p:nvPr/>
        </p:nvPicPr>
        <p:blipFill>
          <a:blip r:embed="rId4"/>
          <a:srcRect t="9979" b="7366"/>
          <a:stretch>
            <a:fillRect/>
          </a:stretch>
        </p:blipFill>
        <p:spPr>
          <a:xfrm>
            <a:off x="4643438" y="2428874"/>
            <a:ext cx="4148620" cy="257176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IMG-20211230-WA0026.jpg"/>
          <p:cNvPicPr>
            <a:picLocks noChangeAspect="1"/>
          </p:cNvPicPr>
          <p:nvPr/>
        </p:nvPicPr>
        <p:blipFill>
          <a:blip r:embed="rId5" cstate="print"/>
          <a:srcRect t="2963"/>
          <a:stretch>
            <a:fillRect/>
          </a:stretch>
        </p:blipFill>
        <p:spPr>
          <a:xfrm>
            <a:off x="1785918" y="500048"/>
            <a:ext cx="2552136" cy="18573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IMG-20211230-WA0023.jpg"/>
          <p:cNvPicPr>
            <a:picLocks noChangeAspect="1"/>
          </p:cNvPicPr>
          <p:nvPr/>
        </p:nvPicPr>
        <p:blipFill>
          <a:blip r:embed="rId6"/>
          <a:srcRect t="13889" r="4761" b="8333"/>
          <a:stretch>
            <a:fillRect/>
          </a:stretch>
        </p:blipFill>
        <p:spPr>
          <a:xfrm>
            <a:off x="5000628" y="500048"/>
            <a:ext cx="3032474" cy="18573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0166" y="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музыкальной студии :  ремонт и после ремонта</a:t>
            </a:r>
          </a:p>
        </p:txBody>
      </p:sp>
      <p:pic>
        <p:nvPicPr>
          <p:cNvPr id="4" name="Рисунок 3" descr="1654017307525.jpg"/>
          <p:cNvPicPr>
            <a:picLocks noChangeAspect="1"/>
          </p:cNvPicPr>
          <p:nvPr/>
        </p:nvPicPr>
        <p:blipFill>
          <a:blip r:embed="rId3" cstate="print"/>
          <a:srcRect l="9091"/>
          <a:stretch>
            <a:fillRect/>
          </a:stretch>
        </p:blipFill>
        <p:spPr>
          <a:xfrm>
            <a:off x="214282" y="1785932"/>
            <a:ext cx="2143127" cy="31432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1654017307691.jpg"/>
          <p:cNvPicPr>
            <a:picLocks noChangeAspect="1"/>
          </p:cNvPicPr>
          <p:nvPr/>
        </p:nvPicPr>
        <p:blipFill>
          <a:blip r:embed="rId4"/>
          <a:srcRect r="9910"/>
          <a:stretch>
            <a:fillRect/>
          </a:stretch>
        </p:blipFill>
        <p:spPr>
          <a:xfrm>
            <a:off x="2428859" y="500048"/>
            <a:ext cx="2220371" cy="328614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 descr="IMG-20220606-WA0007.jpg"/>
          <p:cNvPicPr>
            <a:picLocks noChangeAspect="1"/>
          </p:cNvPicPr>
          <p:nvPr/>
        </p:nvPicPr>
        <p:blipFill>
          <a:blip r:embed="rId5"/>
          <a:srcRect b="26599"/>
          <a:stretch>
            <a:fillRect/>
          </a:stretch>
        </p:blipFill>
        <p:spPr>
          <a:xfrm>
            <a:off x="4786314" y="2714626"/>
            <a:ext cx="4152565" cy="22860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 descr="IMG-20220606-WA0002.jpg"/>
          <p:cNvPicPr>
            <a:picLocks noChangeAspect="1"/>
          </p:cNvPicPr>
          <p:nvPr/>
        </p:nvPicPr>
        <p:blipFill>
          <a:blip r:embed="rId6"/>
          <a:srcRect l="1695" b="29578"/>
          <a:stretch>
            <a:fillRect/>
          </a:stretch>
        </p:blipFill>
        <p:spPr>
          <a:xfrm>
            <a:off x="4786314" y="357172"/>
            <a:ext cx="4143373" cy="22261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7290" y="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музыкальной студии   </a:t>
            </a:r>
          </a:p>
        </p:txBody>
      </p:sp>
      <p:pic>
        <p:nvPicPr>
          <p:cNvPr id="4" name="Рисунок 3" descr="f814288f-32c0-4aa8-8634-7b4a199a9b23.jpg"/>
          <p:cNvPicPr>
            <a:picLocks noChangeAspect="1"/>
          </p:cNvPicPr>
          <p:nvPr/>
        </p:nvPicPr>
        <p:blipFill>
          <a:blip r:embed="rId3"/>
          <a:srcRect t="6202" b="3875"/>
          <a:stretch>
            <a:fillRect/>
          </a:stretch>
        </p:blipFill>
        <p:spPr>
          <a:xfrm>
            <a:off x="1500166" y="428610"/>
            <a:ext cx="3500463" cy="23607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 descr="f9f90214-90f8-43cd-9006-6994baa6c7b9.jpg"/>
          <p:cNvPicPr>
            <a:picLocks noChangeAspect="1"/>
          </p:cNvPicPr>
          <p:nvPr/>
        </p:nvPicPr>
        <p:blipFill>
          <a:blip r:embed="rId4"/>
          <a:srcRect t="19047"/>
          <a:stretch>
            <a:fillRect/>
          </a:stretch>
        </p:blipFill>
        <p:spPr>
          <a:xfrm>
            <a:off x="500034" y="2857502"/>
            <a:ext cx="3500438" cy="212526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 descr="a7d46ad7-c5e6-4974-8a5d-81942f70cd8d.jpg"/>
          <p:cNvPicPr>
            <a:picLocks noChangeAspect="1"/>
          </p:cNvPicPr>
          <p:nvPr/>
        </p:nvPicPr>
        <p:blipFill>
          <a:blip r:embed="rId5"/>
          <a:srcRect t="12500"/>
          <a:stretch>
            <a:fillRect/>
          </a:stretch>
        </p:blipFill>
        <p:spPr>
          <a:xfrm>
            <a:off x="5286380" y="428610"/>
            <a:ext cx="3592300" cy="23574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 descr="2fa175d1-22dd-4dd0-a492-740d6a02a961.jpg"/>
          <p:cNvPicPr>
            <a:picLocks noChangeAspect="1"/>
          </p:cNvPicPr>
          <p:nvPr/>
        </p:nvPicPr>
        <p:blipFill>
          <a:blip r:embed="rId6"/>
          <a:srcRect t="13889" b="17114"/>
          <a:stretch>
            <a:fillRect/>
          </a:stretch>
        </p:blipFill>
        <p:spPr>
          <a:xfrm>
            <a:off x="4572000" y="2928940"/>
            <a:ext cx="4003437" cy="20717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857238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Администрация и коллектив</a:t>
            </a:r>
          </a:p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 ГБОУ  </a:t>
            </a:r>
            <a:r>
              <a:rPr lang="ru-RU" sz="2000" b="1" dirty="0" err="1" smtClean="0">
                <a:solidFill>
                  <a:schemeClr val="tx1"/>
                </a:solidFill>
                <a:latin typeface="Arial" charset="0"/>
              </a:rPr>
              <a:t>Белебеевская</a:t>
            </a:r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 коррекционная школа </a:t>
            </a:r>
          </a:p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для слабовидящих обучающихся </a:t>
            </a:r>
          </a:p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выражает  огромную благодарность </a:t>
            </a:r>
          </a:p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Министерству просвещения Российской Федерации,</a:t>
            </a:r>
          </a:p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  <a:latin typeface="Arial" charset="0"/>
              </a:rPr>
              <a:t>Министерству образования и науки Республики Башкортостан за прекрасную возможность стать участником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федерального проекта «Современная школа» в рамках национального проекта «Образование», а также за обновление инфраструктуры школы и создание современных условий для обучения и воспитания детей с ограниченными возможностями здоровья</a:t>
            </a:r>
            <a:endParaRPr lang="ru-RU" sz="20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2858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285734"/>
            <a:ext cx="7358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Мероприятия проекта «</a:t>
            </a:r>
            <a:r>
              <a:rPr lang="ru-RU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Доброшкола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 были направлены на обновление инфраструктуры школы и создание современных условий для обучения и воспитания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643056"/>
            <a:ext cx="400052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реализации предметной области «Технология» приобретено оборудование для кабинетов: «Кабинет картонажно-переплетного дела» и «Кабинет декоративно-прикладного искусства»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438" y="1643056"/>
            <a:ext cx="435771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реализации психолого-педагогического сопровождения и коррекционной работы с обучающимися с ОВЗ приобретено оборудование для кабинетов психолога и логопеда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85984" y="3429006"/>
            <a:ext cx="4500594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реализации  программ дополнительного образования и внеурочной деятельности приобретено оборудование для кабинетов : фото-видео студии, студии анимации, музыкальной студии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0" y="142858"/>
            <a:ext cx="1288685" cy="142876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rot="16200000" flipH="1">
            <a:off x="3357554" y="2285998"/>
            <a:ext cx="221457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429124" y="1214428"/>
            <a:ext cx="285752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000232" y="1214428"/>
            <a:ext cx="242889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7"/>
            <a:ext cx="1143008" cy="12672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00166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 психолога до начала проекта</a:t>
            </a:r>
          </a:p>
        </p:txBody>
      </p:sp>
      <p:pic>
        <p:nvPicPr>
          <p:cNvPr id="8" name="Рисунок 7" descr="IMG_20211230_125801.jpg"/>
          <p:cNvPicPr>
            <a:picLocks noChangeAspect="1"/>
          </p:cNvPicPr>
          <p:nvPr/>
        </p:nvPicPr>
        <p:blipFill>
          <a:blip r:embed="rId3" cstate="print"/>
          <a:srcRect l="7500" t="6206" b="9999"/>
          <a:stretch>
            <a:fillRect/>
          </a:stretch>
        </p:blipFill>
        <p:spPr>
          <a:xfrm>
            <a:off x="1500166" y="500048"/>
            <a:ext cx="3286148" cy="2232641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9" name="Рисунок 8" descr="IMG_20211230_125906.jpg"/>
          <p:cNvPicPr>
            <a:picLocks noChangeAspect="1"/>
          </p:cNvPicPr>
          <p:nvPr/>
        </p:nvPicPr>
        <p:blipFill>
          <a:blip r:embed="rId4" cstate="print"/>
          <a:srcRect t="10000"/>
          <a:stretch>
            <a:fillRect/>
          </a:stretch>
        </p:blipFill>
        <p:spPr>
          <a:xfrm>
            <a:off x="5286380" y="500048"/>
            <a:ext cx="3280857" cy="2214578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0" name="Рисунок 9" descr="IMG_20211230_125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928940"/>
            <a:ext cx="2714620" cy="2035965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1" name="Рисунок 10" descr="IMG_20211230_13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2928940"/>
            <a:ext cx="2667018" cy="200026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IMG_20211230_1258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2928940"/>
            <a:ext cx="2643206" cy="1982405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142858"/>
            <a:ext cx="1288685" cy="1428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166" y="214296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 психолога: ремонт и после ремонта</a:t>
            </a:r>
          </a:p>
        </p:txBody>
      </p:sp>
      <p:pic>
        <p:nvPicPr>
          <p:cNvPr id="7" name="Рисунок 6" descr="IMG_20220328_110921.jpg"/>
          <p:cNvPicPr>
            <a:picLocks noChangeAspect="1"/>
          </p:cNvPicPr>
          <p:nvPr/>
        </p:nvPicPr>
        <p:blipFill>
          <a:blip r:embed="rId3" cstate="print"/>
          <a:srcRect t="13889"/>
          <a:stretch>
            <a:fillRect/>
          </a:stretch>
        </p:blipFill>
        <p:spPr>
          <a:xfrm>
            <a:off x="1428728" y="642924"/>
            <a:ext cx="2643206" cy="1707076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8" name="Рисунок 7" descr="IMG_20220331_102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642924"/>
            <a:ext cx="2286016" cy="171451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9" name="Рисунок 8" descr="IMG_20220331_103849.jpg"/>
          <p:cNvPicPr>
            <a:picLocks noChangeAspect="1"/>
          </p:cNvPicPr>
          <p:nvPr/>
        </p:nvPicPr>
        <p:blipFill>
          <a:blip r:embed="rId5" cstate="print"/>
          <a:srcRect t="3922"/>
          <a:stretch>
            <a:fillRect/>
          </a:stretch>
        </p:blipFill>
        <p:spPr>
          <a:xfrm>
            <a:off x="6572264" y="642924"/>
            <a:ext cx="2428860" cy="1750206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0" name="Рисунок 9" descr="IMG_20220401_0952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643188"/>
            <a:ext cx="2762270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1" name="Рисунок 10" descr="IMG_20220401_0953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2643188"/>
            <a:ext cx="2786058" cy="208954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IMG_20220401_0952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2714626"/>
            <a:ext cx="2762269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00166" y="214296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 психолога</a:t>
            </a:r>
          </a:p>
        </p:txBody>
      </p:sp>
      <p:pic>
        <p:nvPicPr>
          <p:cNvPr id="10" name="Рисунок 9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966498" cy="1071552"/>
          </a:xfrm>
          <a:prstGeom prst="rect">
            <a:avLst/>
          </a:prstGeom>
        </p:spPr>
      </p:pic>
      <p:pic>
        <p:nvPicPr>
          <p:cNvPr id="11" name="Рисунок 10" descr="3c096986-8ca9-4829-9ff4-ff01672d81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642924"/>
            <a:ext cx="2643206" cy="1982405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3d0d974a-a32d-491c-b5bb-e40ccb60de94.jpg"/>
          <p:cNvPicPr>
            <a:picLocks noChangeAspect="1"/>
          </p:cNvPicPr>
          <p:nvPr/>
        </p:nvPicPr>
        <p:blipFill>
          <a:blip r:embed="rId4" cstate="print"/>
          <a:srcRect l="2679" r="6250" b="10714"/>
          <a:stretch>
            <a:fillRect/>
          </a:stretch>
        </p:blipFill>
        <p:spPr>
          <a:xfrm>
            <a:off x="3786182" y="642924"/>
            <a:ext cx="2643206" cy="194353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3" name="Рисунок 12" descr="37fe5ca7-2630-42ec-8470-52fe072452af.jpg"/>
          <p:cNvPicPr>
            <a:picLocks noChangeAspect="1"/>
          </p:cNvPicPr>
          <p:nvPr/>
        </p:nvPicPr>
        <p:blipFill>
          <a:blip r:embed="rId5" cstate="print"/>
          <a:srcRect t="12244"/>
          <a:stretch>
            <a:fillRect/>
          </a:stretch>
        </p:blipFill>
        <p:spPr>
          <a:xfrm>
            <a:off x="3000364" y="2786064"/>
            <a:ext cx="3147686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4" name="Рисунок 13" descr="d0764090-91a9-450c-be84-93e221eefd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786064"/>
            <a:ext cx="2762269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5" name="Рисунок 14" descr="ed88f406-2308-4913-b0f4-ab4a77c171b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2786064"/>
            <a:ext cx="2714644" cy="203598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6" name="Рисунок 15" descr="6927a3bb-9706-46a3-bec4-47156a716602.jpg"/>
          <p:cNvPicPr>
            <a:picLocks noChangeAspect="1"/>
          </p:cNvPicPr>
          <p:nvPr/>
        </p:nvPicPr>
        <p:blipFill>
          <a:blip r:embed="rId8" cstate="print"/>
          <a:srcRect l="10811" t="7207"/>
          <a:stretch>
            <a:fillRect/>
          </a:stretch>
        </p:blipFill>
        <p:spPr>
          <a:xfrm>
            <a:off x="6572264" y="642925"/>
            <a:ext cx="2471892" cy="1928826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00166" y="142858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 логопеда до начала проекта</a:t>
            </a:r>
          </a:p>
        </p:txBody>
      </p:sp>
      <p:pic>
        <p:nvPicPr>
          <p:cNvPr id="11" name="Рисунок 10" descr="IMG_9058.jpg"/>
          <p:cNvPicPr>
            <a:picLocks noChangeAspect="1"/>
          </p:cNvPicPr>
          <p:nvPr/>
        </p:nvPicPr>
        <p:blipFill>
          <a:blip r:embed="rId3" cstate="print"/>
          <a:srcRect t="7208" b="2793"/>
          <a:stretch>
            <a:fillRect/>
          </a:stretch>
        </p:blipFill>
        <p:spPr>
          <a:xfrm>
            <a:off x="1714480" y="571485"/>
            <a:ext cx="3000396" cy="2025267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IMG_9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714626"/>
            <a:ext cx="2762269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3" name="Рисунок 12" descr="IMG_9068.jpg"/>
          <p:cNvPicPr>
            <a:picLocks noChangeAspect="1"/>
          </p:cNvPicPr>
          <p:nvPr/>
        </p:nvPicPr>
        <p:blipFill>
          <a:blip r:embed="rId5" cstate="print"/>
          <a:srcRect l="-665" t="8556" r="-766"/>
          <a:stretch>
            <a:fillRect/>
          </a:stretch>
        </p:blipFill>
        <p:spPr>
          <a:xfrm>
            <a:off x="5143504" y="571486"/>
            <a:ext cx="3037437" cy="200026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4" name="Рисунок 13" descr="IMG_90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2714626"/>
            <a:ext cx="2857520" cy="214314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5" name="Рисунок 14" descr="IMG_9077.jpg"/>
          <p:cNvPicPr>
            <a:picLocks noChangeAspect="1"/>
          </p:cNvPicPr>
          <p:nvPr/>
        </p:nvPicPr>
        <p:blipFill>
          <a:blip r:embed="rId7" cstate="print"/>
          <a:srcRect t="3252"/>
          <a:stretch>
            <a:fillRect/>
          </a:stretch>
        </p:blipFill>
        <p:spPr>
          <a:xfrm>
            <a:off x="6072198" y="2714626"/>
            <a:ext cx="2928934" cy="2125263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166" y="214296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Кабинет  логопеда: ремонт и после ремонта</a:t>
            </a:r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071684"/>
            <a:ext cx="2000264" cy="2667019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8" name="Рисунок 7" descr="PHOTO-2022-06-01-17-14-1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2857502"/>
            <a:ext cx="1571636" cy="2095515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9" name="Рисунок 8" descr="PHOTO-2022-06-01-17-15-3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642924"/>
            <a:ext cx="1553777" cy="207170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6"/>
          <a:srcRect l="3030"/>
          <a:stretch>
            <a:fillRect/>
          </a:stretch>
        </p:blipFill>
        <p:spPr>
          <a:xfrm>
            <a:off x="4214810" y="1142990"/>
            <a:ext cx="2286003" cy="314325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4" name="Рисунок 13" descr="PHOTO-2022-06-02-11-53-46.jpg"/>
          <p:cNvPicPr>
            <a:picLocks noChangeAspect="1"/>
          </p:cNvPicPr>
          <p:nvPr/>
        </p:nvPicPr>
        <p:blipFill>
          <a:blip r:embed="rId7"/>
          <a:srcRect l="3101" t="2202"/>
          <a:stretch>
            <a:fillRect/>
          </a:stretch>
        </p:blipFill>
        <p:spPr>
          <a:xfrm>
            <a:off x="6643702" y="1142990"/>
            <a:ext cx="2357422" cy="3172374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риглашение А.В.Хажину.jpg"/>
          <p:cNvPicPr>
            <a:picLocks noChangeAspect="1"/>
          </p:cNvPicPr>
          <p:nvPr/>
        </p:nvPicPr>
        <p:blipFill>
          <a:blip r:embed="rId2" cstate="print"/>
          <a:srcRect l="10416" t="20411" r="52083" b="24154"/>
          <a:stretch>
            <a:fillRect/>
          </a:stretch>
        </p:blipFill>
        <p:spPr>
          <a:xfrm>
            <a:off x="142844" y="214296"/>
            <a:ext cx="1288685" cy="1428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00166" y="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Обновленный и оборудованный кабинет  логопеда</a:t>
            </a:r>
          </a:p>
        </p:txBody>
      </p:sp>
      <p:pic>
        <p:nvPicPr>
          <p:cNvPr id="10" name="Рисунок 9" descr="720b6a66-cbbc-45d9-9983-85cf4d5ee0e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14626"/>
            <a:ext cx="2786082" cy="208956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1" name="Рисунок 10" descr="050ca086-bf32-4552-b270-3ad7a8081e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714626"/>
            <a:ext cx="2786082" cy="2089562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2" name="Рисунок 11" descr="4e77a06d-dc3e-470e-80de-ce63a172884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7" y="357172"/>
            <a:ext cx="2952771" cy="2214578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3" name="Рисунок 12" descr="2ec4f65c-7ff9-4761-8120-867540cb2b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7172"/>
            <a:ext cx="2952770" cy="2214578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  <p:pic>
        <p:nvPicPr>
          <p:cNvPr id="14" name="Рисунок 13" descr="97f04841-0ff6-42e9-bfc3-57ba7da9ef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2714626"/>
            <a:ext cx="2857520" cy="2143140"/>
          </a:xfrm>
          <a:prstGeom prst="rect">
            <a:avLst/>
          </a:prstGeom>
          <a:ln w="19050">
            <a:solidFill>
              <a:srgbClr val="5298D8"/>
            </a:solidFill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_1_Оператив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9788</TotalTime>
  <Words>334</Words>
  <Application>Microsoft Office PowerPoint</Application>
  <PresentationFormat>Экран (16:9)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Z_1_Оперативка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Управление делами Президента РБ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Игнатьева Анжелика Викторовна</cp:lastModifiedBy>
  <cp:revision>1042</cp:revision>
  <cp:lastPrinted>2019-08-15T16:05:33Z</cp:lastPrinted>
  <dcterms:created xsi:type="dcterms:W3CDTF">2019-01-16T12:04:58Z</dcterms:created>
  <dcterms:modified xsi:type="dcterms:W3CDTF">2022-07-08T08:02:19Z</dcterms:modified>
</cp:coreProperties>
</file>