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3"/>
  </p:notesMasterIdLst>
  <p:handoutMasterIdLst>
    <p:handoutMasterId r:id="rId24"/>
  </p:handoutMasterIdLst>
  <p:sldIdLst>
    <p:sldId id="840" r:id="rId2"/>
    <p:sldId id="881" r:id="rId3"/>
    <p:sldId id="886" r:id="rId4"/>
    <p:sldId id="883" r:id="rId5"/>
    <p:sldId id="882" r:id="rId6"/>
    <p:sldId id="884" r:id="rId7"/>
    <p:sldId id="885" r:id="rId8"/>
    <p:sldId id="842" r:id="rId9"/>
    <p:sldId id="889" r:id="rId10"/>
    <p:sldId id="844" r:id="rId11"/>
    <p:sldId id="850" r:id="rId12"/>
    <p:sldId id="878" r:id="rId13"/>
    <p:sldId id="849" r:id="rId14"/>
    <p:sldId id="863" r:id="rId15"/>
    <p:sldId id="869" r:id="rId16"/>
    <p:sldId id="887" r:id="rId17"/>
    <p:sldId id="888" r:id="rId18"/>
    <p:sldId id="858" r:id="rId19"/>
    <p:sldId id="865" r:id="rId20"/>
    <p:sldId id="880" r:id="rId21"/>
    <p:sldId id="873" r:id="rId22"/>
  </p:sldIdLst>
  <p:sldSz cx="9144000" cy="5143500" type="screen16x9"/>
  <p:notesSz cx="9928225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1pPr>
    <a:lvl2pPr marL="408128" algn="l" rtl="0" fontAlgn="base">
      <a:spcBef>
        <a:spcPct val="0"/>
      </a:spcBef>
      <a:spcAft>
        <a:spcPct val="0"/>
      </a:spcAft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2pPr>
    <a:lvl3pPr marL="816256" algn="l" rtl="0" fontAlgn="base">
      <a:spcBef>
        <a:spcPct val="0"/>
      </a:spcBef>
      <a:spcAft>
        <a:spcPct val="0"/>
      </a:spcAft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3pPr>
    <a:lvl4pPr marL="1224384" algn="l" rtl="0" fontAlgn="base">
      <a:spcBef>
        <a:spcPct val="0"/>
      </a:spcBef>
      <a:spcAft>
        <a:spcPct val="0"/>
      </a:spcAft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4pPr>
    <a:lvl5pPr marL="1632510" algn="l" rtl="0" fontAlgn="base">
      <a:spcBef>
        <a:spcPct val="0"/>
      </a:spcBef>
      <a:spcAft>
        <a:spcPct val="0"/>
      </a:spcAft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5pPr>
    <a:lvl6pPr marL="2040639" algn="l" defTabSz="816256" rtl="0" eaLnBrk="1" latinLnBrk="0" hangingPunct="1"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6pPr>
    <a:lvl7pPr marL="2448766" algn="l" defTabSz="816256" rtl="0" eaLnBrk="1" latinLnBrk="0" hangingPunct="1"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7pPr>
    <a:lvl8pPr marL="2856893" algn="l" defTabSz="816256" rtl="0" eaLnBrk="1" latinLnBrk="0" hangingPunct="1"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8pPr>
    <a:lvl9pPr marL="3265021" algn="l" defTabSz="816256" rtl="0" eaLnBrk="1" latinLnBrk="0" hangingPunct="1"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1">
          <p15:clr>
            <a:srgbClr val="A4A3A4"/>
          </p15:clr>
        </p15:guide>
        <p15:guide id="2" pos="384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D16309"/>
    <a:srgbClr val="B05408"/>
    <a:srgbClr val="51B0E0"/>
    <a:srgbClr val="5298D8"/>
    <a:srgbClr val="02AA5C"/>
    <a:srgbClr val="2D66A5"/>
    <a:srgbClr val="339966"/>
    <a:srgbClr val="5B6377"/>
    <a:srgbClr val="805F72"/>
    <a:srgbClr val="64BDE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6" autoAdjust="0"/>
    <p:restoredTop sz="96935" autoAdjust="0"/>
  </p:normalViewPr>
  <p:slideViewPr>
    <p:cSldViewPr>
      <p:cViewPr varScale="1">
        <p:scale>
          <a:sx n="96" d="100"/>
          <a:sy n="96" d="100"/>
        </p:scale>
        <p:origin x="-402" y="-96"/>
      </p:cViewPr>
      <p:guideLst>
        <p:guide orient="horz" pos="2161"/>
        <p:guide orient="horz" pos="1620"/>
        <p:guide pos="384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70" d="100"/>
          <a:sy n="170" d="100"/>
        </p:scale>
        <p:origin x="-4962" y="-102"/>
      </p:cViewPr>
      <p:guideLst>
        <p:guide orient="horz" pos="2141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495" cy="33988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4148" y="0"/>
            <a:ext cx="4302493" cy="33988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8AE029-F010-47F7-9DC1-E76188C4493E}" type="datetimeFigureOut">
              <a:rPr lang="ru-RU"/>
              <a:pPr>
                <a:defRPr/>
              </a:pPr>
              <a:t>07.10.2022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218"/>
            <a:ext cx="4302495" cy="33988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4148" y="6456218"/>
            <a:ext cx="4302493" cy="33988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9FFB5F-C8A9-4B74-893F-FD3837F1F3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07157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2495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4148" y="0"/>
            <a:ext cx="4302493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B97DBF17-2317-4324-A986-363D727113C5}" type="datetimeFigureOut">
              <a:rPr lang="ru-RU"/>
              <a:pPr>
                <a:defRPr/>
              </a:pPr>
              <a:t>07.10.2022</a:t>
            </a:fld>
            <a:endParaRPr lang="ru-RU" dirty="0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7163" y="509588"/>
            <a:ext cx="453390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615" y="3228895"/>
            <a:ext cx="7942580" cy="30589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56218"/>
            <a:ext cx="4302495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148" y="6456218"/>
            <a:ext cx="4302493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A0EA824A-ECAA-4660-A371-1DD77E95C1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88593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0812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816256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224384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63251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040639" algn="l" defTabSz="81625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448766" algn="l" defTabSz="81625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856893" algn="l" defTabSz="81625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265021" algn="l" defTabSz="81625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A824A-ECAA-4660-A371-1DD77E95C13F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079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/>
              <a:pPr>
                <a:defRPr/>
              </a:pPr>
              <a:t>07.10.2022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12047227"/>
      </p:ext>
    </p:extLst>
  </p:cSld>
  <p:clrMapOvr>
    <a:masterClrMapping/>
  </p:clrMapOvr>
  <p:transition spd="slow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/>
              <a:pPr>
                <a:defRPr/>
              </a:pPr>
              <a:t>07.10.2022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60900953"/>
      </p:ext>
    </p:extLst>
  </p:cSld>
  <p:clrMapOvr>
    <a:masterClrMapping/>
  </p:clrMapOvr>
  <p:transition spd="slow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/>
              <a:pPr>
                <a:defRPr/>
              </a:pPr>
              <a:t>07.10.2022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76606053"/>
      </p:ext>
    </p:extLst>
  </p:cSld>
  <p:clrMapOvr>
    <a:masterClrMapping/>
  </p:clrMapOvr>
  <p:transition spd="slow">
    <p:strips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301625" y="171451"/>
            <a:ext cx="8510588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626" y="1257300"/>
            <a:ext cx="4194175" cy="16013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1" y="1257300"/>
            <a:ext cx="4194175" cy="16013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301626" y="2972992"/>
            <a:ext cx="4194175" cy="16013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1" y="2972992"/>
            <a:ext cx="4194175" cy="16013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096A2-CE9D-43E9-ACED-8BD769E37C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/>
              <a:pPr>
                <a:defRPr/>
              </a:pPr>
              <a:t>07.10.2022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67870701"/>
      </p:ext>
    </p:extLst>
  </p:cSld>
  <p:clrMapOvr>
    <a:masterClrMapping/>
  </p:clrMapOvr>
  <p:transition spd="slow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3305175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2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3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51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6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76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689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02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/>
              <a:pPr>
                <a:defRPr/>
              </a:pPr>
              <a:t>07.10.2022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33700103"/>
      </p:ext>
    </p:extLst>
  </p:cSld>
  <p:clrMapOvr>
    <a:masterClrMapping/>
  </p:clrMapOvr>
  <p:transition spd="slow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/>
              <a:pPr>
                <a:defRPr/>
              </a:pPr>
              <a:t>07.10.2022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52306863"/>
      </p:ext>
    </p:extLst>
  </p:cSld>
  <p:clrMapOvr>
    <a:masterClrMapping/>
  </p:clrMapOvr>
  <p:transition spd="slow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479821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28" indent="0">
              <a:buNone/>
              <a:defRPr sz="1800" b="1"/>
            </a:lvl2pPr>
            <a:lvl3pPr marL="816256" indent="0">
              <a:buNone/>
              <a:defRPr sz="1600" b="1"/>
            </a:lvl3pPr>
            <a:lvl4pPr marL="1224384" indent="0">
              <a:buNone/>
              <a:defRPr sz="1400" b="1"/>
            </a:lvl4pPr>
            <a:lvl5pPr marL="1632510" indent="0">
              <a:buNone/>
              <a:defRPr sz="1400" b="1"/>
            </a:lvl5pPr>
            <a:lvl6pPr marL="2040639" indent="0">
              <a:buNone/>
              <a:defRPr sz="1400" b="1"/>
            </a:lvl6pPr>
            <a:lvl7pPr marL="2448766" indent="0">
              <a:buNone/>
              <a:defRPr sz="1400" b="1"/>
            </a:lvl7pPr>
            <a:lvl8pPr marL="2856893" indent="0">
              <a:buNone/>
              <a:defRPr sz="1400" b="1"/>
            </a:lvl8pPr>
            <a:lvl9pPr marL="3265021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8"/>
            <a:ext cx="4040188" cy="296346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7"/>
            <a:ext cx="4041775" cy="479821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28" indent="0">
              <a:buNone/>
              <a:defRPr sz="1800" b="1"/>
            </a:lvl2pPr>
            <a:lvl3pPr marL="816256" indent="0">
              <a:buNone/>
              <a:defRPr sz="1600" b="1"/>
            </a:lvl3pPr>
            <a:lvl4pPr marL="1224384" indent="0">
              <a:buNone/>
              <a:defRPr sz="1400" b="1"/>
            </a:lvl4pPr>
            <a:lvl5pPr marL="1632510" indent="0">
              <a:buNone/>
              <a:defRPr sz="1400" b="1"/>
            </a:lvl5pPr>
            <a:lvl6pPr marL="2040639" indent="0">
              <a:buNone/>
              <a:defRPr sz="1400" b="1"/>
            </a:lvl6pPr>
            <a:lvl7pPr marL="2448766" indent="0">
              <a:buNone/>
              <a:defRPr sz="1400" b="1"/>
            </a:lvl7pPr>
            <a:lvl8pPr marL="2856893" indent="0">
              <a:buNone/>
              <a:defRPr sz="1400" b="1"/>
            </a:lvl8pPr>
            <a:lvl9pPr marL="3265021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8"/>
            <a:ext cx="4041775" cy="296346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/>
              <a:pPr>
                <a:defRPr/>
              </a:pPr>
              <a:t>07.10.2022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74818052"/>
      </p:ext>
    </p:extLst>
  </p:cSld>
  <p:clrMapOvr>
    <a:masterClrMapping/>
  </p:clrMapOvr>
  <p:transition spd="slow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/>
              <a:pPr>
                <a:defRPr/>
              </a:pPr>
              <a:t>07.10.2022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45614078"/>
      </p:ext>
    </p:extLst>
  </p:cSld>
  <p:clrMapOvr>
    <a:masterClrMapping/>
  </p:clrMapOvr>
  <p:transition spd="slow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/>
              <a:pPr>
                <a:defRPr/>
              </a:pPr>
              <a:t>07.10.2022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34445363"/>
      </p:ext>
    </p:extLst>
  </p:cSld>
  <p:clrMapOvr>
    <a:masterClrMapping/>
  </p:clrMapOvr>
  <p:transition spd="slow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9"/>
            <a:ext cx="3008313" cy="8715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08128" indent="0">
              <a:buNone/>
              <a:defRPr sz="1000"/>
            </a:lvl2pPr>
            <a:lvl3pPr marL="816256" indent="0">
              <a:buNone/>
              <a:defRPr sz="900"/>
            </a:lvl3pPr>
            <a:lvl4pPr marL="1224384" indent="0">
              <a:buNone/>
              <a:defRPr sz="800"/>
            </a:lvl4pPr>
            <a:lvl5pPr marL="1632510" indent="0">
              <a:buNone/>
              <a:defRPr sz="800"/>
            </a:lvl5pPr>
            <a:lvl6pPr marL="2040639" indent="0">
              <a:buNone/>
              <a:defRPr sz="800"/>
            </a:lvl6pPr>
            <a:lvl7pPr marL="2448766" indent="0">
              <a:buNone/>
              <a:defRPr sz="800"/>
            </a:lvl7pPr>
            <a:lvl8pPr marL="2856893" indent="0">
              <a:buNone/>
              <a:defRPr sz="800"/>
            </a:lvl8pPr>
            <a:lvl9pPr marL="3265021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/>
              <a:pPr>
                <a:defRPr/>
              </a:pPr>
              <a:t>07.10.2022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60577504"/>
      </p:ext>
    </p:extLst>
  </p:cSld>
  <p:clrMapOvr>
    <a:masterClrMapping/>
  </p:clrMapOvr>
  <p:transition spd="slow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3"/>
            <a:ext cx="5486400" cy="42505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3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08128" indent="0">
              <a:buNone/>
              <a:defRPr sz="2500"/>
            </a:lvl2pPr>
            <a:lvl3pPr marL="816256" indent="0">
              <a:buNone/>
              <a:defRPr sz="2200"/>
            </a:lvl3pPr>
            <a:lvl4pPr marL="1224384" indent="0">
              <a:buNone/>
              <a:defRPr sz="1800"/>
            </a:lvl4pPr>
            <a:lvl5pPr marL="1632510" indent="0">
              <a:buNone/>
              <a:defRPr sz="1800"/>
            </a:lvl5pPr>
            <a:lvl6pPr marL="2040639" indent="0">
              <a:buNone/>
              <a:defRPr sz="1800"/>
            </a:lvl6pPr>
            <a:lvl7pPr marL="2448766" indent="0">
              <a:buNone/>
              <a:defRPr sz="1800"/>
            </a:lvl7pPr>
            <a:lvl8pPr marL="2856893" indent="0">
              <a:buNone/>
              <a:defRPr sz="1800"/>
            </a:lvl8pPr>
            <a:lvl9pPr marL="3265021" indent="0">
              <a:buNone/>
              <a:defRPr sz="1800"/>
            </a:lvl9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8128" indent="0">
              <a:buNone/>
              <a:defRPr sz="1000"/>
            </a:lvl2pPr>
            <a:lvl3pPr marL="816256" indent="0">
              <a:buNone/>
              <a:defRPr sz="900"/>
            </a:lvl3pPr>
            <a:lvl4pPr marL="1224384" indent="0">
              <a:buNone/>
              <a:defRPr sz="800"/>
            </a:lvl4pPr>
            <a:lvl5pPr marL="1632510" indent="0">
              <a:buNone/>
              <a:defRPr sz="800"/>
            </a:lvl5pPr>
            <a:lvl6pPr marL="2040639" indent="0">
              <a:buNone/>
              <a:defRPr sz="800"/>
            </a:lvl6pPr>
            <a:lvl7pPr marL="2448766" indent="0">
              <a:buNone/>
              <a:defRPr sz="800"/>
            </a:lvl7pPr>
            <a:lvl8pPr marL="2856893" indent="0">
              <a:buNone/>
              <a:defRPr sz="800"/>
            </a:lvl8pPr>
            <a:lvl9pPr marL="3265021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/>
              <a:pPr>
                <a:defRPr/>
              </a:pPr>
              <a:t>07.10.2022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12256417"/>
      </p:ext>
    </p:extLst>
  </p:cSld>
  <p:clrMapOvr>
    <a:masterClrMapping/>
  </p:clrMapOvr>
  <p:transition spd="slow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25" tIns="40812" rIns="81625" bIns="408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2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25" tIns="40812" rIns="81625" bIns="40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4767263"/>
            <a:ext cx="2133600" cy="273844"/>
          </a:xfrm>
          <a:prstGeom prst="rect">
            <a:avLst/>
          </a:prstGeom>
        </p:spPr>
        <p:txBody>
          <a:bodyPr vert="horz" lIns="81625" tIns="40812" rIns="81625" bIns="4081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/>
              <a:pPr>
                <a:defRPr/>
              </a:pPr>
              <a:t>07.10.2022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81625" tIns="40812" rIns="81625" bIns="4081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81625" tIns="40812" rIns="81625" bIns="40812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  <p:sldLayoutId id="2147484123" r:id="rId12"/>
  </p:sldLayoutIdLst>
  <p:transition spd="slow">
    <p:strips dir="ru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5pPr>
      <a:lvl6pPr marL="408128"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6pPr>
      <a:lvl7pPr marL="816256"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7pPr>
      <a:lvl8pPr marL="1224384"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8pPr>
      <a:lvl9pPr marL="1632510"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9pPr>
    </p:titleStyle>
    <p:bodyStyle>
      <a:lvl1pPr marL="306095" indent="-30609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08" indent="-25508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19" indent="-20406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45" indent="-20406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574" indent="-20406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03" indent="-204064" algn="l" defTabSz="81625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830" indent="-204064" algn="l" defTabSz="81625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958" indent="-204064" algn="l" defTabSz="81625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085" indent="-204064" algn="l" defTabSz="81625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162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28" algn="l" defTabSz="8162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56" algn="l" defTabSz="8162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84" algn="l" defTabSz="8162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10" algn="l" defTabSz="8162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639" algn="l" defTabSz="8162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766" algn="l" defTabSz="8162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893" algn="l" defTabSz="8162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021" algn="l" defTabSz="8162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hyperlink" Target="https://ds-37-yagodka.nubex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14560"/>
            <a:ext cx="3384376" cy="225625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000496" y="1500180"/>
            <a:ext cx="5143504" cy="70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Субъект Российской Федерации - </a:t>
            </a:r>
            <a:endPara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Республика Башкортостан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приглашение А.В.Хажину.jpg"/>
          <p:cNvPicPr>
            <a:picLocks noChangeAspect="1"/>
          </p:cNvPicPr>
          <p:nvPr/>
        </p:nvPicPr>
        <p:blipFill>
          <a:blip r:embed="rId3" cstate="print"/>
          <a:srcRect l="10416" t="20411" r="52083" b="22222"/>
          <a:stretch>
            <a:fillRect/>
          </a:stretch>
        </p:blipFill>
        <p:spPr>
          <a:xfrm>
            <a:off x="1000100" y="214296"/>
            <a:ext cx="1368152" cy="1569740"/>
          </a:xfrm>
          <a:prstGeom prst="rect">
            <a:avLst/>
          </a:prstGeom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2928926" y="428610"/>
            <a:ext cx="6357950" cy="83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Государственное бюджетное  общеобразовательное учреждение Белебеевская коррекционная школа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для слабовидящих обучающихся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429124" y="2214560"/>
            <a:ext cx="4214842" cy="64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Категория обучающихся -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слабовидящие обучающиеся</a:t>
            </a:r>
            <a:endParaRPr lang="ru-RU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959424" y="3000378"/>
            <a:ext cx="5184576" cy="101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Номинация: «Лучший кабинет для коррекционно - развивающих занятий»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(кабинет педагога - психолога)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779912" y="4083918"/>
            <a:ext cx="5184576" cy="64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Сайт учреждения: </a:t>
            </a:r>
            <a:r>
              <a:rPr lang="ru-RU" sz="1800" u="sng" dirty="0" smtClean="0">
                <a:latin typeface="Arial" pitchFamily="34" charset="0"/>
                <a:cs typeface="Arial" pitchFamily="34" charset="0"/>
                <a:hlinkClick r:id="rId4"/>
              </a:rPr>
              <a:t>https://ds-37-yagodka.nubex.ru</a:t>
            </a:r>
            <a:r>
              <a:rPr lang="ru-RU" sz="18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/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IMG-20220729-WA0004.jpg"/>
          <p:cNvPicPr>
            <a:picLocks noChangeAspect="1"/>
          </p:cNvPicPr>
          <p:nvPr/>
        </p:nvPicPr>
        <p:blipFill>
          <a:blip r:embed="rId5" cstate="print"/>
          <a:srcRect l="15992" t="5427" r="37368" b="36689"/>
          <a:stretch>
            <a:fillRect/>
          </a:stretch>
        </p:blipFill>
        <p:spPr>
          <a:xfrm>
            <a:off x="142844" y="1928808"/>
            <a:ext cx="3786214" cy="2643206"/>
          </a:xfrm>
          <a:prstGeom prst="rect">
            <a:avLst/>
          </a:prstGeom>
          <a:solidFill>
            <a:schemeClr val="accent1"/>
          </a:solidFill>
          <a:ln w="190500" cap="rnd">
            <a:solidFill>
              <a:srgbClr val="C8C6BD"/>
            </a:solidFill>
          </a:ln>
          <a:effectLst>
            <a:outerShdw blurRad="101600" dist="50800" dir="7200000" algn="ctr" rotWithShape="0">
              <a:schemeClr val="tx1">
                <a:alpha val="45000"/>
              </a:scheme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chemeClr val="bg1"/>
            </a:extrusion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42858"/>
            <a:ext cx="73581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Зона коррекционно – развивающих занятий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14"/>
            <a:ext cx="5440960" cy="35719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642924"/>
            <a:ext cx="2961792" cy="19288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857502"/>
            <a:ext cx="2900383" cy="207170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214414" y="142858"/>
            <a:ext cx="7643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Зона коррекционно – развивающих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занятий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57370"/>
            <a:ext cx="4393437" cy="292895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642924"/>
            <a:ext cx="4289931" cy="27146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857356" y="0"/>
            <a:ext cx="6735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Зона </a:t>
            </a:r>
            <a:r>
              <a:rPr lang="ru-RU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коррекционно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развивающих занятий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285719" y="500048"/>
            <a:ext cx="3089009" cy="21431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502"/>
            <a:ext cx="3214676" cy="214312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857238"/>
            <a:ext cx="5250694" cy="35004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571604" y="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Диагностическая зона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24"/>
            <a:ext cx="4286280" cy="329914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714494"/>
            <a:ext cx="4063812" cy="307183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42976" y="0"/>
            <a:ext cx="73581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Сенсомоторная зона условно </a:t>
            </a:r>
            <a:r>
              <a:rPr lang="ru-RU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зонирована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зона игровой (сенсорной) терапии</a:t>
            </a: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85800"/>
            <a:ext cx="4357718" cy="290514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071684"/>
            <a:ext cx="4214842" cy="283407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214546" y="142858"/>
            <a:ext cx="6156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Зона игровой (сенсорной) терапии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71472" y="357172"/>
            <a:ext cx="2173350" cy="453666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071802" y="642924"/>
            <a:ext cx="3369923" cy="20002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5643570" y="2857502"/>
            <a:ext cx="3143272" cy="20767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571604" y="0"/>
            <a:ext cx="5796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Зона игровой (сенсорной) терапии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1665042256256.jpg"/>
          <p:cNvPicPr>
            <a:picLocks noChangeAspect="1"/>
          </p:cNvPicPr>
          <p:nvPr/>
        </p:nvPicPr>
        <p:blipFill>
          <a:blip r:embed="rId2" cstate="print"/>
          <a:srcRect l="7031" t="13889" r="21094" b="5555"/>
          <a:stretch>
            <a:fillRect/>
          </a:stretch>
        </p:blipFill>
        <p:spPr>
          <a:xfrm>
            <a:off x="1071537" y="500048"/>
            <a:ext cx="7138873" cy="4500594"/>
          </a:xfrm>
          <a:prstGeom prst="rect">
            <a:avLst/>
          </a:prstGeom>
          <a:ln w="190500" cap="rnd">
            <a:solidFill>
              <a:schemeClr val="bg1">
                <a:lumMod val="65000"/>
              </a:schemeClr>
            </a:solidFill>
          </a:ln>
          <a:effectLst>
            <a:outerShdw blurRad="50800" dist="50800" dir="5400000" algn="ctr" rotWithShape="0">
              <a:schemeClr val="bg1">
                <a:alpha val="99000"/>
              </a:scheme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chemeClr val="bg1"/>
            </a:extrusion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42859"/>
            <a:ext cx="871540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Сенсомоторная зона условно зонирована: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зона релаксации и снятия психоэмоционального напряжения</a:t>
            </a:r>
          </a:p>
          <a:p>
            <a:pPr algn="ctr"/>
            <a:endParaRPr lang="ru-RU" sz="15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304"/>
            <a:ext cx="5050915" cy="33672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 descr="PHOTO-2022-10-04-16-25-52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rcRect l="22917" t="22743" r="7291" b="5555"/>
          <a:stretch>
            <a:fillRect/>
          </a:stretch>
        </p:blipFill>
        <p:spPr>
          <a:xfrm>
            <a:off x="400376" y="987574"/>
            <a:ext cx="5125411" cy="3798754"/>
          </a:xfrm>
          <a:prstGeom prst="rect">
            <a:avLst/>
          </a:prstGeom>
          <a:ln w="190500" cap="rnd">
            <a:solidFill>
              <a:srgbClr val="C8C6BD"/>
            </a:solidFill>
          </a:ln>
          <a:effectLst>
            <a:outerShdw blurRad="50800" dist="50800" dir="5400000" algn="ctr" rotWithShape="0">
              <a:schemeClr val="tx1">
                <a:alpha val="45000"/>
              </a:schemeClr>
            </a:outerShdw>
          </a:effectLst>
          <a:scene3d>
            <a:camera prst="perspectiveFront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chemeClr val="bg1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94" t="9844" r="857"/>
          <a:stretch/>
        </p:blipFill>
        <p:spPr>
          <a:xfrm>
            <a:off x="5929322" y="928676"/>
            <a:ext cx="2928958" cy="3929090"/>
          </a:xfrm>
          <a:prstGeom prst="rect">
            <a:avLst/>
          </a:prstGeom>
          <a:ln w="190500" cap="rnd">
            <a:solidFill>
              <a:srgbClr val="C8C6BD"/>
            </a:solidFill>
          </a:ln>
          <a:effectLst>
            <a:outerShdw blurRad="50800" dist="50800" dir="5400000" algn="ctr" rotWithShape="0">
              <a:schemeClr val="tx1">
                <a:alpha val="45000"/>
              </a:scheme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chemeClr val="bg1"/>
            </a:extrusion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285720" y="0"/>
            <a:ext cx="8510588" cy="6857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42844" y="0"/>
            <a:ext cx="9001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обновленном кабинете педагога-психолога функциональные зоны мобильны, безопасны, </a:t>
            </a:r>
            <a:r>
              <a:rPr lang="ru-RU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экологичны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могут трансформироваться. Нестандартное решение созданного развивающего и обучающего пространства позитивно отражается на результатах коррекционной работы 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357304"/>
            <a:ext cx="4286280" cy="2857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071684"/>
            <a:ext cx="4355976" cy="290398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14285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Положительный эффект благоустройства кабинета педагога – психолога заключается в том, что дети с желанием и радостью стремятся на занятия в новый кабинет</a:t>
            </a: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/>
            <a:endParaRPr lang="ru-RU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34111" y="2360354"/>
            <a:ext cx="2781705" cy="185447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6156175" y="2343956"/>
            <a:ext cx="2806301" cy="18708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429412" y="1827668"/>
            <a:ext cx="4014796" cy="267653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928676"/>
            <a:ext cx="1143008" cy="9286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79512" y="555526"/>
            <a:ext cx="5077798" cy="33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Цветовые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решения, используемые материалы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643042" y="142858"/>
            <a:ext cx="5760640" cy="4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Дизайн-проект кабинета психолога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428728" y="928676"/>
            <a:ext cx="3214710" cy="95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just"/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Стены: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штукатурка, покраска 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RAL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7035  белый цвет</a:t>
            </a:r>
          </a:p>
          <a:p>
            <a:pPr algn="just"/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Потолок</a:t>
            </a:r>
            <a:r>
              <a:rPr lang="ru-RU" sz="14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штукатурка, покраска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RAL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7035 в белый цвет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500166" y="3357568"/>
            <a:ext cx="3214710" cy="116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just"/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Цветовое решение кабинета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за счет использования цветового акцента,  сочетание столов голубого и бежевого оттенков, стул мягкий  и два кресла-груши – голубого цвета</a:t>
            </a:r>
            <a:endParaRPr 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2000246"/>
            <a:ext cx="1143008" cy="571504"/>
          </a:xfrm>
          <a:prstGeom prst="rect">
            <a:avLst/>
          </a:prstGeom>
          <a:solidFill>
            <a:srgbClr val="D163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00166" y="2000246"/>
            <a:ext cx="3214710" cy="52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just"/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Пол: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линолеум  противопожарный; коричневого цвета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3500444"/>
            <a:ext cx="1143008" cy="56198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4000510"/>
            <a:ext cx="1143008" cy="642942"/>
          </a:xfrm>
          <a:prstGeom prst="rect">
            <a:avLst/>
          </a:prstGeom>
          <a:solidFill>
            <a:srgbClr val="51B0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2714626"/>
            <a:ext cx="1143008" cy="571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500166" y="2714626"/>
            <a:ext cx="3071834" cy="52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just"/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Шторы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рулонные, светло-серого цвета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286380" y="642924"/>
            <a:ext cx="3429056" cy="96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just"/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ветильники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округлой формы белого цвета, закрытые, лампы – светодиодные</a:t>
            </a:r>
          </a:p>
          <a:p>
            <a:pPr algn="just"/>
            <a:endParaRPr lang="ru-RU" sz="15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IMG_20221007_132111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rcRect l="28125" t="19444" r="28125" b="11111"/>
          <a:stretch>
            <a:fillRect/>
          </a:stretch>
        </p:blipFill>
        <p:spPr>
          <a:xfrm>
            <a:off x="6858016" y="1214428"/>
            <a:ext cx="1428760" cy="1700906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900" y="3571882"/>
            <a:ext cx="785818" cy="1143008"/>
          </a:xfrm>
          <a:prstGeom prst="rect">
            <a:avLst/>
          </a:prstGeom>
        </p:spPr>
      </p:pic>
      <p:pic>
        <p:nvPicPr>
          <p:cNvPr id="20" name="Рисунок 19" descr="стул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3357568"/>
            <a:ext cx="1214446" cy="1417642"/>
          </a:xfrm>
          <a:prstGeom prst="rect">
            <a:avLst/>
          </a:prstGeom>
        </p:spPr>
      </p:pic>
      <p:pic>
        <p:nvPicPr>
          <p:cNvPr id="21" name="Рисунок 20" descr="IMG_20221007_132128.jpg"/>
          <p:cNvPicPr>
            <a:picLocks noChangeAspect="1"/>
          </p:cNvPicPr>
          <p:nvPr/>
        </p:nvPicPr>
        <p:blipFill>
          <a:blip r:embed="rId5" cstate="print"/>
          <a:srcRect l="29166" t="8333" r="31250" b="22222"/>
          <a:stretch>
            <a:fillRect/>
          </a:stretch>
        </p:blipFill>
        <p:spPr>
          <a:xfrm>
            <a:off x="5643570" y="1428742"/>
            <a:ext cx="1085858" cy="1428760"/>
          </a:xfrm>
          <a:prstGeom prst="rect">
            <a:avLst/>
          </a:prstGeom>
        </p:spPr>
      </p:pic>
      <p:pic>
        <p:nvPicPr>
          <p:cNvPr id="22" name="Рисунок 21" descr="Одноместный стол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388" y="3500444"/>
            <a:ext cx="1500198" cy="1271418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20220630-WA0019.jpg"/>
          <p:cNvPicPr>
            <a:picLocks noChangeAspect="1"/>
          </p:cNvPicPr>
          <p:nvPr/>
        </p:nvPicPr>
        <p:blipFill>
          <a:blip r:embed="rId2" cstate="print"/>
          <a:srcRect l="3125" t="8333"/>
          <a:stretch>
            <a:fillRect/>
          </a:stretch>
        </p:blipFill>
        <p:spPr>
          <a:xfrm>
            <a:off x="4357686" y="214296"/>
            <a:ext cx="4572000" cy="3244645"/>
          </a:xfrm>
          <a:prstGeom prst="rect">
            <a:avLst/>
          </a:prstGeom>
          <a:solidFill>
            <a:schemeClr val="accent1"/>
          </a:solidFill>
          <a:ln w="190500" cap="rnd">
            <a:solidFill>
              <a:srgbClr val="C8C6BD"/>
            </a:solidFill>
          </a:ln>
          <a:effectLst>
            <a:outerShdw blurRad="101600" dist="50800" dir="7200000" algn="ctr" rotWithShape="0">
              <a:schemeClr val="tx1">
                <a:alpha val="45000"/>
              </a:scheme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chemeClr val="bg1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0" y="21429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Созданная в кабинете психолога развивающая среда доступна, безбарьерна, функциональна и комфорта для детей</a:t>
            </a:r>
            <a:endParaRPr lang="ru-RU" dirty="0"/>
          </a:p>
        </p:txBody>
      </p:sp>
      <p:pic>
        <p:nvPicPr>
          <p:cNvPr id="5" name="Рисунок 4" descr="PHOTO-2022-10-04-16-25-52 (1)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rcRect t="2777" r="3125"/>
          <a:stretch>
            <a:fillRect/>
          </a:stretch>
        </p:blipFill>
        <p:spPr>
          <a:xfrm>
            <a:off x="214282" y="1714494"/>
            <a:ext cx="4270964" cy="3214692"/>
          </a:xfrm>
          <a:prstGeom prst="rect">
            <a:avLst/>
          </a:prstGeom>
          <a:ln w="190500" cap="rnd">
            <a:solidFill>
              <a:srgbClr val="C8C6BD"/>
            </a:solidFill>
          </a:ln>
          <a:effectLst>
            <a:outerShdw blurRad="101600" dist="50800" dir="7200000" algn="ctr" rotWithShape="0">
              <a:schemeClr val="tx1">
                <a:alpha val="45000"/>
              </a:scheme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chemeClr val="bg1"/>
            </a:extrusionClr>
          </a:sp3d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357422" y="0"/>
            <a:ext cx="62779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Наши двери всегда открыты для Вас 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PHOTO-2022-10-04-16-25-51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b="9434"/>
          <a:stretch>
            <a:fillRect/>
          </a:stretch>
        </p:blipFill>
        <p:spPr>
          <a:xfrm>
            <a:off x="2000232" y="500048"/>
            <a:ext cx="6625875" cy="4500594"/>
          </a:xfrm>
          <a:prstGeom prst="rect">
            <a:avLst/>
          </a:prstGeom>
          <a:ln w="190500" cap="rnd">
            <a:solidFill>
              <a:srgbClr val="C8C6BD"/>
            </a:solidFill>
          </a:ln>
          <a:effectLst>
            <a:outerShdw blurRad="101600" dist="50800" dir="7200000" algn="ctr" rotWithShape="0">
              <a:schemeClr val="tx1">
                <a:alpha val="45000"/>
              </a:scheme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chemeClr val="bg1"/>
            </a:extrusionClr>
          </a:sp3d>
        </p:spPr>
      </p:pic>
      <p:pic>
        <p:nvPicPr>
          <p:cNvPr id="8" name="Рисунок 7" descr="приглашение А.В.Хажину.jpg"/>
          <p:cNvPicPr>
            <a:picLocks noChangeAspect="1"/>
          </p:cNvPicPr>
          <p:nvPr/>
        </p:nvPicPr>
        <p:blipFill>
          <a:blip r:embed="rId3" cstate="print"/>
          <a:srcRect l="10416" t="20411" r="52083" b="22222"/>
          <a:stretch>
            <a:fillRect/>
          </a:stretch>
        </p:blipFill>
        <p:spPr>
          <a:xfrm>
            <a:off x="214282" y="214296"/>
            <a:ext cx="1368152" cy="156974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3143254"/>
            <a:ext cx="814393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ru-RU" sz="2000" b="1" i="1" dirty="0" smtClean="0">
                <a:solidFill>
                  <a:srgbClr val="02AA5C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</a:p>
          <a:p>
            <a:pPr algn="just" eaLnBrk="0" hangingPunct="0"/>
            <a:endParaRPr lang="ru-RU" sz="2000" b="1" i="1" dirty="0" smtClean="0">
              <a:solidFill>
                <a:srgbClr val="02AA5C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just" eaLnBrk="0" hangingPunct="0"/>
            <a:r>
              <a:rPr lang="ru-RU" b="1" dirty="0" smtClean="0">
                <a:solidFill>
                  <a:srgbClr val="02AA5C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     </a:t>
            </a:r>
            <a:r>
              <a:rPr lang="ru-RU" dirty="0" smtClean="0">
                <a:solidFill>
                  <a:srgbClr val="02AA5C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b="1" dirty="0">
              <a:solidFill>
                <a:srgbClr val="02AA5C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0166" y="372963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571604" y="0"/>
            <a:ext cx="5760640" cy="4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Дизайн-проект кабинета психолога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c59a2ada-833e-4b60-b817-ccc2fdd5302f.jpg"/>
          <p:cNvPicPr>
            <a:picLocks noChangeAspect="1"/>
          </p:cNvPicPr>
          <p:nvPr/>
        </p:nvPicPr>
        <p:blipFill>
          <a:blip r:embed="rId2" cstate="print"/>
          <a:srcRect l="10433" t="6557" r="6791" b="4832"/>
          <a:stretch>
            <a:fillRect/>
          </a:stretch>
        </p:blipFill>
        <p:spPr>
          <a:xfrm>
            <a:off x="1928794" y="500048"/>
            <a:ext cx="5000660" cy="4357718"/>
          </a:xfrm>
          <a:prstGeom prst="rect">
            <a:avLst/>
          </a:prstGeom>
          <a:noFill/>
          <a:ln w="190500" cap="rnd">
            <a:solidFill>
              <a:schemeClr val="bg1">
                <a:lumMod val="65000"/>
              </a:schemeClr>
            </a:solidFill>
          </a:ln>
          <a:effectLst>
            <a:outerShdw blurRad="101600" dist="50800" dir="7200000" algn="ctr" rotWithShape="0">
              <a:schemeClr val="tx1">
                <a:alpha val="45000"/>
              </a:scheme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chemeClr val="bg1"/>
            </a:extrusion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643042" y="142858"/>
            <a:ext cx="5760640" cy="4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Дизайн-проект кабинета психолога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14282" y="571486"/>
            <a:ext cx="8786874" cy="483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 планировании дизайн-проекта  кабинета  психолога  учитывались следующие принципы оснащения  и зонирования: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трансформируемая среда </a:t>
            </a:r>
            <a:r>
              <a:rPr lang="ru-RU" sz="1400" b="1" i="1" dirty="0" smtClean="0"/>
              <a:t> </a:t>
            </a:r>
            <a:r>
              <a:rPr lang="ru-RU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(зона коррекционно-развивающих занятий)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оснащена мебелью для проведения индивидуальной, групповой диагностики и коррекционно – развивающих занятий; системой хранения для учебных и дидактических пособий, интерактивным развивающим столом, развивающим набором психолога «Семь модулей»;</a:t>
            </a:r>
          </a:p>
          <a:p>
            <a:pPr>
              <a:buFontTx/>
              <a:buChar char="-"/>
            </a:pP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зона преподавателя</a:t>
            </a:r>
            <a:r>
              <a:rPr lang="ru-RU" sz="1400" b="1" i="1" dirty="0" smtClean="0"/>
              <a:t>  </a:t>
            </a:r>
            <a:r>
              <a:rPr lang="ru-RU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(в рабочей зоне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установлен мультимедийный интерактивный коррекционный стол педагога-психолога  с интерактивными программами и автоматизированное рабочее место (интерактивная доска с УКФ проектором, две колонки, ноутбук со специализированным программным обеспечением для педагога-психолога);</a:t>
            </a:r>
          </a:p>
          <a:p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эргономичные удобные системы хранения:</a:t>
            </a:r>
            <a:r>
              <a:rPr lang="ru-RU" sz="1400" b="1" i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основном закрытые шкафы, открытые полки  шкафов использованы в небольшом количестве для интересного демонстрационного материала;</a:t>
            </a:r>
          </a:p>
          <a:p>
            <a:pPr>
              <a:buFontTx/>
              <a:buChar char="-"/>
            </a:pP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организация сенсомоторной зоны:</a:t>
            </a:r>
            <a:r>
              <a:rPr lang="ru-RU" sz="1400" i="1" dirty="0" smtClean="0"/>
              <a:t> 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зона игровой (сенсорной) терапии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оснащена сухим бассейном с шариками и подсветкой, акустической панелью, двухсторонним тактильным стендом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интерактивным полом  Magium, звездной нитью, настенным панно «Магические нити»;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зона релаксации и снятия психоэмоционального напряжения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оборудована сухим душем, мягкими бескаркасными креслами в форме груши, обладающими свойством «эффекта памяти», за счёт чего полностью подстраиваются под анатомические особенности тела любого человека,  принимая его форму для достижения релаксации и максимального комфорта.</a:t>
            </a:r>
          </a:p>
          <a:p>
            <a:pPr>
              <a:buFontTx/>
              <a:buChar char="-"/>
            </a:pPr>
            <a:endParaRPr lang="ru-RU" sz="14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14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500298" y="928676"/>
            <a:ext cx="2357454" cy="116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Система хранения (шкафы):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цвет «Светлый ясень» натурального светлого оттенка, в основном закрытые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500166" y="0"/>
            <a:ext cx="5760640" cy="4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Дизайн-проект кабинета психолога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24"/>
            <a:ext cx="1071570" cy="164307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38" y="642924"/>
            <a:ext cx="1357322" cy="1571635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7000828" y="3071816"/>
            <a:ext cx="2143172" cy="7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Столы: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модульные, регулируемые по высоте, одноместные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428992" y="428610"/>
            <a:ext cx="1857388" cy="33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Мебель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Одноместный стол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2786064"/>
            <a:ext cx="1928826" cy="163468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3286130"/>
            <a:ext cx="1285884" cy="1500198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14546" y="2786064"/>
            <a:ext cx="2357454" cy="95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Стулья: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ученические регулируемые </a:t>
            </a:r>
            <a:r>
              <a:rPr lang="ru-RU" sz="1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sz="1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высоте,</a:t>
            </a:r>
            <a:endPara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стул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для педагога голубого цвета, мягкий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6" y="2428874"/>
            <a:ext cx="1000132" cy="1214446"/>
          </a:xfrm>
          <a:prstGeom prst="rect">
            <a:avLst/>
          </a:prstGeom>
        </p:spPr>
      </p:pic>
      <p:pic>
        <p:nvPicPr>
          <p:cNvPr id="12" name="Рисунок 11" descr="стул.jpg"/>
          <p:cNvPicPr>
            <a:picLocks noChangeAspect="1"/>
          </p:cNvPicPr>
          <p:nvPr/>
        </p:nvPicPr>
        <p:blipFill>
          <a:blip r:embed="rId7" cstate="print"/>
          <a:srcRect b="8622"/>
          <a:stretch>
            <a:fillRect/>
          </a:stretch>
        </p:blipFill>
        <p:spPr>
          <a:xfrm>
            <a:off x="5072066" y="714362"/>
            <a:ext cx="1674328" cy="1785950"/>
          </a:xfrm>
          <a:prstGeom prst="rect">
            <a:avLst/>
          </a:prstGeom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786546" y="1214428"/>
            <a:ext cx="2357454" cy="30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Кресла-груши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мягкие 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643042" y="142858"/>
            <a:ext cx="5760640" cy="4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Дизайн-проект кабинета психолога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857238"/>
            <a:ext cx="2071702" cy="142876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571750"/>
            <a:ext cx="1428760" cy="1071570"/>
          </a:xfrm>
          <a:prstGeom prst="rect">
            <a:avLst/>
          </a:prstGeom>
        </p:spPr>
      </p:pic>
      <p:pic>
        <p:nvPicPr>
          <p:cNvPr id="5" name="Рисунок 4" descr="G:\Доброшкола Мебель класс\картинки оборудование каб. психолога\e2acf0c1-ebb7-496c-96d3-2c6519308c9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2357436"/>
            <a:ext cx="1571636" cy="11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642924"/>
            <a:ext cx="1643074" cy="1500198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3786196"/>
            <a:ext cx="1714512" cy="1000132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928794" y="571486"/>
            <a:ext cx="3571900" cy="33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Интерактивное оборудование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214546" y="1071552"/>
            <a:ext cx="2071702" cy="95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Мультимедийный интерактивный коррекционный стол педагога-психолога 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858016" y="857238"/>
            <a:ext cx="2071702" cy="52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Интерактивный мобильный пол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929454" y="2285998"/>
            <a:ext cx="1928826" cy="52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Интерактивный развивающий стол 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000892" y="3857634"/>
            <a:ext cx="1857420" cy="7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Сухой бассейн с шариками и подсветкой 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214546" y="2428874"/>
            <a:ext cx="2428892" cy="181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Автоматизированное рабочее место (интерактивная доска с УКФ проектором, две колонки, ноутбук с программным обеспечением для психолога</a:t>
            </a:r>
          </a:p>
        </p:txBody>
      </p:sp>
      <p:pic>
        <p:nvPicPr>
          <p:cNvPr id="18" name="Рисунок 17" descr="404097_f_01.jpg"/>
          <p:cNvPicPr>
            <a:picLocks noChangeAspect="1"/>
          </p:cNvPicPr>
          <p:nvPr/>
        </p:nvPicPr>
        <p:blipFill>
          <a:blip r:embed="rId8" cstate="print"/>
          <a:srcRect t="8000" b="11000"/>
          <a:stretch>
            <a:fillRect/>
          </a:stretch>
        </p:blipFill>
        <p:spPr>
          <a:xfrm>
            <a:off x="1214414" y="4071948"/>
            <a:ext cx="1000132" cy="810112"/>
          </a:xfrm>
          <a:prstGeom prst="rect">
            <a:avLst/>
          </a:prstGeom>
        </p:spPr>
      </p:pic>
      <p:pic>
        <p:nvPicPr>
          <p:cNvPr id="19" name="Рисунок 18" descr="not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4282" y="3643320"/>
            <a:ext cx="1036243" cy="785818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571604" y="142858"/>
            <a:ext cx="5760640" cy="4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Дизайн-проект кабинета психолога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285984" y="571486"/>
            <a:ext cx="4429156" cy="33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Развивающее оборудование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500048"/>
            <a:ext cx="1143008" cy="142876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1000114"/>
            <a:ext cx="1643074" cy="1214446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643042" y="1000114"/>
            <a:ext cx="2357454" cy="7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Развивающий набор психолога «Семь модулей»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429388" y="1285866"/>
            <a:ext cx="2357454" cy="52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Акустическая  тактильная панель </a:t>
            </a:r>
          </a:p>
        </p:txBody>
      </p:sp>
      <p:pic>
        <p:nvPicPr>
          <p:cNvPr id="8" name="Рисунок 7" descr="5d045d616ca3fbd845fa18fac1bb26a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8794" y="2571750"/>
            <a:ext cx="1428760" cy="1071570"/>
          </a:xfrm>
          <a:prstGeom prst="rect">
            <a:avLst/>
          </a:prstGeom>
        </p:spPr>
      </p:pic>
      <p:pic>
        <p:nvPicPr>
          <p:cNvPr id="9" name="Рисунок 8" descr="product_image_191045_1236245.jpg"/>
          <p:cNvPicPr>
            <a:picLocks noChangeAspect="1"/>
          </p:cNvPicPr>
          <p:nvPr/>
        </p:nvPicPr>
        <p:blipFill>
          <a:blip r:embed="rId5" cstate="print"/>
          <a:srcRect l="5556" r="5556"/>
          <a:stretch>
            <a:fillRect/>
          </a:stretch>
        </p:blipFill>
        <p:spPr>
          <a:xfrm>
            <a:off x="357158" y="2143122"/>
            <a:ext cx="1214446" cy="1024689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714480" y="2000246"/>
            <a:ext cx="1785950" cy="52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Двухсторонний тактильный стенд </a:t>
            </a:r>
          </a:p>
        </p:txBody>
      </p:sp>
      <p:pic>
        <p:nvPicPr>
          <p:cNvPr id="11" name="Рисунок 10" descr="нит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86380" y="2428874"/>
            <a:ext cx="1146025" cy="1571636"/>
          </a:xfrm>
          <a:prstGeom prst="rect">
            <a:avLst/>
          </a:prstGeom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500826" y="2500312"/>
            <a:ext cx="2214578" cy="52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Настенное панно «Магические нити» </a:t>
            </a:r>
          </a:p>
        </p:txBody>
      </p:sp>
      <p:pic>
        <p:nvPicPr>
          <p:cNvPr id="13" name="Рисунок 12" descr="сухой дождь.jpg"/>
          <p:cNvPicPr>
            <a:picLocks noChangeAspect="1"/>
          </p:cNvPicPr>
          <p:nvPr/>
        </p:nvPicPr>
        <p:blipFill>
          <a:blip r:embed="rId7" cstate="print"/>
          <a:srcRect l="27778" r="29166"/>
          <a:stretch>
            <a:fillRect/>
          </a:stretch>
        </p:blipFill>
        <p:spPr>
          <a:xfrm>
            <a:off x="4500562" y="3071816"/>
            <a:ext cx="857256" cy="1847964"/>
          </a:xfrm>
          <a:prstGeom prst="rect">
            <a:avLst/>
          </a:prstGeom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215074" y="4286262"/>
            <a:ext cx="2214578" cy="30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«Сухой дождь» </a:t>
            </a:r>
          </a:p>
        </p:txBody>
      </p:sp>
      <p:pic>
        <p:nvPicPr>
          <p:cNvPr id="15" name="Рисунок 14" descr="песочная анимация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20" y="3714758"/>
            <a:ext cx="1285884" cy="1149631"/>
          </a:xfrm>
          <a:prstGeom prst="rect">
            <a:avLst/>
          </a:prstGeom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785918" y="4071948"/>
            <a:ext cx="1785950" cy="52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Студия песочной анимации </a:t>
            </a: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5786" y="214296"/>
            <a:ext cx="778674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Эскизное решение пространства кабинета психолога</a:t>
            </a:r>
          </a:p>
          <a:p>
            <a:pPr algn="ctr" eaLnBrk="0" hangingPunct="0"/>
            <a:endParaRPr lang="ru-RU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3fb78882-26d6-49ae-a5ea-b48f0e046803.jpg"/>
          <p:cNvPicPr>
            <a:picLocks noChangeAspect="1"/>
          </p:cNvPicPr>
          <p:nvPr/>
        </p:nvPicPr>
        <p:blipFill>
          <a:blip r:embed="rId2" cstate="print"/>
          <a:srcRect l="9150" t="9171" r="9457" b="11538"/>
          <a:stretch>
            <a:fillRect/>
          </a:stretch>
        </p:blipFill>
        <p:spPr>
          <a:xfrm>
            <a:off x="4643438" y="857238"/>
            <a:ext cx="4286280" cy="3330180"/>
          </a:xfrm>
          <a:prstGeom prst="rect">
            <a:avLst/>
          </a:prstGeom>
          <a:ln w="190500">
            <a:solidFill>
              <a:schemeClr val="bg1">
                <a:lumMod val="65000"/>
              </a:schemeClr>
            </a:solidFill>
          </a:ln>
          <a:effectLst>
            <a:outerShdw blurRad="101600" dist="50800" dir="7200000" algn="ctr" rotWithShape="0">
              <a:schemeClr val="bg1">
                <a:alpha val="45000"/>
              </a:scheme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chemeClr val="bg1"/>
            </a:extrusionClr>
          </a:sp3d>
        </p:spPr>
      </p:pic>
      <p:pic>
        <p:nvPicPr>
          <p:cNvPr id="6" name="Рисунок 5" descr="c93bcf5e-18ed-4276-a8fe-57dfe0a39eb3.jpg"/>
          <p:cNvPicPr>
            <a:picLocks noChangeAspect="1"/>
          </p:cNvPicPr>
          <p:nvPr/>
        </p:nvPicPr>
        <p:blipFill>
          <a:blip r:embed="rId3" cstate="print"/>
          <a:srcRect l="13967" t="11057" r="9218" b="9923"/>
          <a:stretch>
            <a:fillRect/>
          </a:stretch>
        </p:blipFill>
        <p:spPr>
          <a:xfrm>
            <a:off x="214282" y="857238"/>
            <a:ext cx="4214842" cy="3286148"/>
          </a:xfrm>
          <a:prstGeom prst="rect">
            <a:avLst/>
          </a:prstGeom>
          <a:ln w="190500" cap="rnd">
            <a:solidFill>
              <a:schemeClr val="bg1">
                <a:lumMod val="75000"/>
              </a:schemeClr>
            </a:solidFill>
          </a:ln>
          <a:effectLst>
            <a:outerShdw blurRad="101600" dist="50800" dir="7200000" algn="ctr" rotWithShape="0">
              <a:schemeClr val="bg1">
                <a:alpha val="45000"/>
              </a:scheme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chemeClr val="bg1"/>
            </a:extrusionClr>
          </a:sp3d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071670" y="142858"/>
            <a:ext cx="55921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Рабочая зона педагога- психолога</a:t>
            </a:r>
          </a:p>
        </p:txBody>
      </p:sp>
      <p:pic>
        <p:nvPicPr>
          <p:cNvPr id="4" name="Рисунок 3" descr="IMG_20220630_162713.jpg"/>
          <p:cNvPicPr>
            <a:picLocks noChangeAspect="1"/>
          </p:cNvPicPr>
          <p:nvPr/>
        </p:nvPicPr>
        <p:blipFill>
          <a:blip r:embed="rId2" cstate="print"/>
          <a:srcRect l="3125" t="27778" r="55208" b="5555"/>
          <a:stretch>
            <a:fillRect/>
          </a:stretch>
        </p:blipFill>
        <p:spPr>
          <a:xfrm>
            <a:off x="5267857" y="642923"/>
            <a:ext cx="3571900" cy="4286317"/>
          </a:xfrm>
          <a:prstGeom prst="rect">
            <a:avLst/>
          </a:prstGeom>
          <a:ln w="190500" cap="rnd">
            <a:solidFill>
              <a:srgbClr val="C8C6BD"/>
            </a:solidFill>
          </a:ln>
          <a:effectLst>
            <a:outerShdw blurRad="101600" dist="50800" dir="7200000" algn="ctr" rotWithShape="0">
              <a:schemeClr val="tx1">
                <a:alpha val="45000"/>
              </a:scheme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relaxedInset"/>
            <a:extrusionClr>
              <a:schemeClr val="bg1">
                <a:lumMod val="95000"/>
              </a:schemeClr>
            </a:extrusionClr>
          </a:sp3d>
        </p:spPr>
      </p:pic>
      <p:pic>
        <p:nvPicPr>
          <p:cNvPr id="5" name="Рисунок 4" descr="IMG_20220630_162749.jpg"/>
          <p:cNvPicPr>
            <a:picLocks noChangeAspect="1"/>
          </p:cNvPicPr>
          <p:nvPr/>
        </p:nvPicPr>
        <p:blipFill>
          <a:blip r:embed="rId3" cstate="print"/>
          <a:srcRect l="21875" t="8333" r="6696" b="36111"/>
          <a:stretch>
            <a:fillRect/>
          </a:stretch>
        </p:blipFill>
        <p:spPr>
          <a:xfrm>
            <a:off x="1285852" y="2857502"/>
            <a:ext cx="3571900" cy="2083608"/>
          </a:xfrm>
          <a:prstGeom prst="rect">
            <a:avLst/>
          </a:prstGeom>
          <a:ln w="190500" cap="rnd">
            <a:solidFill>
              <a:srgbClr val="C8C6BD"/>
            </a:solidFill>
          </a:ln>
          <a:effectLst>
            <a:outerShdw blurRad="101600" dist="50800" dir="7200000" algn="ctr" rotWithShape="0">
              <a:schemeClr val="tx1">
                <a:alpha val="45000"/>
              </a:scheme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relaxedInset"/>
            <a:extrusionClr>
              <a:schemeClr val="bg1">
                <a:lumMod val="95000"/>
              </a:schemeClr>
            </a:extrusionClr>
          </a:sp3d>
        </p:spPr>
      </p:pic>
      <p:pic>
        <p:nvPicPr>
          <p:cNvPr id="8" name="Рисунок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80" t="10498" r="7049" b="13112"/>
          <a:stretch/>
        </p:blipFill>
        <p:spPr bwMode="auto">
          <a:xfrm>
            <a:off x="357158" y="571486"/>
            <a:ext cx="3312368" cy="2066459"/>
          </a:xfrm>
          <a:prstGeom prst="rect">
            <a:avLst/>
          </a:prstGeom>
          <a:noFill/>
          <a:ln w="190500" cap="rnd">
            <a:solidFill>
              <a:schemeClr val="bg1">
                <a:lumMod val="85000"/>
              </a:schemeClr>
            </a:solidFill>
          </a:ln>
          <a:effectLst>
            <a:outerShdw blurRad="101600" dist="50800" dir="7200000" algn="ctr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76200">
            <a:bevelT w="304800" h="152400" prst="relaxedInset"/>
            <a:extrusionClr>
              <a:schemeClr val="bg1">
                <a:lumMod val="95000"/>
              </a:schemeClr>
            </a:extrusion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_1_Оператив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10420</TotalTime>
  <Words>527</Words>
  <Application>Microsoft Office PowerPoint</Application>
  <PresentationFormat>Экран (16:9)</PresentationFormat>
  <Paragraphs>70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Z_1_Оперативка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        </vt:lpstr>
      <vt:lpstr>Слайд 19</vt:lpstr>
      <vt:lpstr>Слайд 20</vt:lpstr>
      <vt:lpstr>Слайд 21</vt:lpstr>
    </vt:vector>
  </TitlesOfParts>
  <Company>Управление делами Президента РБ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Пестрецов Андрей Анатольевич</dc:creator>
  <cp:lastModifiedBy>Евгений</cp:lastModifiedBy>
  <cp:revision>1114</cp:revision>
  <cp:lastPrinted>2019-08-15T16:05:33Z</cp:lastPrinted>
  <dcterms:created xsi:type="dcterms:W3CDTF">2019-01-16T12:04:58Z</dcterms:created>
  <dcterms:modified xsi:type="dcterms:W3CDTF">2022-10-07T17:12:38Z</dcterms:modified>
</cp:coreProperties>
</file>