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311" r:id="rId2"/>
    <p:sldId id="262" r:id="rId3"/>
    <p:sldId id="306" r:id="rId4"/>
    <p:sldId id="264" r:id="rId5"/>
    <p:sldId id="322" r:id="rId6"/>
    <p:sldId id="330" r:id="rId7"/>
    <p:sldId id="265" r:id="rId8"/>
    <p:sldId id="267" r:id="rId9"/>
    <p:sldId id="307" r:id="rId10"/>
    <p:sldId id="325" r:id="rId11"/>
    <p:sldId id="328" r:id="rId12"/>
    <p:sldId id="327" r:id="rId13"/>
    <p:sldId id="329" r:id="rId14"/>
    <p:sldId id="30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8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ADA9"/>
    <a:srgbClr val="FFFF00"/>
    <a:srgbClr val="005828"/>
    <a:srgbClr val="E43E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03" autoAdjust="0"/>
    <p:restoredTop sz="94660"/>
  </p:normalViewPr>
  <p:slideViewPr>
    <p:cSldViewPr>
      <p:cViewPr varScale="1">
        <p:scale>
          <a:sx n="82" d="100"/>
          <a:sy n="82" d="100"/>
        </p:scale>
        <p:origin x="1454" y="-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A0198-DE3F-4C2B-9911-80A341F390CA}" type="datetimeFigureOut">
              <a:rPr lang="ru-RU" smtClean="0"/>
              <a:pPr/>
              <a:t>28.01.2023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15880-B498-4197-A1EB-D47072AE8B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A0198-DE3F-4C2B-9911-80A341F390CA}" type="datetimeFigureOut">
              <a:rPr lang="ru-RU" smtClean="0"/>
              <a:pPr/>
              <a:t>28.01.2023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15880-B498-4197-A1EB-D47072AE8B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A0198-DE3F-4C2B-9911-80A341F390CA}" type="datetimeFigureOut">
              <a:rPr lang="ru-RU" smtClean="0"/>
              <a:pPr/>
              <a:t>28.01.2023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15880-B498-4197-A1EB-D47072AE8B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A0198-DE3F-4C2B-9911-80A341F390CA}" type="datetimeFigureOut">
              <a:rPr lang="ru-RU" smtClean="0"/>
              <a:pPr/>
              <a:t>28.01.2023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15880-B498-4197-A1EB-D47072AE8B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A0198-DE3F-4C2B-9911-80A341F390CA}" type="datetimeFigureOut">
              <a:rPr lang="ru-RU" smtClean="0"/>
              <a:pPr/>
              <a:t>28.01.2023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15880-B498-4197-A1EB-D47072AE8B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A0198-DE3F-4C2B-9911-80A341F390CA}" type="datetimeFigureOut">
              <a:rPr lang="ru-RU" smtClean="0"/>
              <a:pPr/>
              <a:t>28.01.2023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15880-B498-4197-A1EB-D47072AE8B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A0198-DE3F-4C2B-9911-80A341F390CA}" type="datetimeFigureOut">
              <a:rPr lang="ru-RU" smtClean="0"/>
              <a:pPr/>
              <a:t>28.01.2023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15880-B498-4197-A1EB-D47072AE8B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A0198-DE3F-4C2B-9911-80A341F390CA}" type="datetimeFigureOut">
              <a:rPr lang="ru-RU" smtClean="0"/>
              <a:pPr/>
              <a:t>28.01.2023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15880-B498-4197-A1EB-D47072AE8B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A0198-DE3F-4C2B-9911-80A341F390CA}" type="datetimeFigureOut">
              <a:rPr lang="ru-RU" smtClean="0"/>
              <a:pPr/>
              <a:t>28.01.2023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15880-B498-4197-A1EB-D47072AE8B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A0198-DE3F-4C2B-9911-80A341F390CA}" type="datetimeFigureOut">
              <a:rPr lang="ru-RU" smtClean="0"/>
              <a:pPr/>
              <a:t>28.01.2023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15880-B498-4197-A1EB-D47072AE8B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A0198-DE3F-4C2B-9911-80A341F390CA}" type="datetimeFigureOut">
              <a:rPr lang="ru-RU" smtClean="0"/>
              <a:pPr/>
              <a:t>28.01.2023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15880-B498-4197-A1EB-D47072AE8B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A0198-DE3F-4C2B-9911-80A341F390CA}" type="datetimeFigureOut">
              <a:rPr lang="ru-RU" smtClean="0"/>
              <a:pPr/>
              <a:t>28.01.2023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315880-B498-4197-A1EB-D47072AE8BB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ransition spd="med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7.wm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6.png"/><Relationship Id="rId5" Type="http://schemas.openxmlformats.org/officeDocument/2006/relationships/image" Target="../media/image5.wmf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8.jp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eWalls.com-128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1014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08" y="2123107"/>
            <a:ext cx="7542584" cy="49783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Скругленный прямоугольник 7"/>
          <p:cNvSpPr/>
          <p:nvPr/>
        </p:nvSpPr>
        <p:spPr>
          <a:xfrm>
            <a:off x="179512" y="0"/>
            <a:ext cx="8712968" cy="2420888"/>
          </a:xfrm>
          <a:prstGeom prst="roundRect">
            <a:avLst/>
          </a:prstGeom>
          <a:gradFill flip="none" rotWithShape="1">
            <a:gsLst>
              <a:gs pos="0">
                <a:srgbClr val="17ADA9">
                  <a:tint val="66000"/>
                  <a:satMod val="160000"/>
                </a:srgbClr>
              </a:gs>
              <a:gs pos="50000">
                <a:srgbClr val="17ADA9">
                  <a:tint val="44500"/>
                  <a:satMod val="160000"/>
                </a:srgbClr>
              </a:gs>
              <a:gs pos="100000">
                <a:srgbClr val="17ADA9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«Пешеходный переход»</a:t>
            </a: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к НОД по формированию целостной картины мира (Познавательное развитие) для детей</a:t>
            </a:r>
          </a:p>
          <a:p>
            <a:pPr lvl="0" algn="ctr"/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II - </a:t>
            </a: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младшей группы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eWalls.com-128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101408"/>
          </a:xfrm>
          <a:prstGeom prst="rect">
            <a:avLst/>
          </a:prstGeom>
        </p:spPr>
      </p:pic>
      <p:pic>
        <p:nvPicPr>
          <p:cNvPr id="3074" name="Picture 2" descr="G:\февраль\посмотреть\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7101408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eWalls.com-128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10140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396" y="900100"/>
            <a:ext cx="5301208" cy="5301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eWalls.com-128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101408"/>
          </a:xfrm>
          <a:prstGeom prst="rect">
            <a:avLst/>
          </a:prstGeom>
        </p:spPr>
      </p:pic>
      <p:pic>
        <p:nvPicPr>
          <p:cNvPr id="5122" name="Picture 2" descr="G:\февраль\посмотреть\a5a0a6daff0503404f0b399609bb9d40.jpg"/>
          <p:cNvPicPr>
            <a:picLocks noChangeAspect="1" noChangeArrowheads="1"/>
          </p:cNvPicPr>
          <p:nvPr/>
        </p:nvPicPr>
        <p:blipFill>
          <a:blip r:embed="rId3" cstate="print"/>
          <a:srcRect t="6951"/>
          <a:stretch>
            <a:fillRect/>
          </a:stretch>
        </p:blipFill>
        <p:spPr bwMode="auto">
          <a:xfrm>
            <a:off x="0" y="0"/>
            <a:ext cx="9144000" cy="7173416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eWalls.com-128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10140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0" y="914400"/>
            <a:ext cx="4953000" cy="502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eWalls.com-128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24544" y="0"/>
            <a:ext cx="9468544" cy="7101408"/>
          </a:xfrm>
          <a:prstGeom prst="rect">
            <a:avLst/>
          </a:prstGeom>
        </p:spPr>
      </p:pic>
      <p:sp>
        <p:nvSpPr>
          <p:cNvPr id="8" name="Скругленная прямоугольная выноска 7"/>
          <p:cNvSpPr/>
          <p:nvPr/>
        </p:nvSpPr>
        <p:spPr>
          <a:xfrm rot="16200000">
            <a:off x="1237320" y="-365112"/>
            <a:ext cx="2492896" cy="3744416"/>
          </a:xfrm>
          <a:prstGeom prst="wedgeRoundRectCallout">
            <a:avLst/>
          </a:prstGeom>
          <a:gradFill flip="none" rotWithShape="1">
            <a:gsLst>
              <a:gs pos="0">
                <a:srgbClr val="17ADA9">
                  <a:tint val="66000"/>
                  <a:satMod val="160000"/>
                </a:srgbClr>
              </a:gs>
              <a:gs pos="50000">
                <a:srgbClr val="17ADA9">
                  <a:tint val="44500"/>
                  <a:satMod val="160000"/>
                </a:srgbClr>
              </a:gs>
              <a:gs pos="100000">
                <a:srgbClr val="17ADA9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11560" y="764704"/>
            <a:ext cx="3744416" cy="1569660"/>
          </a:xfrm>
          <a:prstGeom prst="rect">
            <a:avLst/>
          </a:prstGeom>
          <a:gradFill flip="none" rotWithShape="1">
            <a:gsLst>
              <a:gs pos="0">
                <a:srgbClr val="17ADA9">
                  <a:tint val="66000"/>
                  <a:satMod val="160000"/>
                </a:srgbClr>
              </a:gs>
              <a:gs pos="50000">
                <a:srgbClr val="17ADA9">
                  <a:tint val="44500"/>
                  <a:satMod val="160000"/>
                </a:srgbClr>
              </a:gs>
              <a:gs pos="100000">
                <a:srgbClr val="17ADA9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pPr lvl="0" algn="ctr"/>
            <a:r>
              <a:rPr lang="ru-RU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Переходи дорогу правильно.</a:t>
            </a:r>
          </a:p>
          <a:p>
            <a:pPr lvl="0" algn="ctr"/>
            <a:r>
              <a:rPr lang="ru-RU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 этом тебе поможет пешеходный переход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0" y="2984308"/>
            <a:ext cx="5706968" cy="4117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601" y="3140968"/>
            <a:ext cx="3501663" cy="33771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568856"/>
            <a:ext cx="2060448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reWalls.com-128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101408"/>
          </a:xfrm>
          <a:prstGeom prst="rect">
            <a:avLst/>
          </a:prstGeom>
        </p:spPr>
      </p:pic>
      <p:sp>
        <p:nvSpPr>
          <p:cNvPr id="5" name="Скругленная прямоугольная выноска 4"/>
          <p:cNvSpPr/>
          <p:nvPr/>
        </p:nvSpPr>
        <p:spPr>
          <a:xfrm rot="16200000">
            <a:off x="2358008" y="-2358008"/>
            <a:ext cx="1224136" cy="5940152"/>
          </a:xfrm>
          <a:prstGeom prst="wedgeRoundRectCallout">
            <a:avLst>
              <a:gd name="adj1" fmla="val -13052"/>
              <a:gd name="adj2" fmla="val 61538"/>
              <a:gd name="adj3" fmla="val 16667"/>
            </a:avLst>
          </a:prstGeom>
          <a:gradFill flip="none" rotWithShape="1">
            <a:gsLst>
              <a:gs pos="0">
                <a:srgbClr val="17ADA9">
                  <a:tint val="66000"/>
                  <a:satMod val="160000"/>
                </a:srgbClr>
              </a:gs>
              <a:gs pos="50000">
                <a:srgbClr val="17ADA9">
                  <a:tint val="44500"/>
                  <a:satMod val="160000"/>
                </a:srgbClr>
              </a:gs>
              <a:gs pos="100000">
                <a:srgbClr val="17ADA9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sz="2400" spc="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Широкая </a:t>
            </a:r>
            <a:r>
              <a:rPr lang="ru-RU" sz="2400" spc="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дорога−это</a:t>
            </a:r>
            <a:r>
              <a:rPr lang="ru-RU" sz="2400" spc="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проезжая часть</a:t>
            </a:r>
          </a:p>
        </p:txBody>
      </p:sp>
      <p:pic>
        <p:nvPicPr>
          <p:cNvPr id="6" name="Рисунок 5" descr="330026694634_1272141389_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8224" y="30129"/>
            <a:ext cx="1605498" cy="1844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1616"/>
            <a:ext cx="9144000" cy="5563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Рисунок 39" descr="reWalls.com-128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7572404"/>
          </a:xfrm>
          <a:prstGeom prst="rect">
            <a:avLst/>
          </a:prstGeom>
        </p:spPr>
      </p:pic>
      <p:sp>
        <p:nvSpPr>
          <p:cNvPr id="3075" name="Rectangle 5"/>
          <p:cNvSpPr>
            <a:spLocks noChangeArrowheads="1"/>
          </p:cNvSpPr>
          <p:nvPr/>
        </p:nvSpPr>
        <p:spPr bwMode="auto">
          <a:xfrm>
            <a:off x="0" y="1500174"/>
            <a:ext cx="9144000" cy="6096000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100000">
                <a:srgbClr val="52525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076" name="Line 6"/>
          <p:cNvSpPr>
            <a:spLocks noChangeShapeType="1"/>
          </p:cNvSpPr>
          <p:nvPr/>
        </p:nvSpPr>
        <p:spPr bwMode="auto">
          <a:xfrm>
            <a:off x="0" y="3657600"/>
            <a:ext cx="9144000" cy="0"/>
          </a:xfrm>
          <a:prstGeom prst="line">
            <a:avLst/>
          </a:prstGeom>
          <a:noFill/>
          <a:ln w="38100">
            <a:solidFill>
              <a:schemeClr val="bg1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21511" name="Picture 7" descr="j021295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6412" y="1988840"/>
            <a:ext cx="2287588" cy="143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3571868" y="5000636"/>
            <a:ext cx="2667000" cy="1447800"/>
            <a:chOff x="1218" y="1584"/>
            <a:chExt cx="4061" cy="2204"/>
          </a:xfrm>
        </p:grpSpPr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1218" y="1584"/>
              <a:ext cx="4061" cy="2204"/>
              <a:chOff x="1218" y="1584"/>
              <a:chExt cx="4061" cy="2204"/>
            </a:xfrm>
          </p:grpSpPr>
          <p:sp>
            <p:nvSpPr>
              <p:cNvPr id="3086" name="AutoShape 11"/>
              <p:cNvSpPr>
                <a:spLocks noChangeAspect="1" noChangeArrowheads="1" noTextEdit="1"/>
              </p:cNvSpPr>
              <p:nvPr/>
            </p:nvSpPr>
            <p:spPr bwMode="auto">
              <a:xfrm>
                <a:off x="1474" y="1691"/>
                <a:ext cx="3758" cy="20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7" name="Freeform 12"/>
              <p:cNvSpPr>
                <a:spLocks/>
              </p:cNvSpPr>
              <p:nvPr/>
            </p:nvSpPr>
            <p:spPr bwMode="auto">
              <a:xfrm>
                <a:off x="1218" y="1584"/>
                <a:ext cx="4061" cy="1819"/>
              </a:xfrm>
              <a:custGeom>
                <a:avLst/>
                <a:gdLst>
                  <a:gd name="T0" fmla="*/ 1777 w 441"/>
                  <a:gd name="T1" fmla="*/ 7942 h 202"/>
                  <a:gd name="T2" fmla="*/ 8140 w 441"/>
                  <a:gd name="T3" fmla="*/ 6970 h 202"/>
                  <a:gd name="T4" fmla="*/ 11621 w 441"/>
                  <a:gd name="T5" fmla="*/ 405 h 202"/>
                  <a:gd name="T6" fmla="*/ 21198 w 441"/>
                  <a:gd name="T7" fmla="*/ 405 h 202"/>
                  <a:gd name="T8" fmla="*/ 27304 w 441"/>
                  <a:gd name="T9" fmla="*/ 6970 h 202"/>
                  <a:gd name="T10" fmla="*/ 35702 w 441"/>
                  <a:gd name="T11" fmla="*/ 9653 h 202"/>
                  <a:gd name="T12" fmla="*/ 35278 w 441"/>
                  <a:gd name="T13" fmla="*/ 16380 h 202"/>
                  <a:gd name="T14" fmla="*/ 1354 w 441"/>
                  <a:gd name="T15" fmla="*/ 16380 h 202"/>
                  <a:gd name="T16" fmla="*/ 1777 w 441"/>
                  <a:gd name="T17" fmla="*/ 7942 h 20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41" h="202">
                    <a:moveTo>
                      <a:pt x="21" y="98"/>
                    </a:moveTo>
                    <a:cubicBezTo>
                      <a:pt x="46" y="89"/>
                      <a:pt x="67" y="86"/>
                      <a:pt x="96" y="86"/>
                    </a:cubicBezTo>
                    <a:cubicBezTo>
                      <a:pt x="100" y="55"/>
                      <a:pt x="114" y="27"/>
                      <a:pt x="137" y="5"/>
                    </a:cubicBezTo>
                    <a:cubicBezTo>
                      <a:pt x="175" y="1"/>
                      <a:pt x="212" y="0"/>
                      <a:pt x="250" y="5"/>
                    </a:cubicBezTo>
                    <a:cubicBezTo>
                      <a:pt x="279" y="29"/>
                      <a:pt x="311" y="56"/>
                      <a:pt x="322" y="86"/>
                    </a:cubicBezTo>
                    <a:cubicBezTo>
                      <a:pt x="368" y="92"/>
                      <a:pt x="397" y="107"/>
                      <a:pt x="421" y="119"/>
                    </a:cubicBezTo>
                    <a:cubicBezTo>
                      <a:pt x="441" y="157"/>
                      <a:pt x="436" y="166"/>
                      <a:pt x="416" y="202"/>
                    </a:cubicBezTo>
                    <a:lnTo>
                      <a:pt x="16" y="202"/>
                    </a:lnTo>
                    <a:cubicBezTo>
                      <a:pt x="8" y="168"/>
                      <a:pt x="0" y="129"/>
                      <a:pt x="21" y="98"/>
                    </a:cubicBez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24211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8" name="Oval 13"/>
              <p:cNvSpPr>
                <a:spLocks noChangeArrowheads="1"/>
              </p:cNvSpPr>
              <p:nvPr/>
            </p:nvSpPr>
            <p:spPr bwMode="auto">
              <a:xfrm>
                <a:off x="4058" y="3072"/>
                <a:ext cx="717" cy="695"/>
              </a:xfrm>
              <a:prstGeom prst="ellipse">
                <a:avLst/>
              </a:prstGeom>
              <a:solidFill>
                <a:srgbClr val="3B3734"/>
              </a:solidFill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9" name="Oval 14"/>
              <p:cNvSpPr>
                <a:spLocks noChangeArrowheads="1"/>
              </p:cNvSpPr>
              <p:nvPr/>
            </p:nvSpPr>
            <p:spPr bwMode="auto">
              <a:xfrm>
                <a:off x="1994" y="3072"/>
                <a:ext cx="717" cy="695"/>
              </a:xfrm>
              <a:prstGeom prst="ellipse">
                <a:avLst/>
              </a:prstGeom>
              <a:solidFill>
                <a:srgbClr val="3B3734"/>
              </a:solidFill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90" name="Freeform 15"/>
              <p:cNvSpPr>
                <a:spLocks noEditPoints="1"/>
              </p:cNvSpPr>
              <p:nvPr/>
            </p:nvSpPr>
            <p:spPr bwMode="auto">
              <a:xfrm>
                <a:off x="2296" y="1728"/>
                <a:ext cx="1813" cy="624"/>
              </a:xfrm>
              <a:custGeom>
                <a:avLst/>
                <a:gdLst>
                  <a:gd name="T0" fmla="*/ 7945 w 183"/>
                  <a:gd name="T1" fmla="*/ 5726 h 68"/>
                  <a:gd name="T2" fmla="*/ 8045 w 183"/>
                  <a:gd name="T3" fmla="*/ 0 h 68"/>
                  <a:gd name="T4" fmla="*/ 2744 w 183"/>
                  <a:gd name="T5" fmla="*/ 670 h 68"/>
                  <a:gd name="T6" fmla="*/ 0 w 183"/>
                  <a:gd name="T7" fmla="*/ 5726 h 68"/>
                  <a:gd name="T8" fmla="*/ 7945 w 183"/>
                  <a:gd name="T9" fmla="*/ 5726 h 68"/>
                  <a:gd name="T10" fmla="*/ 9620 w 183"/>
                  <a:gd name="T11" fmla="*/ 83 h 68"/>
                  <a:gd name="T12" fmla="*/ 9620 w 183"/>
                  <a:gd name="T13" fmla="*/ 5726 h 68"/>
                  <a:gd name="T14" fmla="*/ 17962 w 183"/>
                  <a:gd name="T15" fmla="*/ 5644 h 68"/>
                  <a:gd name="T16" fmla="*/ 12077 w 183"/>
                  <a:gd name="T17" fmla="*/ 422 h 68"/>
                  <a:gd name="T18" fmla="*/ 9620 w 183"/>
                  <a:gd name="T19" fmla="*/ 83 h 6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83" h="68">
                    <a:moveTo>
                      <a:pt x="81" y="68"/>
                    </a:moveTo>
                    <a:lnTo>
                      <a:pt x="82" y="0"/>
                    </a:lnTo>
                    <a:cubicBezTo>
                      <a:pt x="51" y="1"/>
                      <a:pt x="42" y="2"/>
                      <a:pt x="28" y="8"/>
                    </a:cubicBezTo>
                    <a:cubicBezTo>
                      <a:pt x="13" y="22"/>
                      <a:pt x="1" y="43"/>
                      <a:pt x="0" y="68"/>
                    </a:cubicBezTo>
                    <a:lnTo>
                      <a:pt x="81" y="68"/>
                    </a:lnTo>
                    <a:close/>
                    <a:moveTo>
                      <a:pt x="98" y="1"/>
                    </a:moveTo>
                    <a:lnTo>
                      <a:pt x="98" y="68"/>
                    </a:lnTo>
                    <a:lnTo>
                      <a:pt x="183" y="67"/>
                    </a:lnTo>
                    <a:cubicBezTo>
                      <a:pt x="169" y="43"/>
                      <a:pt x="149" y="23"/>
                      <a:pt x="123" y="5"/>
                    </a:cubicBezTo>
                    <a:lnTo>
                      <a:pt x="98" y="1"/>
                    </a:lnTo>
                    <a:close/>
                  </a:path>
                </a:pathLst>
              </a:custGeom>
              <a:solidFill>
                <a:srgbClr val="CCFFFF"/>
              </a:solidFill>
              <a:ln w="0">
                <a:solidFill>
                  <a:srgbClr val="24211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91" name="Freeform 16"/>
              <p:cNvSpPr>
                <a:spLocks noEditPoints="1"/>
              </p:cNvSpPr>
              <p:nvPr/>
            </p:nvSpPr>
            <p:spPr bwMode="auto">
              <a:xfrm>
                <a:off x="3356" y="2513"/>
                <a:ext cx="761" cy="687"/>
              </a:xfrm>
              <a:custGeom>
                <a:avLst/>
                <a:gdLst>
                  <a:gd name="T0" fmla="*/ 79 w 87"/>
                  <a:gd name="T1" fmla="*/ 68 h 81"/>
                  <a:gd name="T2" fmla="*/ 149 w 87"/>
                  <a:gd name="T3" fmla="*/ 5827 h 81"/>
                  <a:gd name="T4" fmla="*/ 79 w 87"/>
                  <a:gd name="T5" fmla="*/ 5827 h 81"/>
                  <a:gd name="T6" fmla="*/ 0 w 87"/>
                  <a:gd name="T7" fmla="*/ 68 h 81"/>
                  <a:gd name="T8" fmla="*/ 79 w 87"/>
                  <a:gd name="T9" fmla="*/ 68 h 81"/>
                  <a:gd name="T10" fmla="*/ 79 w 87"/>
                  <a:gd name="T11" fmla="*/ 5827 h 81"/>
                  <a:gd name="T12" fmla="*/ 79 w 87"/>
                  <a:gd name="T13" fmla="*/ 5827 h 81"/>
                  <a:gd name="T14" fmla="*/ 79 w 87"/>
                  <a:gd name="T15" fmla="*/ 5827 h 81"/>
                  <a:gd name="T16" fmla="*/ 79 w 87"/>
                  <a:gd name="T17" fmla="*/ 5827 h 81"/>
                  <a:gd name="T18" fmla="*/ 79 w 87"/>
                  <a:gd name="T19" fmla="*/ 5759 h 81"/>
                  <a:gd name="T20" fmla="*/ 6578 w 87"/>
                  <a:gd name="T21" fmla="*/ 5759 h 81"/>
                  <a:gd name="T22" fmla="*/ 6578 w 87"/>
                  <a:gd name="T23" fmla="*/ 5827 h 81"/>
                  <a:gd name="T24" fmla="*/ 79 w 87"/>
                  <a:gd name="T25" fmla="*/ 5827 h 81"/>
                  <a:gd name="T26" fmla="*/ 79 w 87"/>
                  <a:gd name="T27" fmla="*/ 5759 h 81"/>
                  <a:gd name="T28" fmla="*/ 6657 w 87"/>
                  <a:gd name="T29" fmla="*/ 5827 h 81"/>
                  <a:gd name="T30" fmla="*/ 6657 w 87"/>
                  <a:gd name="T31" fmla="*/ 5827 h 81"/>
                  <a:gd name="T32" fmla="*/ 6578 w 87"/>
                  <a:gd name="T33" fmla="*/ 5827 h 81"/>
                  <a:gd name="T34" fmla="*/ 6578 w 87"/>
                  <a:gd name="T35" fmla="*/ 5827 h 81"/>
                  <a:gd name="T36" fmla="*/ 6657 w 87"/>
                  <a:gd name="T37" fmla="*/ 5827 h 81"/>
                  <a:gd name="T38" fmla="*/ 6578 w 87"/>
                  <a:gd name="T39" fmla="*/ 5827 h 81"/>
                  <a:gd name="T40" fmla="*/ 6578 w 87"/>
                  <a:gd name="T41" fmla="*/ 68 h 81"/>
                  <a:gd name="T42" fmla="*/ 6657 w 87"/>
                  <a:gd name="T43" fmla="*/ 68 h 81"/>
                  <a:gd name="T44" fmla="*/ 6657 w 87"/>
                  <a:gd name="T45" fmla="*/ 5827 h 81"/>
                  <a:gd name="T46" fmla="*/ 6578 w 87"/>
                  <a:gd name="T47" fmla="*/ 5827 h 81"/>
                  <a:gd name="T48" fmla="*/ 6657 w 87"/>
                  <a:gd name="T49" fmla="*/ 68 h 81"/>
                  <a:gd name="T50" fmla="*/ 6657 w 87"/>
                  <a:gd name="T51" fmla="*/ 68 h 81"/>
                  <a:gd name="T52" fmla="*/ 6657 w 87"/>
                  <a:gd name="T53" fmla="*/ 68 h 81"/>
                  <a:gd name="T54" fmla="*/ 6657 w 87"/>
                  <a:gd name="T55" fmla="*/ 68 h 81"/>
                  <a:gd name="T56" fmla="*/ 6657 w 87"/>
                  <a:gd name="T57" fmla="*/ 144 h 81"/>
                  <a:gd name="T58" fmla="*/ 79 w 87"/>
                  <a:gd name="T59" fmla="*/ 68 h 81"/>
                  <a:gd name="T60" fmla="*/ 79 w 87"/>
                  <a:gd name="T61" fmla="*/ 0 h 81"/>
                  <a:gd name="T62" fmla="*/ 6657 w 87"/>
                  <a:gd name="T63" fmla="*/ 68 h 81"/>
                  <a:gd name="T64" fmla="*/ 6657 w 87"/>
                  <a:gd name="T65" fmla="*/ 144 h 81"/>
                  <a:gd name="T66" fmla="*/ 0 w 87"/>
                  <a:gd name="T67" fmla="*/ 68 h 81"/>
                  <a:gd name="T68" fmla="*/ 0 w 87"/>
                  <a:gd name="T69" fmla="*/ 0 h 81"/>
                  <a:gd name="T70" fmla="*/ 79 w 87"/>
                  <a:gd name="T71" fmla="*/ 0 h 81"/>
                  <a:gd name="T72" fmla="*/ 79 w 87"/>
                  <a:gd name="T73" fmla="*/ 68 h 81"/>
                  <a:gd name="T74" fmla="*/ 0 w 87"/>
                  <a:gd name="T75" fmla="*/ 68 h 8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87" h="81">
                    <a:moveTo>
                      <a:pt x="1" y="1"/>
                    </a:moveTo>
                    <a:lnTo>
                      <a:pt x="2" y="81"/>
                    </a:lnTo>
                    <a:lnTo>
                      <a:pt x="1" y="81"/>
                    </a:lnTo>
                    <a:lnTo>
                      <a:pt x="0" y="1"/>
                    </a:lnTo>
                    <a:lnTo>
                      <a:pt x="1" y="1"/>
                    </a:lnTo>
                    <a:close/>
                    <a:moveTo>
                      <a:pt x="1" y="81"/>
                    </a:moveTo>
                    <a:lnTo>
                      <a:pt x="1" y="81"/>
                    </a:lnTo>
                    <a:close/>
                    <a:moveTo>
                      <a:pt x="1" y="80"/>
                    </a:moveTo>
                    <a:lnTo>
                      <a:pt x="86" y="80"/>
                    </a:lnTo>
                    <a:lnTo>
                      <a:pt x="86" y="81"/>
                    </a:lnTo>
                    <a:lnTo>
                      <a:pt x="1" y="81"/>
                    </a:lnTo>
                    <a:lnTo>
                      <a:pt x="1" y="80"/>
                    </a:lnTo>
                    <a:close/>
                    <a:moveTo>
                      <a:pt x="87" y="81"/>
                    </a:moveTo>
                    <a:lnTo>
                      <a:pt x="87" y="81"/>
                    </a:lnTo>
                    <a:lnTo>
                      <a:pt x="86" y="81"/>
                    </a:lnTo>
                    <a:lnTo>
                      <a:pt x="87" y="81"/>
                    </a:lnTo>
                    <a:close/>
                    <a:moveTo>
                      <a:pt x="86" y="81"/>
                    </a:moveTo>
                    <a:lnTo>
                      <a:pt x="86" y="1"/>
                    </a:lnTo>
                    <a:lnTo>
                      <a:pt x="87" y="1"/>
                    </a:lnTo>
                    <a:lnTo>
                      <a:pt x="87" y="81"/>
                    </a:lnTo>
                    <a:lnTo>
                      <a:pt x="86" y="81"/>
                    </a:lnTo>
                    <a:close/>
                    <a:moveTo>
                      <a:pt x="87" y="1"/>
                    </a:moveTo>
                    <a:lnTo>
                      <a:pt x="87" y="1"/>
                    </a:lnTo>
                    <a:close/>
                    <a:moveTo>
                      <a:pt x="87" y="2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87" y="1"/>
                    </a:lnTo>
                    <a:lnTo>
                      <a:pt x="87" y="2"/>
                    </a:lnTo>
                    <a:close/>
                    <a:moveTo>
                      <a:pt x="0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421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92" name="Freeform 17"/>
              <p:cNvSpPr>
                <a:spLocks noEditPoints="1"/>
              </p:cNvSpPr>
              <p:nvPr/>
            </p:nvSpPr>
            <p:spPr bwMode="auto">
              <a:xfrm>
                <a:off x="2544" y="2522"/>
                <a:ext cx="709" cy="678"/>
              </a:xfrm>
              <a:custGeom>
                <a:avLst/>
                <a:gdLst>
                  <a:gd name="T0" fmla="*/ 6127 w 81"/>
                  <a:gd name="T1" fmla="*/ 0 h 80"/>
                  <a:gd name="T2" fmla="*/ 6206 w 81"/>
                  <a:gd name="T3" fmla="*/ 5746 h 80"/>
                  <a:gd name="T4" fmla="*/ 6127 w 81"/>
                  <a:gd name="T5" fmla="*/ 0 h 80"/>
                  <a:gd name="T6" fmla="*/ 6206 w 81"/>
                  <a:gd name="T7" fmla="*/ 0 h 80"/>
                  <a:gd name="T8" fmla="*/ 6127 w 81"/>
                  <a:gd name="T9" fmla="*/ 68 h 80"/>
                  <a:gd name="T10" fmla="*/ 79 w 81"/>
                  <a:gd name="T11" fmla="*/ 0 h 80"/>
                  <a:gd name="T12" fmla="*/ 6127 w 81"/>
                  <a:gd name="T13" fmla="*/ 68 h 80"/>
                  <a:gd name="T14" fmla="*/ 0 w 81"/>
                  <a:gd name="T15" fmla="*/ 0 h 80"/>
                  <a:gd name="T16" fmla="*/ 79 w 81"/>
                  <a:gd name="T17" fmla="*/ 0 h 80"/>
                  <a:gd name="T18" fmla="*/ 79 w 81"/>
                  <a:gd name="T19" fmla="*/ 0 h 80"/>
                  <a:gd name="T20" fmla="*/ 0 w 81"/>
                  <a:gd name="T21" fmla="*/ 3449 h 80"/>
                  <a:gd name="T22" fmla="*/ 79 w 81"/>
                  <a:gd name="T23" fmla="*/ 0 h 80"/>
                  <a:gd name="T24" fmla="*/ 0 w 81"/>
                  <a:gd name="T25" fmla="*/ 3449 h 80"/>
                  <a:gd name="T26" fmla="*/ 79 w 81"/>
                  <a:gd name="T27" fmla="*/ 3449 h 80"/>
                  <a:gd name="T28" fmla="*/ 79 w 81"/>
                  <a:gd name="T29" fmla="*/ 3373 h 80"/>
                  <a:gd name="T30" fmla="*/ 79 w 81"/>
                  <a:gd name="T31" fmla="*/ 3517 h 80"/>
                  <a:gd name="T32" fmla="*/ 79 w 81"/>
                  <a:gd name="T33" fmla="*/ 3373 h 80"/>
                  <a:gd name="T34" fmla="*/ 79 w 81"/>
                  <a:gd name="T35" fmla="*/ 3373 h 80"/>
                  <a:gd name="T36" fmla="*/ 79 w 81"/>
                  <a:gd name="T37" fmla="*/ 3373 h 80"/>
                  <a:gd name="T38" fmla="*/ 770 w 81"/>
                  <a:gd name="T39" fmla="*/ 3517 h 80"/>
                  <a:gd name="T40" fmla="*/ 79 w 81"/>
                  <a:gd name="T41" fmla="*/ 3517 h 80"/>
                  <a:gd name="T42" fmla="*/ 770 w 81"/>
                  <a:gd name="T43" fmla="*/ 3517 h 80"/>
                  <a:gd name="T44" fmla="*/ 1304 w 81"/>
                  <a:gd name="T45" fmla="*/ 3737 h 80"/>
                  <a:gd name="T46" fmla="*/ 770 w 81"/>
                  <a:gd name="T47" fmla="*/ 3517 h 80"/>
                  <a:gd name="T48" fmla="*/ 3676 w 81"/>
                  <a:gd name="T49" fmla="*/ 5746 h 80"/>
                  <a:gd name="T50" fmla="*/ 1304 w 81"/>
                  <a:gd name="T51" fmla="*/ 3737 h 80"/>
                  <a:gd name="T52" fmla="*/ 3598 w 81"/>
                  <a:gd name="T53" fmla="*/ 5746 h 80"/>
                  <a:gd name="T54" fmla="*/ 3598 w 81"/>
                  <a:gd name="T55" fmla="*/ 5746 h 80"/>
                  <a:gd name="T56" fmla="*/ 3598 w 81"/>
                  <a:gd name="T57" fmla="*/ 5678 h 80"/>
                  <a:gd name="T58" fmla="*/ 6206 w 81"/>
                  <a:gd name="T59" fmla="*/ 5746 h 80"/>
                  <a:gd name="T60" fmla="*/ 3598 w 81"/>
                  <a:gd name="T61" fmla="*/ 5678 h 80"/>
                  <a:gd name="T62" fmla="*/ 6206 w 81"/>
                  <a:gd name="T63" fmla="*/ 5746 h 80"/>
                  <a:gd name="T64" fmla="*/ 6206 w 81"/>
                  <a:gd name="T65" fmla="*/ 5746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1" h="80">
                    <a:moveTo>
                      <a:pt x="80" y="80"/>
                    </a:moveTo>
                    <a:lnTo>
                      <a:pt x="80" y="0"/>
                    </a:lnTo>
                    <a:lnTo>
                      <a:pt x="81" y="0"/>
                    </a:lnTo>
                    <a:lnTo>
                      <a:pt x="81" y="80"/>
                    </a:lnTo>
                    <a:lnTo>
                      <a:pt x="80" y="80"/>
                    </a:lnTo>
                    <a:close/>
                    <a:moveTo>
                      <a:pt x="80" y="0"/>
                    </a:moveTo>
                    <a:lnTo>
                      <a:pt x="81" y="0"/>
                    </a:lnTo>
                    <a:lnTo>
                      <a:pt x="80" y="0"/>
                    </a:lnTo>
                    <a:close/>
                    <a:moveTo>
                      <a:pt x="80" y="1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80" y="0"/>
                    </a:lnTo>
                    <a:lnTo>
                      <a:pt x="80" y="1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  <a:moveTo>
                      <a:pt x="1" y="0"/>
                    </a:moveTo>
                    <a:lnTo>
                      <a:pt x="1" y="48"/>
                    </a:lnTo>
                    <a:lnTo>
                      <a:pt x="0" y="48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  <a:moveTo>
                      <a:pt x="1" y="49"/>
                    </a:moveTo>
                    <a:lnTo>
                      <a:pt x="0" y="48"/>
                    </a:lnTo>
                    <a:lnTo>
                      <a:pt x="1" y="48"/>
                    </a:lnTo>
                    <a:lnTo>
                      <a:pt x="1" y="49"/>
                    </a:lnTo>
                    <a:close/>
                    <a:moveTo>
                      <a:pt x="1" y="47"/>
                    </a:moveTo>
                    <a:lnTo>
                      <a:pt x="1" y="47"/>
                    </a:lnTo>
                    <a:lnTo>
                      <a:pt x="1" y="49"/>
                    </a:lnTo>
                    <a:lnTo>
                      <a:pt x="1" y="47"/>
                    </a:lnTo>
                    <a:close/>
                    <a:moveTo>
                      <a:pt x="1" y="47"/>
                    </a:moveTo>
                    <a:lnTo>
                      <a:pt x="1" y="47"/>
                    </a:lnTo>
                    <a:lnTo>
                      <a:pt x="1" y="48"/>
                    </a:lnTo>
                    <a:lnTo>
                      <a:pt x="1" y="47"/>
                    </a:lnTo>
                    <a:close/>
                    <a:moveTo>
                      <a:pt x="1" y="47"/>
                    </a:moveTo>
                    <a:cubicBezTo>
                      <a:pt x="4" y="48"/>
                      <a:pt x="7" y="48"/>
                      <a:pt x="10" y="49"/>
                    </a:cubicBezTo>
                    <a:lnTo>
                      <a:pt x="9" y="50"/>
                    </a:lnTo>
                    <a:cubicBezTo>
                      <a:pt x="7" y="49"/>
                      <a:pt x="4" y="49"/>
                      <a:pt x="1" y="49"/>
                    </a:cubicBezTo>
                    <a:lnTo>
                      <a:pt x="1" y="47"/>
                    </a:lnTo>
                    <a:close/>
                    <a:moveTo>
                      <a:pt x="10" y="49"/>
                    </a:moveTo>
                    <a:cubicBezTo>
                      <a:pt x="12" y="49"/>
                      <a:pt x="15" y="50"/>
                      <a:pt x="18" y="51"/>
                    </a:cubicBezTo>
                    <a:lnTo>
                      <a:pt x="17" y="52"/>
                    </a:lnTo>
                    <a:cubicBezTo>
                      <a:pt x="15" y="51"/>
                      <a:pt x="12" y="51"/>
                      <a:pt x="9" y="50"/>
                    </a:cubicBezTo>
                    <a:lnTo>
                      <a:pt x="10" y="49"/>
                    </a:lnTo>
                    <a:close/>
                    <a:moveTo>
                      <a:pt x="18" y="51"/>
                    </a:moveTo>
                    <a:cubicBezTo>
                      <a:pt x="31" y="56"/>
                      <a:pt x="42" y="66"/>
                      <a:pt x="48" y="80"/>
                    </a:cubicBezTo>
                    <a:lnTo>
                      <a:pt x="47" y="80"/>
                    </a:lnTo>
                    <a:cubicBezTo>
                      <a:pt x="41" y="66"/>
                      <a:pt x="31" y="57"/>
                      <a:pt x="17" y="52"/>
                    </a:cubicBezTo>
                    <a:lnTo>
                      <a:pt x="18" y="51"/>
                    </a:lnTo>
                    <a:close/>
                    <a:moveTo>
                      <a:pt x="47" y="80"/>
                    </a:moveTo>
                    <a:lnTo>
                      <a:pt x="47" y="80"/>
                    </a:lnTo>
                    <a:close/>
                    <a:moveTo>
                      <a:pt x="47" y="79"/>
                    </a:moveTo>
                    <a:lnTo>
                      <a:pt x="81" y="79"/>
                    </a:lnTo>
                    <a:lnTo>
                      <a:pt x="81" y="80"/>
                    </a:lnTo>
                    <a:lnTo>
                      <a:pt x="47" y="80"/>
                    </a:lnTo>
                    <a:lnTo>
                      <a:pt x="47" y="79"/>
                    </a:lnTo>
                    <a:close/>
                    <a:moveTo>
                      <a:pt x="81" y="80"/>
                    </a:moveTo>
                    <a:lnTo>
                      <a:pt x="81" y="80"/>
                    </a:lnTo>
                    <a:close/>
                  </a:path>
                </a:pathLst>
              </a:custGeom>
              <a:solidFill>
                <a:srgbClr val="2421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93" name="Freeform 18"/>
              <p:cNvSpPr>
                <a:spLocks/>
              </p:cNvSpPr>
              <p:nvPr/>
            </p:nvSpPr>
            <p:spPr bwMode="auto">
              <a:xfrm>
                <a:off x="5034" y="2640"/>
                <a:ext cx="208" cy="336"/>
              </a:xfrm>
              <a:custGeom>
                <a:avLst/>
                <a:gdLst>
                  <a:gd name="T0" fmla="*/ 2163 w 10"/>
                  <a:gd name="T1" fmla="*/ 3130 h 19"/>
                  <a:gd name="T2" fmla="*/ 0 w 10"/>
                  <a:gd name="T3" fmla="*/ 0 h 19"/>
                  <a:gd name="T4" fmla="*/ 4326 w 10"/>
                  <a:gd name="T5" fmla="*/ 4067 h 19"/>
                  <a:gd name="T6" fmla="*/ 3890 w 10"/>
                  <a:gd name="T7" fmla="*/ 5942 h 19"/>
                  <a:gd name="T8" fmla="*/ 2163 w 10"/>
                  <a:gd name="T9" fmla="*/ 313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" h="19">
                    <a:moveTo>
                      <a:pt x="5" y="10"/>
                    </a:moveTo>
                    <a:lnTo>
                      <a:pt x="0" y="0"/>
                    </a:lnTo>
                    <a:cubicBezTo>
                      <a:pt x="6" y="2"/>
                      <a:pt x="10" y="7"/>
                      <a:pt x="10" y="13"/>
                    </a:cubicBezTo>
                    <a:cubicBezTo>
                      <a:pt x="10" y="15"/>
                      <a:pt x="10" y="17"/>
                      <a:pt x="9" y="19"/>
                    </a:cubicBezTo>
                    <a:lnTo>
                      <a:pt x="5" y="10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24211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94" name="Freeform 19"/>
              <p:cNvSpPr>
                <a:spLocks/>
              </p:cNvSpPr>
              <p:nvPr/>
            </p:nvSpPr>
            <p:spPr bwMode="auto">
              <a:xfrm>
                <a:off x="1344" y="2448"/>
                <a:ext cx="99" cy="192"/>
              </a:xfrm>
              <a:custGeom>
                <a:avLst/>
                <a:gdLst>
                  <a:gd name="T0" fmla="*/ 495 w 10"/>
                  <a:gd name="T1" fmla="*/ 1021 h 19"/>
                  <a:gd name="T2" fmla="*/ 980 w 10"/>
                  <a:gd name="T3" fmla="*/ 0 h 19"/>
                  <a:gd name="T4" fmla="*/ 0 w 10"/>
                  <a:gd name="T5" fmla="*/ 1324 h 19"/>
                  <a:gd name="T6" fmla="*/ 198 w 10"/>
                  <a:gd name="T7" fmla="*/ 1940 h 19"/>
                  <a:gd name="T8" fmla="*/ 495 w 10"/>
                  <a:gd name="T9" fmla="*/ 1021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" h="19">
                    <a:moveTo>
                      <a:pt x="5" y="10"/>
                    </a:moveTo>
                    <a:lnTo>
                      <a:pt x="10" y="0"/>
                    </a:lnTo>
                    <a:cubicBezTo>
                      <a:pt x="4" y="2"/>
                      <a:pt x="0" y="7"/>
                      <a:pt x="0" y="13"/>
                    </a:cubicBezTo>
                    <a:cubicBezTo>
                      <a:pt x="0" y="15"/>
                      <a:pt x="1" y="17"/>
                      <a:pt x="2" y="19"/>
                    </a:cubicBezTo>
                    <a:lnTo>
                      <a:pt x="5" y="10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24211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95" name="Oval 20"/>
              <p:cNvSpPr>
                <a:spLocks noChangeArrowheads="1"/>
              </p:cNvSpPr>
              <p:nvPr/>
            </p:nvSpPr>
            <p:spPr bwMode="auto">
              <a:xfrm>
                <a:off x="1964" y="2592"/>
                <a:ext cx="114" cy="68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96" name="Oval 21"/>
              <p:cNvSpPr>
                <a:spLocks noChangeArrowheads="1"/>
              </p:cNvSpPr>
              <p:nvPr/>
            </p:nvSpPr>
            <p:spPr bwMode="auto">
              <a:xfrm>
                <a:off x="4556" y="2592"/>
                <a:ext cx="123" cy="68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084" name="AutoShape 22"/>
            <p:cNvSpPr>
              <a:spLocks noChangeArrowheads="1"/>
            </p:cNvSpPr>
            <p:nvPr/>
          </p:nvSpPr>
          <p:spPr bwMode="auto">
            <a:xfrm>
              <a:off x="2146" y="3216"/>
              <a:ext cx="446" cy="432"/>
            </a:xfrm>
            <a:prstGeom prst="flowChartOr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5" name="AutoShape 23"/>
            <p:cNvSpPr>
              <a:spLocks noChangeArrowheads="1"/>
            </p:cNvSpPr>
            <p:nvPr/>
          </p:nvSpPr>
          <p:spPr bwMode="auto">
            <a:xfrm>
              <a:off x="4210" y="3216"/>
              <a:ext cx="446" cy="432"/>
            </a:xfrm>
            <a:prstGeom prst="flowChartOr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21528" name="Запи402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026525" y="-685800"/>
            <a:ext cx="233363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9" name="Picture 25" descr="MCj03985450000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39752" y="2276872"/>
            <a:ext cx="4648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2" name="Rectangle 27"/>
          <p:cNvSpPr>
            <a:spLocks noChangeArrowheads="1"/>
          </p:cNvSpPr>
          <p:nvPr/>
        </p:nvSpPr>
        <p:spPr bwMode="auto">
          <a:xfrm>
            <a:off x="0" y="6629400"/>
            <a:ext cx="9144000" cy="76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" name="Заголовок 40"/>
          <p:cNvSpPr>
            <a:spLocks noGrp="1"/>
          </p:cNvSpPr>
          <p:nvPr>
            <p:ph type="title"/>
          </p:nvPr>
        </p:nvSpPr>
        <p:spPr>
          <a:xfrm rot="16200000">
            <a:off x="2459170" y="-2459170"/>
            <a:ext cx="1500174" cy="6418514"/>
          </a:xfrm>
          <a:prstGeom prst="wedgeRoundRectCallout">
            <a:avLst>
              <a:gd name="adj1" fmla="val -14559"/>
              <a:gd name="adj2" fmla="val 61175"/>
              <a:gd name="adj3" fmla="val 16667"/>
            </a:avLst>
          </a:prstGeom>
          <a:gradFill flip="none" rotWithShape="1">
            <a:gsLst>
              <a:gs pos="0">
                <a:srgbClr val="17ADA9">
                  <a:tint val="66000"/>
                  <a:satMod val="160000"/>
                </a:srgbClr>
              </a:gs>
              <a:gs pos="50000">
                <a:srgbClr val="17ADA9">
                  <a:tint val="44500"/>
                  <a:satMod val="160000"/>
                </a:srgbClr>
              </a:gs>
              <a:gs pos="100000">
                <a:srgbClr val="17ADA9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>
            <a:normAutofit/>
          </a:bodyPr>
          <a:lstStyle/>
          <a:p>
            <a:pPr algn="ctr"/>
            <a:r>
              <a:rPr lang="ru-RU" sz="2400" spc="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 едут по ней машины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304" y="0"/>
            <a:ext cx="1467178" cy="1844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21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1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3000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52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reWalls.com-128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101408"/>
          </a:xfrm>
          <a:prstGeom prst="rect">
            <a:avLst/>
          </a:prstGeom>
        </p:spPr>
      </p:pic>
      <p:pic>
        <p:nvPicPr>
          <p:cNvPr id="33794" name="Picture 2" descr="C:\Users\Порльзователь\Desktop\пдд\161612.jpg"/>
          <p:cNvPicPr>
            <a:picLocks noChangeAspect="1" noChangeArrowheads="1"/>
          </p:cNvPicPr>
          <p:nvPr/>
        </p:nvPicPr>
        <p:blipFill>
          <a:blip r:embed="rId3" cstate="print"/>
          <a:srcRect l="105" b="26221"/>
          <a:stretch>
            <a:fillRect/>
          </a:stretch>
        </p:blipFill>
        <p:spPr bwMode="auto">
          <a:xfrm>
            <a:off x="0" y="1340768"/>
            <a:ext cx="9144000" cy="5978029"/>
          </a:xfrm>
          <a:prstGeom prst="rect">
            <a:avLst/>
          </a:prstGeom>
          <a:noFill/>
        </p:spPr>
      </p:pic>
      <p:sp>
        <p:nvSpPr>
          <p:cNvPr id="3" name="Скругленная прямоугольная выноска 2"/>
          <p:cNvSpPr/>
          <p:nvPr/>
        </p:nvSpPr>
        <p:spPr>
          <a:xfrm rot="16200000">
            <a:off x="2407704" y="-2407704"/>
            <a:ext cx="1268760" cy="6084168"/>
          </a:xfrm>
          <a:prstGeom prst="wedgeRoundRectCallout">
            <a:avLst/>
          </a:prstGeom>
          <a:gradFill flip="none" rotWithShape="1">
            <a:gsLst>
              <a:gs pos="0">
                <a:srgbClr val="17ADA9">
                  <a:tint val="66000"/>
                  <a:satMod val="160000"/>
                </a:srgbClr>
              </a:gs>
              <a:gs pos="50000">
                <a:srgbClr val="17ADA9">
                  <a:tint val="44500"/>
                  <a:satMod val="160000"/>
                </a:srgbClr>
              </a:gs>
              <a:gs pos="100000">
                <a:srgbClr val="17ADA9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t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 эта узкая дорожка− тротуар. По нему ходят люди. Людей называют пешеходами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5368"/>
            <a:ext cx="1294783" cy="1628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reWalls.com-128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101408"/>
          </a:xfrm>
          <a:prstGeom prst="rect">
            <a:avLst/>
          </a:prstGeom>
        </p:spPr>
      </p:pic>
      <p:sp>
        <p:nvSpPr>
          <p:cNvPr id="3" name="Скругленная прямоугольная выноска 2"/>
          <p:cNvSpPr/>
          <p:nvPr/>
        </p:nvSpPr>
        <p:spPr>
          <a:xfrm rot="5400000">
            <a:off x="4960648" y="-2332864"/>
            <a:ext cx="1556612" cy="6222340"/>
          </a:xfrm>
          <a:prstGeom prst="wedgeRoundRectCallout">
            <a:avLst/>
          </a:prstGeom>
          <a:gradFill flip="none" rotWithShape="1">
            <a:gsLst>
              <a:gs pos="0">
                <a:srgbClr val="17ADA9">
                  <a:tint val="66000"/>
                  <a:satMod val="160000"/>
                </a:srgbClr>
              </a:gs>
              <a:gs pos="50000">
                <a:srgbClr val="17ADA9">
                  <a:tint val="44500"/>
                  <a:satMod val="160000"/>
                </a:srgbClr>
              </a:gs>
              <a:gs pos="100000">
                <a:srgbClr val="17ADA9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Полосатая лошадка вам подскажет на пути, где дорогу перейти…(Пешеходный переход – «Зебра»)</a:t>
            </a:r>
          </a:p>
        </p:txBody>
      </p:sp>
      <p:pic>
        <p:nvPicPr>
          <p:cNvPr id="4" name="Рисунок 3" descr="330026694634_1272141389_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-1"/>
            <a:ext cx="1870924" cy="18385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556612"/>
            <a:ext cx="6480720" cy="53013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reWalls.com-128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101408"/>
          </a:xfrm>
          <a:prstGeom prst="rect">
            <a:avLst/>
          </a:prstGeom>
        </p:spPr>
      </p:pic>
      <p:sp>
        <p:nvSpPr>
          <p:cNvPr id="3" name="Скругленная прямоугольная выноска 2"/>
          <p:cNvSpPr/>
          <p:nvPr/>
        </p:nvSpPr>
        <p:spPr>
          <a:xfrm rot="5400000">
            <a:off x="3743908" y="-1071500"/>
            <a:ext cx="2880320" cy="5256584"/>
          </a:xfrm>
          <a:prstGeom prst="wedgeRoundRectCallout">
            <a:avLst/>
          </a:prstGeom>
          <a:gradFill flip="none" rotWithShape="1">
            <a:gsLst>
              <a:gs pos="0">
                <a:srgbClr val="17ADA9">
                  <a:tint val="66000"/>
                  <a:satMod val="160000"/>
                </a:srgbClr>
              </a:gs>
              <a:gs pos="50000">
                <a:srgbClr val="17ADA9">
                  <a:tint val="44500"/>
                  <a:satMod val="160000"/>
                </a:srgbClr>
              </a:gs>
              <a:gs pos="100000">
                <a:srgbClr val="17ADA9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 пути ребят – дорога,</a:t>
            </a:r>
          </a:p>
          <a:p>
            <a:pPr algn="ctr"/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Транспорт ездит быстро, много.</a:t>
            </a:r>
          </a:p>
          <a:p>
            <a:pPr algn="ctr"/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Светофора рядом нет,</a:t>
            </a:r>
          </a:p>
          <a:p>
            <a:pPr algn="ctr"/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Знак дорожный даст совет.</a:t>
            </a:r>
          </a:p>
          <a:p>
            <a:pPr algn="ctr"/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Надо, чуть вперёд пройти, там где «Зебра» на пути.</a:t>
            </a:r>
          </a:p>
          <a:p>
            <a:pPr algn="ctr"/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«Пешеходный переход» – можно двигаться вперёд.</a:t>
            </a:r>
          </a:p>
        </p:txBody>
      </p:sp>
      <p:pic>
        <p:nvPicPr>
          <p:cNvPr id="4" name="Рисунок 3" descr="330026694634_1272141389_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-1"/>
            <a:ext cx="1870924" cy="18385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752" y="3140968"/>
            <a:ext cx="3960440" cy="3819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8458491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 descr="reWalls.com-128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101408"/>
          </a:xfrm>
          <a:prstGeom prst="rect">
            <a:avLst/>
          </a:prstGeom>
        </p:spPr>
      </p:pic>
      <p:pic>
        <p:nvPicPr>
          <p:cNvPr id="14" name="Рисунок 13" descr="getimg.jpg"/>
          <p:cNvPicPr>
            <a:picLocks noChangeAspect="1"/>
          </p:cNvPicPr>
          <p:nvPr/>
        </p:nvPicPr>
        <p:blipFill>
          <a:blip r:embed="rId3" cstate="print"/>
          <a:srcRect l="23378" t="12511" r="21340" b="12609"/>
          <a:stretch>
            <a:fillRect/>
          </a:stretch>
        </p:blipFill>
        <p:spPr>
          <a:xfrm>
            <a:off x="7020272" y="0"/>
            <a:ext cx="2123728" cy="1988840"/>
          </a:xfrm>
          <a:prstGeom prst="rect">
            <a:avLst/>
          </a:prstGeom>
        </p:spPr>
      </p:pic>
      <p:pic>
        <p:nvPicPr>
          <p:cNvPr id="22" name="Рисунок 21" descr="0008-008-Perekhodit-dorogu-nado-tolko-po-peshekhodnomu-peshekhodu-zebre.jpg"/>
          <p:cNvPicPr>
            <a:picLocks noChangeAspect="1"/>
          </p:cNvPicPr>
          <p:nvPr/>
        </p:nvPicPr>
        <p:blipFill>
          <a:blip r:embed="rId4" cstate="print"/>
          <a:srcRect l="34250" t="16303"/>
          <a:stretch>
            <a:fillRect/>
          </a:stretch>
        </p:blipFill>
        <p:spPr>
          <a:xfrm>
            <a:off x="36004" y="1861592"/>
            <a:ext cx="9144000" cy="3888432"/>
          </a:xfrm>
          <a:prstGeom prst="rect">
            <a:avLst/>
          </a:prstGeom>
        </p:spPr>
      </p:pic>
      <p:sp>
        <p:nvSpPr>
          <p:cNvPr id="11" name="Скругленная прямоугольная выноска 10"/>
          <p:cNvSpPr/>
          <p:nvPr/>
        </p:nvSpPr>
        <p:spPr>
          <a:xfrm rot="5400000">
            <a:off x="3555268" y="-1575556"/>
            <a:ext cx="1889448" cy="5040560"/>
          </a:xfrm>
          <a:prstGeom prst="wedgeRoundRectCallout">
            <a:avLst/>
          </a:prstGeom>
          <a:gradFill flip="none" rotWithShape="1">
            <a:gsLst>
              <a:gs pos="0">
                <a:srgbClr val="17ADA9">
                  <a:tint val="66000"/>
                  <a:satMod val="160000"/>
                </a:srgbClr>
              </a:gs>
              <a:gs pos="50000">
                <a:srgbClr val="17ADA9">
                  <a:tint val="44500"/>
                  <a:satMod val="160000"/>
                </a:srgbClr>
              </a:gs>
              <a:gs pos="100000">
                <a:srgbClr val="17ADA9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«Полосатая дорога – </a:t>
            </a:r>
            <a:br>
              <a:rPr kumimoji="0" lang="ru-RU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Пешеходам всем подмога.</a:t>
            </a:r>
            <a:br>
              <a:rPr kumimoji="0" lang="ru-RU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Лишь по ней нам осторожно</a:t>
            </a:r>
            <a:br>
              <a:rPr kumimoji="0" lang="ru-RU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Перейти дорогу можно».</a:t>
            </a:r>
            <a:endParaRPr kumimoji="0" lang="ru-RU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Волна 35"/>
          <p:cNvSpPr/>
          <p:nvPr/>
        </p:nvSpPr>
        <p:spPr>
          <a:xfrm>
            <a:off x="1331640" y="5805264"/>
            <a:ext cx="6552728" cy="1340768"/>
          </a:xfrm>
          <a:prstGeom prst="wave">
            <a:avLst>
              <a:gd name="adj1" fmla="val 12500"/>
              <a:gd name="adj2" fmla="val 58"/>
            </a:avLst>
          </a:prstGeom>
          <a:gradFill flip="none" rotWithShape="1">
            <a:gsLst>
              <a:gs pos="0">
                <a:srgbClr val="17ADA9">
                  <a:tint val="66000"/>
                  <a:satMod val="160000"/>
                </a:srgbClr>
              </a:gs>
              <a:gs pos="50000">
                <a:srgbClr val="17ADA9">
                  <a:tint val="44500"/>
                  <a:satMod val="160000"/>
                </a:srgbClr>
              </a:gs>
              <a:gs pos="100000">
                <a:srgbClr val="17ADA9">
                  <a:tint val="23500"/>
                  <a:satMod val="160000"/>
                </a:srgb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ПЕШЕХОДНЫЙ ПЕРЕХОД, или «ЗЕБРА»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364" y="-77704"/>
            <a:ext cx="1597130" cy="2008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2304256"/>
            <a:ext cx="1809570" cy="344576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96296E-6 L -0.94497 -0.01041 " pathEditMode="relative" rAng="0" ptsTypes="AA">
                                      <p:cBhvr>
                                        <p:cTn id="6" dur="5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257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reWalls.com-128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101408"/>
          </a:xfrm>
          <a:prstGeom prst="rect">
            <a:avLst/>
          </a:prstGeom>
        </p:spPr>
      </p:pic>
      <p:pic>
        <p:nvPicPr>
          <p:cNvPr id="3" name="Рисунок 2" descr="1394780483general_pages_i32170_zebry_prevratyatsya_v_punkty_po_obucheniu_voditelei_i_peshexodov.jpg"/>
          <p:cNvPicPr>
            <a:picLocks noChangeAspect="1"/>
          </p:cNvPicPr>
          <p:nvPr/>
        </p:nvPicPr>
        <p:blipFill>
          <a:blip r:embed="rId3" cstate="print"/>
          <a:srcRect t="15475" r="14185"/>
          <a:stretch>
            <a:fillRect/>
          </a:stretch>
        </p:blipFill>
        <p:spPr>
          <a:xfrm>
            <a:off x="0" y="1916832"/>
            <a:ext cx="4716016" cy="5256584"/>
          </a:xfrm>
          <a:prstGeom prst="rect">
            <a:avLst/>
          </a:prstGeom>
        </p:spPr>
      </p:pic>
      <p:pic>
        <p:nvPicPr>
          <p:cNvPr id="4" name="Рисунок 3" descr="0017-017-Nam-neobkhodimy.jpg"/>
          <p:cNvPicPr>
            <a:picLocks noChangeAspect="1"/>
          </p:cNvPicPr>
          <p:nvPr/>
        </p:nvPicPr>
        <p:blipFill>
          <a:blip r:embed="rId4" cstate="print"/>
          <a:srcRect l="48425" t="47900"/>
          <a:stretch>
            <a:fillRect/>
          </a:stretch>
        </p:blipFill>
        <p:spPr>
          <a:xfrm>
            <a:off x="3995936" y="1916832"/>
            <a:ext cx="5148064" cy="5256584"/>
          </a:xfrm>
          <a:prstGeom prst="rect">
            <a:avLst/>
          </a:prstGeom>
        </p:spPr>
      </p:pic>
      <p:sp>
        <p:nvSpPr>
          <p:cNvPr id="6" name="Скругленная прямоугольная выноска 5"/>
          <p:cNvSpPr/>
          <p:nvPr/>
        </p:nvSpPr>
        <p:spPr>
          <a:xfrm rot="5400000">
            <a:off x="4765204" y="-2461964"/>
            <a:ext cx="1916832" cy="6840760"/>
          </a:xfrm>
          <a:prstGeom prst="wedgeRoundRectCallout">
            <a:avLst/>
          </a:prstGeom>
          <a:gradFill flip="none" rotWithShape="1">
            <a:gsLst>
              <a:gs pos="0">
                <a:srgbClr val="17ADA9">
                  <a:tint val="66000"/>
                  <a:satMod val="160000"/>
                </a:srgbClr>
              </a:gs>
              <a:gs pos="50000">
                <a:srgbClr val="17ADA9">
                  <a:tint val="44500"/>
                  <a:satMod val="160000"/>
                </a:srgbClr>
              </a:gs>
              <a:gs pos="100000">
                <a:srgbClr val="17ADA9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Переходи улицу спокойным шагом  только по пешеходному переходу и держи крепко за руку взрослого</a:t>
            </a:r>
          </a:p>
        </p:txBody>
      </p:sp>
      <p:pic>
        <p:nvPicPr>
          <p:cNvPr id="7" name="Рисунок 6" descr="330026694634_1272141389_2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403648" cy="16288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eWalls.com-128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101408"/>
          </a:xfrm>
          <a:prstGeom prst="rect">
            <a:avLst/>
          </a:prstGeom>
        </p:spPr>
      </p:pic>
      <p:sp>
        <p:nvSpPr>
          <p:cNvPr id="12" name="Волна 11"/>
          <p:cNvSpPr/>
          <p:nvPr/>
        </p:nvSpPr>
        <p:spPr>
          <a:xfrm>
            <a:off x="1979712" y="0"/>
            <a:ext cx="4680520" cy="1772816"/>
          </a:xfrm>
          <a:prstGeom prst="wave">
            <a:avLst>
              <a:gd name="adj1" fmla="val 12500"/>
              <a:gd name="adj2" fmla="val 1221"/>
            </a:avLst>
          </a:prstGeom>
          <a:gradFill flip="none" rotWithShape="1">
            <a:gsLst>
              <a:gs pos="0">
                <a:srgbClr val="17ADA9">
                  <a:tint val="66000"/>
                  <a:satMod val="160000"/>
                </a:srgbClr>
              </a:gs>
              <a:gs pos="50000">
                <a:srgbClr val="17ADA9">
                  <a:tint val="44500"/>
                  <a:satMod val="160000"/>
                </a:srgbClr>
              </a:gs>
              <a:gs pos="100000">
                <a:srgbClr val="17ADA9">
                  <a:tint val="23500"/>
                  <a:satMod val="160000"/>
                </a:srgb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Игра «Собери «зебру», или пешеходный переход»</a:t>
            </a:r>
          </a:p>
        </p:txBody>
      </p:sp>
      <p:pic>
        <p:nvPicPr>
          <p:cNvPr id="11" name="Рисунок 10" descr="0008-008-Perekhodit-dorogu-nado-tolko-po-peshekhodnomu-peshekhodu-zebre.jpg"/>
          <p:cNvPicPr>
            <a:picLocks noChangeAspect="1"/>
          </p:cNvPicPr>
          <p:nvPr/>
        </p:nvPicPr>
        <p:blipFill>
          <a:blip r:embed="rId3" cstate="print"/>
          <a:srcRect l="33093" t="16285"/>
          <a:stretch>
            <a:fillRect/>
          </a:stretch>
        </p:blipFill>
        <p:spPr>
          <a:xfrm>
            <a:off x="2051720" y="1772816"/>
            <a:ext cx="4536504" cy="1944216"/>
          </a:xfrm>
          <a:prstGeom prst="rect">
            <a:avLst/>
          </a:prstGeom>
        </p:spPr>
      </p:pic>
      <p:pic>
        <p:nvPicPr>
          <p:cNvPr id="4" name="Рисунок 3" descr="Down-House.ru_1285170127_1285133216_88cb9e2d921a9ff0-original.jpg"/>
          <p:cNvPicPr>
            <a:picLocks noChangeAspect="1"/>
          </p:cNvPicPr>
          <p:nvPr/>
        </p:nvPicPr>
        <p:blipFill>
          <a:blip r:embed="rId4" cstate="print"/>
          <a:srcRect t="6006"/>
          <a:stretch>
            <a:fillRect/>
          </a:stretch>
        </p:blipFill>
        <p:spPr>
          <a:xfrm>
            <a:off x="6660232" y="80380"/>
            <a:ext cx="2483768" cy="27725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" name="Прямоугольник 31"/>
          <p:cNvSpPr/>
          <p:nvPr/>
        </p:nvSpPr>
        <p:spPr>
          <a:xfrm>
            <a:off x="2771800" y="3714728"/>
            <a:ext cx="714380" cy="31432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3491880" y="3714728"/>
            <a:ext cx="714380" cy="31432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3497580" y="3717032"/>
            <a:ext cx="714380" cy="314327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2123728" y="3714728"/>
            <a:ext cx="714380" cy="31432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911" y="1600392"/>
            <a:ext cx="980313" cy="1866704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2123728" y="3717032"/>
            <a:ext cx="714380" cy="314327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8678682" y="3399644"/>
            <a:ext cx="714380" cy="314327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8244408" y="2925692"/>
            <a:ext cx="714380" cy="31432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7887218" y="3521320"/>
            <a:ext cx="714380" cy="314327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7380312" y="3854900"/>
            <a:ext cx="714380" cy="31432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69" y="173808"/>
            <a:ext cx="1879261" cy="2362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44444E-6 L -0.71806 -0.00601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903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7037E-6 L -0.34618 -0.0182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09" y="-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59259E-6 L -0.32274 0.0303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46" y="1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7.40741E-7 L -0.29913 0.1155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65" y="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11022E-16 L -0.2835 0.0479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84" y="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6" grpId="0" animBg="1"/>
      <p:bldP spid="35" grpId="0" animBg="1"/>
      <p:bldP spid="3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808</TotalTime>
  <Words>171</Words>
  <Application>Microsoft Office PowerPoint</Application>
  <PresentationFormat>Экран (4:3)</PresentationFormat>
  <Paragraphs>19</Paragraphs>
  <Slides>14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И едут по ней машины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Порльзователь</dc:creator>
  <cp:lastModifiedBy>Анастасия Манаева</cp:lastModifiedBy>
  <cp:revision>178</cp:revision>
  <dcterms:created xsi:type="dcterms:W3CDTF">2014-12-10T15:38:19Z</dcterms:created>
  <dcterms:modified xsi:type="dcterms:W3CDTF">2023-01-27T22:22:26Z</dcterms:modified>
</cp:coreProperties>
</file>