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  <p:sldId id="263" r:id="rId5"/>
    <p:sldId id="264" r:id="rId6"/>
    <p:sldId id="266" r:id="rId7"/>
    <p:sldId id="267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56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63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68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8315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14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130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04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37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5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20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45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14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54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82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28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6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0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7F26-4181-4A3F-96ED-F0327B007A76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54C94-EEA7-4B7B-83AF-0D79E6D8D1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3222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59425E0-412D-4489-A88D-3ABFF61D7EE4}"/>
              </a:ext>
            </a:extLst>
          </p:cNvPr>
          <p:cNvSpPr txBox="1"/>
          <p:nvPr/>
        </p:nvSpPr>
        <p:spPr>
          <a:xfrm>
            <a:off x="756356" y="2727868"/>
            <a:ext cx="60960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/>
              <a:t>ОСТОРОЖНО! </a:t>
            </a:r>
          </a:p>
          <a:p>
            <a:r>
              <a:rPr lang="ru-RU" sz="4000" dirty="0"/>
              <a:t>Физическое наказание!</a:t>
            </a:r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1F5FA6-5D32-4021-8AAD-917509B9DF67}"/>
              </a:ext>
            </a:extLst>
          </p:cNvPr>
          <p:cNvSpPr txBox="1"/>
          <p:nvPr/>
        </p:nvSpPr>
        <p:spPr>
          <a:xfrm>
            <a:off x="9144000" y="2967335"/>
            <a:ext cx="29399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Составила: </a:t>
            </a:r>
          </a:p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педагог-психолог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Попова Л.Н.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87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8911FE-671C-4572-BC2F-FAD8D035B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3448" y="2845152"/>
            <a:ext cx="6792923" cy="3859083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dirty="0"/>
              <a:t>ФИЗИЧЕСКОЕ НАКАЗАНИЕ – ЭТО</a:t>
            </a:r>
            <a:br>
              <a:rPr lang="ru-RU" dirty="0"/>
            </a:br>
            <a:br>
              <a:rPr lang="ru-RU" dirty="0"/>
            </a:br>
            <a:r>
              <a:rPr lang="ru-RU" dirty="0"/>
              <a:t> любое наказание, в котором используется физическая сила с целью причинения боли или дискомфорта, каким бы легким оно ни было. (Конвенция ООН о правах ребенка, июнь 2006 г.).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C5AF2EA-A2BB-4894-BC53-F66277CE2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733" y="0"/>
            <a:ext cx="5328355" cy="273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13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F6A1B4-ABFF-4B89-8252-D8935FC8E745}"/>
              </a:ext>
            </a:extLst>
          </p:cNvPr>
          <p:cNvSpPr txBox="1"/>
          <p:nvPr/>
        </p:nvSpPr>
        <p:spPr>
          <a:xfrm>
            <a:off x="135466" y="890982"/>
            <a:ext cx="1026160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Физическое наказание – одна из самых распространенных форм управления поведением ребенка, к которой прибегают хотя бы раз в жизни многие родители. </a:t>
            </a:r>
          </a:p>
          <a:p>
            <a:r>
              <a:rPr lang="ru-RU" sz="2000" dirty="0"/>
              <a:t>Некоторые из родителей, видя реакцию ребенка, останавливаются; иные же не могут найти иных методов воспитания; третьи искренне считают, что «ребенка нужно бить – так он вырастет более сильным и психологически устойчивым». Но оскорбляя, унижая, запугивая ребенка физическим воздействием на него, родители не решают проблему, а скорее создают видимость ее решения. Действительно, нет более действенного способа, чтобы подчинить ребенка воле родителя: когда ребенок испытывает боль, он готов дать любые обещания, лишь бы устранить источник боли.</a:t>
            </a:r>
          </a:p>
          <a:p>
            <a:r>
              <a:rPr lang="ru-RU" sz="2000" dirty="0"/>
              <a:t> Как результат, у него формируется позиция избегания наказаний путем утаивания совершенных поступков. Это, в свою очередь, ведет к менее доверительным отношениям между родителями и ребенком, ко лжи, стиранию границ между «можно» и «нельзя». </a:t>
            </a:r>
          </a:p>
          <a:p>
            <a:r>
              <a:rPr lang="ru-RU" sz="2000" dirty="0"/>
              <a:t>Если в семье физическое наказание применяется часто, это может превратить ребенка в безвольную, подчиняемую личность. В другом случае, негативные эмоции, полученные в процессе физических наказаний, ребенок обращает против самих родителей.</a:t>
            </a:r>
          </a:p>
        </p:txBody>
      </p:sp>
    </p:spTree>
    <p:extLst>
      <p:ext uri="{BB962C8B-B14F-4D97-AF65-F5344CB8AC3E}">
        <p14:creationId xmlns:p14="http://schemas.microsoft.com/office/powerpoint/2010/main" val="141279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:a16="http://schemas.microsoft.com/office/drawing/2014/main" id="{ADB2BA41-4B9C-4D9F-89EB-BD17E7D4E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405" y="2302935"/>
            <a:ext cx="5422661" cy="3530582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6BDB275B-7724-4113-A078-87FD7AEF4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5166" y="2410212"/>
            <a:ext cx="3790078" cy="359931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В злобе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 принципу «захотелось - наказал»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Сила наказания неадекватна проступку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Сопровождается вербальными оскорблениями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Используются предметы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Мишенью становится голова или гениталии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Есть синяки, кровотечение, ожоги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00A3A1-CC5A-47B3-9128-AECA84D7DA4E}"/>
              </a:ext>
            </a:extLst>
          </p:cNvPr>
          <p:cNvSpPr txBox="1"/>
          <p:nvPr/>
        </p:nvSpPr>
        <p:spPr>
          <a:xfrm>
            <a:off x="1896533" y="92181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Физическое наказание считается опасным, если совершается: </a:t>
            </a:r>
          </a:p>
        </p:txBody>
      </p:sp>
    </p:spTree>
    <p:extLst>
      <p:ext uri="{BB962C8B-B14F-4D97-AF65-F5344CB8AC3E}">
        <p14:creationId xmlns:p14="http://schemas.microsoft.com/office/powerpoint/2010/main" val="293796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109792-72DF-4F1F-B212-DA2901A5C5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 Дети и родители по-разному понимают конструктивное поведение. </a:t>
            </a:r>
          </a:p>
          <a:p>
            <a:r>
              <a:rPr lang="ru-RU" dirty="0"/>
              <a:t> Дети не могут предсказать последствий собственного поведения. </a:t>
            </a:r>
          </a:p>
          <a:p>
            <a:r>
              <a:rPr lang="ru-RU" dirty="0"/>
              <a:t> Язык родителей слишком сложен для детей. </a:t>
            </a:r>
          </a:p>
          <a:p>
            <a:r>
              <a:rPr lang="ru-RU" dirty="0"/>
              <a:t> Желание родителей избежать вреда, отсюда поспешность и эмоциональность реакций.</a:t>
            </a:r>
          </a:p>
          <a:p>
            <a:r>
              <a:rPr lang="ru-RU" dirty="0"/>
              <a:t>  Родителям кажется очевидной разумность их действий по отношению к своему ребенку.</a:t>
            </a:r>
          </a:p>
          <a:p>
            <a:r>
              <a:rPr lang="ru-RU" dirty="0"/>
              <a:t>  Существуют исторические традиции и </a:t>
            </a:r>
            <a:r>
              <a:rPr lang="ru-RU" dirty="0" err="1"/>
              <a:t>культурально</a:t>
            </a:r>
            <a:r>
              <a:rPr lang="ru-RU" dirty="0"/>
              <a:t> обусловленные ожидания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4C819CE-EA17-4615-A4B4-71F995597E0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 Собственный опыт детства - если самого человека в детстве физически наказывали, вероятнее всего, он будет применять те же методы воспитания к своему ребенку. </a:t>
            </a:r>
          </a:p>
          <a:p>
            <a:r>
              <a:rPr lang="ru-RU" dirty="0"/>
              <a:t> Иногда это срабатывает на короткое время </a:t>
            </a:r>
          </a:p>
          <a:p>
            <a:r>
              <a:rPr lang="ru-RU" dirty="0"/>
              <a:t>Родительская неудовлетворенность в различных сферах его жизни, отсюда усталость, бессилие </a:t>
            </a:r>
          </a:p>
          <a:p>
            <a:r>
              <a:rPr lang="ru-RU" dirty="0"/>
              <a:t> Недостаточное развитие навыков, необходимых для воспитания детей – родитель не знает, как иначе регулировать поведение ребенка.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2FCEE-F7E2-4615-AED5-4F0BADA0B11D}"/>
              </a:ext>
            </a:extLst>
          </p:cNvPr>
          <p:cNvSpPr txBox="1"/>
          <p:nvPr/>
        </p:nvSpPr>
        <p:spPr>
          <a:xfrm>
            <a:off x="2546123" y="775055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dirty="0"/>
              <a:t>ПОЧЕМУ РОДИТЕЛИ ПРИМЕНЯЮТ ФИЗИЧЕСКОЕ НАКАЗАНИЕ? </a:t>
            </a:r>
          </a:p>
        </p:txBody>
      </p:sp>
    </p:spTree>
    <p:extLst>
      <p:ext uri="{BB962C8B-B14F-4D97-AF65-F5344CB8AC3E}">
        <p14:creationId xmlns:p14="http://schemas.microsoft.com/office/powerpoint/2010/main" val="3931084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7C504E-C241-4343-BC26-7FC2C08283F6}"/>
              </a:ext>
            </a:extLst>
          </p:cNvPr>
          <p:cNvSpPr txBox="1"/>
          <p:nvPr/>
        </p:nvSpPr>
        <p:spPr>
          <a:xfrm>
            <a:off x="1185333" y="762984"/>
            <a:ext cx="6096000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sz="2500" b="1" i="1" dirty="0">
                <a:effectLst/>
                <a:latin typeface="PTSansRegular"/>
              </a:rPr>
              <a:t>Как узнать, что Вы сами пересекли черту? </a:t>
            </a:r>
            <a:endParaRPr lang="ru-RU" sz="2500" b="0" i="0" dirty="0">
              <a:effectLst/>
              <a:latin typeface="PTSansRegular"/>
            </a:endParaRPr>
          </a:p>
          <a:p>
            <a:br>
              <a:rPr lang="ru-RU" dirty="0"/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309011-765B-43DB-80ED-157FC313E2D8}"/>
              </a:ext>
            </a:extLst>
          </p:cNvPr>
          <p:cNvSpPr txBox="1"/>
          <p:nvPr/>
        </p:nvSpPr>
        <p:spPr>
          <a:xfrm>
            <a:off x="338666" y="1611369"/>
            <a:ext cx="115146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br>
              <a:rPr lang="ru-RU" b="1" i="1" dirty="0">
                <a:solidFill>
                  <a:srgbClr val="010101"/>
                </a:solidFill>
                <a:effectLst/>
                <a:latin typeface="PTSansRegular"/>
              </a:rPr>
            </a:br>
            <a:endParaRPr lang="ru-RU" b="0" i="0" dirty="0">
              <a:effectLst/>
              <a:latin typeface="PTSansRegular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Вы не можете остановить свой гнев. Вы иногда трясете ребенка,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или швыряете его. Вы кричите на него во всю глотку, и не можете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остановить себя.</a:t>
            </a:r>
            <a:endParaRPr lang="ru-RU" b="0" i="0" dirty="0">
              <a:effectLst/>
              <a:latin typeface="inerh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Вы чувствуете эмоциональную отрешенность от своего ребенка. Вы нередко чувствуете себя настолько перегруженным, что у Вас нет никакого желания заниматься ребенком. День идет за днем, и вы просто хотите, чтобы в доме была тишина, чтобы ребенок просто оставил вас в покое. </a:t>
            </a:r>
            <a:endParaRPr lang="ru-RU" b="0" i="0" dirty="0">
              <a:effectLst/>
              <a:latin typeface="inerh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Удовлетворение повседневных потребностей вашего ребенка кажется вам невозможным. Если у вас не получается ежедневно пеленать ребенка, кормить или отводить в школу – это признак того, что ситуация выходит из под контроля. </a:t>
            </a:r>
            <a:endParaRPr lang="ru-RU" b="0" i="0" dirty="0">
              <a:effectLst/>
              <a:latin typeface="inerh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1" dirty="0">
                <a:effectLst/>
                <a:latin typeface="inerhit"/>
              </a:rPr>
              <a:t>Другие люди выражают озабоченность ситуацией в вашей семье. Это может вызывать у вас гнев в отношении их, вы можете считать, что это не их дело. Возможно, вы правы. И все же, внимательно обдумайте то, что они говорят. Не являются ли их претензии справедливыми? </a:t>
            </a:r>
            <a:endParaRPr lang="ru-RU" b="0" i="0" dirty="0">
              <a:effectLst/>
              <a:latin typeface="inerhit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BF9971C-52D0-41C7-BB4E-2504806AC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19" y="-78837"/>
            <a:ext cx="4517681" cy="286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6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82FDB6-1B46-469C-A598-ABCA2E672355}"/>
              </a:ext>
            </a:extLst>
          </p:cNvPr>
          <p:cNvSpPr txBox="1"/>
          <p:nvPr/>
        </p:nvSpPr>
        <p:spPr>
          <a:xfrm>
            <a:off x="391885" y="420913"/>
            <a:ext cx="9811657" cy="561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3500" b="1" i="0" dirty="0">
                <a:effectLst/>
                <a:latin typeface="Futura Demi C"/>
              </a:rPr>
              <a:t>Как разорвать порочный круг жестокого обращения с детьми?</a:t>
            </a:r>
          </a:p>
          <a:p>
            <a:pPr algn="l" fontAlgn="base"/>
            <a:br>
              <a:rPr lang="ru-RU" sz="2500" b="0" i="0" dirty="0">
                <a:effectLst/>
                <a:latin typeface="PTSansRegular"/>
              </a:rPr>
            </a:br>
            <a:r>
              <a:rPr lang="ru-RU" sz="2200" b="0" i="0" dirty="0">
                <a:effectLst/>
                <a:latin typeface="PTSansRegular"/>
              </a:rPr>
              <a:t>Если вы подверглись жестокому обращению в детстве, то с появлением собственных детей может вызвать у вас забытые воспоминания и чувства. Это может случиться сразу после родов,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или гораздо позднее. Вы можете быть шокированы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или подавлены тем, что не способны более 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контролировать свой гнев. Однако знайте, вы 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можете изучить новые способы управления своими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эмоциями и сломать старые порочные шаблоны. 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Помните, что вы - самый важный человек в мире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вашего ребенка. Это серьезная причина, чтобы 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измениться, и вы не будете одиноки на этом пути – </a:t>
            </a:r>
          </a:p>
          <a:p>
            <a:pPr algn="l" fontAlgn="base"/>
            <a:r>
              <a:rPr lang="ru-RU" sz="2200" b="0" i="0" dirty="0">
                <a:effectLst/>
                <a:latin typeface="PTSansRegular"/>
              </a:rPr>
              <a:t>вам доступны помощь и поддержка.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FBD4CE9-E503-43D4-A1FE-8878F90E3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2827832"/>
            <a:ext cx="4876800" cy="403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6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1D12FB-3676-4D93-ADFD-C8FD004A2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035" y="2177214"/>
            <a:ext cx="9750612" cy="4521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процессе воспитания может возникать ряд сложных ситуаций, в которых родитель теряет уверенность в себе, а с ней и способность адекватно реагировать на поведение ребенка. Как уберечь себя от использования физических наказаний? </a:t>
            </a:r>
          </a:p>
          <a:p>
            <a:r>
              <a:rPr lang="ru-RU" dirty="0"/>
              <a:t>Сохранять спокойствие.</a:t>
            </a:r>
          </a:p>
          <a:p>
            <a:r>
              <a:rPr lang="ru-RU" dirty="0"/>
              <a:t>Придерживаться позитивного представления о ребенке и о себе как о родителе. </a:t>
            </a:r>
          </a:p>
          <a:p>
            <a:r>
              <a:rPr lang="ru-RU" dirty="0"/>
              <a:t>Эффективно вести себя в сложных ситуациях: определять границы ответственности ребенка в соответствии с его возрастом.</a:t>
            </a:r>
          </a:p>
          <a:p>
            <a:r>
              <a:rPr lang="ru-RU" dirty="0"/>
              <a:t>Вести с ребенком диалог в ситуациях разногласий, заключать договоренности. </a:t>
            </a:r>
          </a:p>
          <a:p>
            <a:r>
              <a:rPr lang="ru-RU" dirty="0"/>
              <a:t>подкреплять позитивное поведение ребенка в 4 раза чаще, чем негативное.</a:t>
            </a:r>
          </a:p>
          <a:p>
            <a:r>
              <a:rPr lang="ru-RU" dirty="0"/>
              <a:t>эмоционально поддерживать ребенка в сложных ситуациях.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BC9462-A76F-405A-BC56-174EBA7BADBF}"/>
              </a:ext>
            </a:extLst>
          </p:cNvPr>
          <p:cNvSpPr txBox="1"/>
          <p:nvPr/>
        </p:nvSpPr>
        <p:spPr>
          <a:xfrm>
            <a:off x="2404533" y="1045822"/>
            <a:ext cx="673946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dirty="0"/>
              <a:t>ОСНОВЫ ПОЗИТИВНОГО ВОСПИТАНИЯ </a:t>
            </a:r>
          </a:p>
        </p:txBody>
      </p:sp>
    </p:spTree>
    <p:extLst>
      <p:ext uri="{BB962C8B-B14F-4D97-AF65-F5344CB8AC3E}">
        <p14:creationId xmlns:p14="http://schemas.microsoft.com/office/powerpoint/2010/main" val="916479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0227974-DCEE-47B8-BAF4-E65D4C7AB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7161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64</TotalTime>
  <Words>811</Words>
  <Application>Microsoft Office PowerPoint</Application>
  <PresentationFormat>Широкоэкранный</PresentationFormat>
  <Paragraphs>56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Futura Demi C</vt:lpstr>
      <vt:lpstr>inerhit</vt:lpstr>
      <vt:lpstr>PTSansRegular</vt:lpstr>
      <vt:lpstr>Trebuchet MS</vt:lpstr>
      <vt:lpstr>Wingdings</vt:lpstr>
      <vt:lpstr>Берлин</vt:lpstr>
      <vt:lpstr>Презентация PowerPoint</vt:lpstr>
      <vt:lpstr> ФИЗИЧЕСКОЕ НАКАЗАНИЕ – ЭТО   любое наказание, в котором используется физическая сила с целью причинения боли или дискомфорта, каким бы легким оно ни было. (Конвенция ООН о правах ребенка, июнь 2006 г.).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Лидия Попова</dc:creator>
  <cp:lastModifiedBy>Лидия Попова</cp:lastModifiedBy>
  <cp:revision>1</cp:revision>
  <dcterms:created xsi:type="dcterms:W3CDTF">2021-11-29T11:53:28Z</dcterms:created>
  <dcterms:modified xsi:type="dcterms:W3CDTF">2021-11-29T12:57:38Z</dcterms:modified>
</cp:coreProperties>
</file>