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4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16" autoAdjust="0"/>
    <p:restoredTop sz="94660"/>
  </p:normalViewPr>
  <p:slideViewPr>
    <p:cSldViewPr snapToGrid="0">
      <p:cViewPr varScale="1">
        <p:scale>
          <a:sx n="79" d="100"/>
          <a:sy n="79" d="100"/>
        </p:scale>
        <p:origin x="129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E51BA0-1EB7-4C88-808F-F9EA6C6B6E0D}" type="datetimeFigureOut">
              <a:rPr lang="ru-RU" smtClean="0"/>
              <a:t>29.09.2024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A5CEC6-9A15-49B7-A296-153E6D1D80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443021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E51BA0-1EB7-4C88-808F-F9EA6C6B6E0D}" type="datetimeFigureOut">
              <a:rPr lang="ru-RU" smtClean="0"/>
              <a:t>29.09.2024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A5CEC6-9A15-49B7-A296-153E6D1D80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920854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E51BA0-1EB7-4C88-808F-F9EA6C6B6E0D}" type="datetimeFigureOut">
              <a:rPr lang="ru-RU" smtClean="0"/>
              <a:t>29.09.2024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A5CEC6-9A15-49B7-A296-153E6D1D80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533626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E51BA0-1EB7-4C88-808F-F9EA6C6B6E0D}" type="datetimeFigureOut">
              <a:rPr lang="ru-RU" smtClean="0"/>
              <a:t>29.09.2024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A5CEC6-9A15-49B7-A296-153E6D1D80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439111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E51BA0-1EB7-4C88-808F-F9EA6C6B6E0D}" type="datetimeFigureOut">
              <a:rPr lang="ru-RU" smtClean="0"/>
              <a:t>29.09.2024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A5CEC6-9A15-49B7-A296-153E6D1D80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521611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E51BA0-1EB7-4C88-808F-F9EA6C6B6E0D}" type="datetimeFigureOut">
              <a:rPr lang="ru-RU" smtClean="0"/>
              <a:t>29.09.2024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A5CEC6-9A15-49B7-A296-153E6D1D80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810898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E51BA0-1EB7-4C88-808F-F9EA6C6B6E0D}" type="datetimeFigureOut">
              <a:rPr lang="ru-RU" smtClean="0"/>
              <a:t>29.09.2024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A5CEC6-9A15-49B7-A296-153E6D1D80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936423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E51BA0-1EB7-4C88-808F-F9EA6C6B6E0D}" type="datetimeFigureOut">
              <a:rPr lang="ru-RU" smtClean="0"/>
              <a:t>29.09.2024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A5CEC6-9A15-49B7-A296-153E6D1D80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690880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4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2.jpeg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0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 userDrawn="1"/>
        </p:nvSpPr>
        <p:spPr>
          <a:xfrm>
            <a:off x="0" y="-3364"/>
            <a:ext cx="9144000" cy="6861364"/>
          </a:xfrm>
          <a:prstGeom prst="rect">
            <a:avLst/>
          </a:prstGeom>
          <a:blipFill dpi="0" rotWithShape="1">
            <a:blip r:embed="rId11" cstate="email">
              <a:alphaModFix amt="64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scene3d>
            <a:camera prst="orthographicFront"/>
            <a:lightRig rig="threePt" dir="t"/>
          </a:scene3d>
          <a:sp3d extrusionH="31750">
            <a:bevelT w="393700" h="317500" prst="relaxedInset"/>
            <a:bevelB w="355600" h="355600"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3" name="Рисунок 12"/>
          <p:cNvPicPr>
            <a:picLocks noChangeAspect="1"/>
          </p:cNvPicPr>
          <p:nvPr userDrawn="1"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4116" y="-92487"/>
            <a:ext cx="8718128" cy="78029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pic>
        <p:nvPicPr>
          <p:cNvPr id="14" name="Рисунок 13"/>
          <p:cNvPicPr>
            <a:picLocks noChangeAspect="1"/>
          </p:cNvPicPr>
          <p:nvPr userDrawn="1"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165836" y="4943366"/>
            <a:ext cx="1749592" cy="1749592"/>
          </a:xfrm>
          <a:prstGeom prst="rect">
            <a:avLst/>
          </a:prstGeom>
        </p:spPr>
      </p:pic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E51BA0-1EB7-4C88-808F-F9EA6C6B6E0D}" type="datetimeFigureOut">
              <a:rPr lang="ru-RU" smtClean="0"/>
              <a:t>29.09.2024</a:t>
            </a:fld>
            <a:endParaRPr lang="ru-RU"/>
          </a:p>
        </p:txBody>
      </p:sp>
      <p:pic>
        <p:nvPicPr>
          <p:cNvPr id="15" name="Рисунок 14"/>
          <p:cNvPicPr>
            <a:picLocks noChangeAspect="1"/>
          </p:cNvPicPr>
          <p:nvPr userDrawn="1"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0800000">
            <a:off x="7228572" y="4943366"/>
            <a:ext cx="1749592" cy="1749592"/>
          </a:xfrm>
          <a:prstGeom prst="rect">
            <a:avLst/>
          </a:prstGeom>
        </p:spPr>
      </p:pic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A5CEC6-9A15-49B7-A296-153E6D1D80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972792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5" r:id="rId4"/>
    <p:sldLayoutId id="2147483666" r:id="rId5"/>
    <p:sldLayoutId id="2147483667" r:id="rId6"/>
    <p:sldLayoutId id="2147483668" r:id="rId7"/>
    <p:sldLayoutId id="2147483670" r:id="rId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264596" y="2266545"/>
            <a:ext cx="7193604" cy="1243418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D252CE2A-4328-1112-B578-A7BB63E4FC1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3737" y="282103"/>
            <a:ext cx="8628434" cy="619652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2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F8F6C468-D7FB-F148-0FFC-06DF857B7085}"/>
              </a:ext>
            </a:extLst>
          </p:cNvPr>
          <p:cNvSpPr txBox="1"/>
          <p:nvPr/>
        </p:nvSpPr>
        <p:spPr>
          <a:xfrm>
            <a:off x="4328809" y="573932"/>
            <a:ext cx="4348262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Игры с папами</a:t>
            </a:r>
          </a:p>
        </p:txBody>
      </p:sp>
    </p:spTree>
    <p:extLst>
      <p:ext uri="{BB962C8B-B14F-4D97-AF65-F5344CB8AC3E}">
        <p14:creationId xmlns:p14="http://schemas.microsoft.com/office/powerpoint/2010/main" val="82842181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13B7EB08-8B20-5729-91D9-E5922CCA2421}"/>
              </a:ext>
            </a:extLst>
          </p:cNvPr>
          <p:cNvSpPr txBox="1"/>
          <p:nvPr/>
        </p:nvSpPr>
        <p:spPr>
          <a:xfrm>
            <a:off x="282102" y="457200"/>
            <a:ext cx="8560341" cy="329320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-228600"/>
            <a:r>
              <a:rPr lang="ru-RU" sz="18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 </a:t>
            </a:r>
            <a:r>
              <a:rPr lang="ru-RU" sz="1800" b="1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                   </a:t>
            </a:r>
            <a:r>
              <a:rPr lang="ru-RU" sz="2800" b="1" i="0" u="none" strike="noStrike" dirty="0">
                <a:solidFill>
                  <a:srgbClr val="FF0000"/>
                </a:solidFill>
                <a:effectLst/>
                <a:latin typeface="Times New Roman" panose="02020603050405020304" pitchFamily="18" charset="0"/>
              </a:rPr>
              <a:t>Почему малышу важно играть с папой?</a:t>
            </a:r>
            <a:endParaRPr lang="ru-RU" sz="2800" b="0" i="0" dirty="0">
              <a:solidFill>
                <a:srgbClr val="FF0000"/>
              </a:solidFill>
              <a:effectLst/>
              <a:latin typeface="Times New Roman" panose="02020603050405020304" pitchFamily="18" charset="0"/>
            </a:endParaRPr>
          </a:p>
          <a:p>
            <a:pPr algn="just"/>
            <a:r>
              <a:rPr lang="ru-RU" sz="18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        Какие качества характеризуют хорошего отца? Ответственность, заботливость, внимательность. С этим спорить невозможно. Но кое-что упущено. Не менее важным качеством является желание и умение…играть с ребенком. Вспомните  счастливое кошачье семейство или рассказы из жизни диких животных. Животные играют со своими детенышами, потому что игра для звериных малышей – главный способ обучения. И для детей человеческих тоже. Есть игры, в которые замечательно играть всей семьей. А есть такие, которые возможны только при участии папы.</a:t>
            </a:r>
            <a:endParaRPr lang="ru-RU" sz="1100" b="0" i="0" dirty="0">
              <a:solidFill>
                <a:srgbClr val="000000"/>
              </a:solidFill>
              <a:effectLst/>
              <a:latin typeface="Times New Roman" panose="02020603050405020304" pitchFamily="18" charset="0"/>
            </a:endParaRPr>
          </a:p>
          <a:p>
            <a:pPr algn="just"/>
            <a:r>
              <a:rPr lang="ru-RU" sz="18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          Игры с папой обладают особым психотерапевтическим воздействием. Во-первых, папа смелый. Во-вторых, сильный. И, наконец, – самое главное! – он любимый. Для ребенка играющий папа – гарантия надежности мира.</a:t>
            </a:r>
            <a:endParaRPr lang="ru-RU" sz="1100" b="0" i="0" dirty="0">
              <a:solidFill>
                <a:srgbClr val="000000"/>
              </a:solidFill>
              <a:effectLst/>
              <a:latin typeface="Times New Roman" panose="02020603050405020304" pitchFamily="18" charset="0"/>
            </a:endParaRP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DEB3775F-166D-D4BF-C03B-9701A7D4F455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-73999" t="-73174" r="2" b="-15431"/>
          <a:stretch/>
        </p:blipFill>
        <p:spPr>
          <a:xfrm>
            <a:off x="-826850" y="1871055"/>
            <a:ext cx="7675122" cy="49869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079263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CF75E7C9-81CC-AFB8-B0F7-A64F1613D133}"/>
              </a:ext>
            </a:extLst>
          </p:cNvPr>
          <p:cNvSpPr txBox="1"/>
          <p:nvPr/>
        </p:nvSpPr>
        <p:spPr>
          <a:xfrm>
            <a:off x="466927" y="457200"/>
            <a:ext cx="5700409" cy="54476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400" b="1" i="0" u="none" strike="noStrike" dirty="0">
                <a:solidFill>
                  <a:srgbClr val="FF0000"/>
                </a:solidFill>
                <a:effectLst/>
                <a:latin typeface="Times New Roman" panose="02020603050405020304" pitchFamily="18" charset="0"/>
              </a:rPr>
              <a:t>Разрешите «сесть на шею».</a:t>
            </a:r>
            <a:endParaRPr lang="ru-RU" sz="2400" b="0" i="0" dirty="0">
              <a:solidFill>
                <a:srgbClr val="FF0000"/>
              </a:solidFill>
              <a:effectLst/>
              <a:latin typeface="Times New Roman" panose="02020603050405020304" pitchFamily="18" charset="0"/>
            </a:endParaRPr>
          </a:p>
          <a:p>
            <a:pPr algn="just"/>
            <a:r>
              <a:rPr lang="ru-RU" sz="18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 По папе можно лазать, как по большому ветвистому дереву – лазание очень полезно маленьким детям. Малышам с нарушениями зрения и слуха врачи даже специально прописывают такие упражнения – для развития пространственной ориентации и моторной координации.</a:t>
            </a:r>
            <a:endParaRPr lang="ru-RU" sz="1100" b="0" i="0" dirty="0">
              <a:solidFill>
                <a:srgbClr val="000000"/>
              </a:solidFill>
              <a:effectLst/>
              <a:latin typeface="Times New Roman" panose="02020603050405020304" pitchFamily="18" charset="0"/>
            </a:endParaRPr>
          </a:p>
          <a:p>
            <a:pPr algn="just"/>
            <a:r>
              <a:rPr lang="ru-RU" sz="18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 Папа может подкидывать в воздух и ловить в крепкие руки визжащего от восторга малыша. К нему можно забраться на плечи. Это важно для маленького – оказаться так высоко, стать больше любого взрослого. Немножко, конечно, страшно на высоте, но при поддержке папы ребенок испытывает чувство защищенности. Поэтому если малыш хочет «сесть на шею» папе в буквальном смысле этого слова – позвольте это ему. Еще с папой здорово кататься на санках зимой, гонять мячик по траве летом – ведь он, в отличие от мамы, не боится вываляться в снегу или траве.</a:t>
            </a:r>
            <a:endParaRPr lang="ru-RU" sz="1100" b="0" i="0" dirty="0">
              <a:solidFill>
                <a:srgbClr val="000000"/>
              </a:solidFill>
              <a:effectLst/>
              <a:latin typeface="Times New Roman" panose="02020603050405020304" pitchFamily="18" charset="0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787B6758-99A0-D0C6-3DEA-89127D34BED7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53064"/>
          <a:stretch/>
        </p:blipFill>
        <p:spPr>
          <a:xfrm>
            <a:off x="6264613" y="615125"/>
            <a:ext cx="2490281" cy="392541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6ECFB542-B087-A958-32EA-11666D9D37B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6264612" y="4540536"/>
            <a:ext cx="2490281" cy="203135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81741119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FB418C43-FA2E-1EB2-58A6-EB03E1C6BBAB}"/>
              </a:ext>
            </a:extLst>
          </p:cNvPr>
          <p:cNvSpPr txBox="1"/>
          <p:nvPr/>
        </p:nvSpPr>
        <p:spPr>
          <a:xfrm>
            <a:off x="426719" y="746760"/>
            <a:ext cx="8522727" cy="218521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</a:t>
            </a:r>
            <a:r>
              <a:rPr lang="ru-RU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Играем с папой </a:t>
            </a:r>
          </a:p>
          <a:p>
            <a:pPr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Для ребенка любого возраста очень важно общение с отцом, особенно это касается мальчиков. Проблемы с детьми в подростковом возрасте возникают обычно в тех семьях, в которых папа обеспечивал семью материально, но не участвовал в воспитании ребенка, полностью переложив это на плечи матери. Часто это происходит не из-за нежелания мужчины общаться со своим ребенком, а просто потому, что они не умеют играть с детьми.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08B78DE-D961-FD27-53FD-C649F94720B2}"/>
              </a:ext>
            </a:extLst>
          </p:cNvPr>
          <p:cNvSpPr txBox="1"/>
          <p:nvPr/>
        </p:nvSpPr>
        <p:spPr>
          <a:xfrm rot="10800000" flipV="1">
            <a:off x="564203" y="3787721"/>
            <a:ext cx="4610911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Найдите ненужную вещь, которую можно разобрать. Это может быть что угодно: от бытовых предметов до игрушек. Предложите папе с ребенком, вооружившись отверткой, посмотреть, что там, внутри</a:t>
            </a:r>
          </a:p>
        </p:txBody>
      </p:sp>
      <p:pic>
        <p:nvPicPr>
          <p:cNvPr id="2050" name="Picture 2" descr="Picture background">
            <a:extLst>
              <a:ext uri="{FF2B5EF4-FFF2-40B4-BE49-F238E27FC236}">
                <a16:creationId xmlns:a16="http://schemas.microsoft.com/office/drawing/2014/main" id="{4061299A-05E0-9E0E-0E07-41BEEF72039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3485" t="-15037" r="-10830" b="-8254"/>
          <a:stretch/>
        </p:blipFill>
        <p:spPr bwMode="auto">
          <a:xfrm>
            <a:off x="4659549" y="2062265"/>
            <a:ext cx="4610911" cy="47957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8269972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23DA230F-D1BF-ED35-2F79-F5FE98D985FF}"/>
              </a:ext>
            </a:extLst>
          </p:cNvPr>
          <p:cNvSpPr txBox="1"/>
          <p:nvPr/>
        </p:nvSpPr>
        <p:spPr>
          <a:xfrm>
            <a:off x="252919" y="437745"/>
            <a:ext cx="8531157" cy="22467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Опыты </a:t>
            </a:r>
          </a:p>
          <a:p>
            <a:pPr algn="just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 кем, как ни с папой, можно провести интересные опыты, начиная с простых и кончая самыми загадочными? Всевозможные химические вещества нужно приобрести заранее, решив, что вы будете делать. Это не только станет интересным временем для ребенка, но и расширит его кругозор, а, возможно, и вызовет интерес к таким предметам, как химия и физика.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8AA81DE5-AD7C-B085-8143-FF802A1AB125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-50" t="26210" r="1067" b="-2855"/>
          <a:stretch/>
        </p:blipFill>
        <p:spPr>
          <a:xfrm>
            <a:off x="252920" y="2684514"/>
            <a:ext cx="8531157" cy="373574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2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67454481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927CDA9C-ECBE-A249-8526-69F9B592F21D}"/>
              </a:ext>
            </a:extLst>
          </p:cNvPr>
          <p:cNvSpPr txBox="1"/>
          <p:nvPr/>
        </p:nvSpPr>
        <p:spPr>
          <a:xfrm>
            <a:off x="204281" y="369651"/>
            <a:ext cx="4367719" cy="627864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Стройка с папой </a:t>
            </a:r>
          </a:p>
          <a:p>
            <a:pPr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Большие коробки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изпод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холодильника и других крупногабаритных предметов станут отличным материалом для создания игр. Папа и ребенок могут соорудить из них дом, машину, ракету и многое другое. Как это будет выглядеть и чем будет оснащено – зависит лишь от их фантазии. Можно при конструировании использовать фонарик, небольшой вентилятор и другую несложную технику –сооружение станет еще привлекательнее. Дети очень любят всевозможные самодельные дома. Папа и ребенок интересно проведут время, строя шалаш. Сделать это можно прямо во дворе, а если вы живете в квартире, можно выехать в близлежащий парк или лес. Также интересны домики на деревьях, здесь нужно постараться, чтобы все было надежно закреплено. Из них хорошо наблюдать за местностью. 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DC403FF6-769E-7AD0-C459-52688CC0D72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4640094" y="457200"/>
            <a:ext cx="4212076" cy="601169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1470813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02F669E2-8A24-4730-9B7C-1C6F2AF35D5B}"/>
              </a:ext>
            </a:extLst>
          </p:cNvPr>
          <p:cNvSpPr txBox="1"/>
          <p:nvPr/>
        </p:nvSpPr>
        <p:spPr>
          <a:xfrm>
            <a:off x="359923" y="1605064"/>
            <a:ext cx="8531158" cy="28623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ru-RU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Куда сходить с </a:t>
            </a:r>
          </a:p>
          <a:p>
            <a:r>
              <a:rPr lang="ru-RU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папой? </a:t>
            </a:r>
          </a:p>
          <a:p>
            <a:pPr algn="just"/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 все папы будут в восторге от посещения, например, кукольного театра, однако есть места, в которые глава семейства пойдет с большей вероятностью, это: тир, спортплощадка с тренажерами, конюшня с конными прогулками, лодочный причал с катанием на лодке, рыбалка, сбор орехов и ягод в лесу, спортивные соревнования, веревочный парк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32ACADC-71EF-9BBF-48F9-192BC60049FA}"/>
              </a:ext>
            </a:extLst>
          </p:cNvPr>
          <p:cNvSpPr txBox="1"/>
          <p:nvPr/>
        </p:nvSpPr>
        <p:spPr>
          <a:xfrm>
            <a:off x="359923" y="4098054"/>
            <a:ext cx="8424154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Что принести с прогулки Если прихватить с улицы несколько деревяшек, дома вместе с ребенком папа сможет смастерить из них поделку, игрушку и даже полезную вещь. Несколько виноградных улиток отлично проживут в стеклянной банке с крышкой в мелкую дырочку два – три дня. Кормить их можно мукой и водой. Наблюдать за этими созданиями будет интересно и детям, и взрослым! Через время отпустите улиток на волю. Если вы были на берегу, захватите с собой несколько плоских камней, рисовать на них – одно удовольствие.</a:t>
            </a: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10C17780-2E17-B150-FB34-06EBA1D9A834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-514" t="-718" r="1" b="3253"/>
          <a:stretch/>
        </p:blipFill>
        <p:spPr>
          <a:xfrm>
            <a:off x="2645924" y="451621"/>
            <a:ext cx="6245158" cy="249299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2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58906055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EE2B7306-4BC2-A26F-8F47-432FB0732B75}"/>
              </a:ext>
            </a:extLst>
          </p:cNvPr>
          <p:cNvSpPr txBox="1"/>
          <p:nvPr/>
        </p:nvSpPr>
        <p:spPr>
          <a:xfrm>
            <a:off x="282103" y="505838"/>
            <a:ext cx="8550612" cy="200054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Помните известную песню</a:t>
            </a:r>
            <a:r>
              <a:rPr lang="ru-RU" dirty="0"/>
              <a:t>: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«Папа может, папа может все, что угодно»? Это на самом деле так. Не стоит бояться округленных глаз супруга, когда вы произносите фразу: «Дорогой, поиграй с ребенком». Совсем немного вдохновения с вашей стороны, несколько свежих мыслей – и ваши домочадцы будут заняты интересным делом. Ведь папы – почти как дети, только взрослые!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28124EC5-8E87-6611-5BC5-29614D8E848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35810" y="2506386"/>
            <a:ext cx="4396906" cy="404577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92D05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6DE02559-BC38-81F4-556E-D1AF6958F26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282102" y="2506386"/>
            <a:ext cx="4095346" cy="404577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2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441671411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Красный и оранжевый">
      <a:dk1>
        <a:sysClr val="windowText" lastClr="000000"/>
      </a:dk1>
      <a:lt1>
        <a:sysClr val="window" lastClr="FFFFFF"/>
      </a:lt1>
      <a:dk2>
        <a:srgbClr val="505046"/>
      </a:dk2>
      <a:lt2>
        <a:srgbClr val="EEECE1"/>
      </a:lt2>
      <a:accent1>
        <a:srgbClr val="E84C22"/>
      </a:accent1>
      <a:accent2>
        <a:srgbClr val="FFBD47"/>
      </a:accent2>
      <a:accent3>
        <a:srgbClr val="B64926"/>
      </a:accent3>
      <a:accent4>
        <a:srgbClr val="FF8427"/>
      </a:accent4>
      <a:accent5>
        <a:srgbClr val="CC9900"/>
      </a:accent5>
      <a:accent6>
        <a:srgbClr val="B22600"/>
      </a:accent6>
      <a:hlink>
        <a:srgbClr val="CC9900"/>
      </a:hlink>
      <a:folHlink>
        <a:srgbClr val="666699"/>
      </a:folHlink>
    </a:clrScheme>
    <a:fontScheme name="Century Gothic">
      <a:maj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Углубление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  <a:lumMod val="100000"/>
              </a:schemeClr>
            </a:gs>
          </a:gsLst>
          <a:lin ang="504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75000"/>
                <a:satMod val="120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>
            <a:bevelT w="50800" h="12700" prst="softRound"/>
          </a:sp3d>
        </a:effectStyle>
        <a:effectStyle>
          <a:effectLst>
            <a:outerShdw blurRad="44450" dist="50800" dir="5400000" sx="96000" rotWithShape="0">
              <a:srgbClr val="000000">
                <a:alpha val="3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 contourW="15875">
            <a:bevelT w="101600" h="25400" prst="softRound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107</TotalTime>
  <Words>824</Words>
  <Application>Microsoft Office PowerPoint</Application>
  <PresentationFormat>Экран (4:3)</PresentationFormat>
  <Paragraphs>22</Paragraphs>
  <Slides>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2" baseType="lpstr">
      <vt:lpstr>Arial</vt:lpstr>
      <vt:lpstr>Century Gothic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Артём Кулаков</dc:creator>
  <cp:lastModifiedBy>Dmitry Nicolsky</cp:lastModifiedBy>
  <cp:revision>7</cp:revision>
  <dcterms:created xsi:type="dcterms:W3CDTF">2014-06-21T11:00:46Z</dcterms:created>
  <dcterms:modified xsi:type="dcterms:W3CDTF">2024-09-29T13:02:57Z</dcterms:modified>
</cp:coreProperties>
</file>