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5050"/>
    <a:srgbClr val="FF3399"/>
    <a:srgbClr val="FF66FF"/>
    <a:srgbClr val="00CC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12681-B398-45F9-BB6A-5124C0410BCB}" type="datetimeFigureOut">
              <a:rPr lang="ru-RU" smtClean="0"/>
              <a:t>16.05.2017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5D434-31DF-4AB5-9E19-696131ABDB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12681-B398-45F9-BB6A-5124C0410BCB}" type="datetimeFigureOut">
              <a:rPr lang="ru-RU" smtClean="0"/>
              <a:t>16.05.2017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5D434-31DF-4AB5-9E19-696131ABDB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12681-B398-45F9-BB6A-5124C0410BCB}" type="datetimeFigureOut">
              <a:rPr lang="ru-RU" smtClean="0"/>
              <a:t>16.05.2017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5D434-31DF-4AB5-9E19-696131ABDBEC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12681-B398-45F9-BB6A-5124C0410BCB}" type="datetimeFigureOut">
              <a:rPr lang="ru-RU" smtClean="0"/>
              <a:t>16.05.2017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5D434-31DF-4AB5-9E19-696131ABDBE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12681-B398-45F9-BB6A-5124C0410BCB}" type="datetimeFigureOut">
              <a:rPr lang="ru-RU" smtClean="0"/>
              <a:t>16.05.2017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5D434-31DF-4AB5-9E19-696131ABDB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12681-B398-45F9-BB6A-5124C0410BCB}" type="datetimeFigureOut">
              <a:rPr lang="ru-RU" smtClean="0"/>
              <a:t>16.05.2017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5D434-31DF-4AB5-9E19-696131ABDBE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12681-B398-45F9-BB6A-5124C0410BCB}" type="datetimeFigureOut">
              <a:rPr lang="ru-RU" smtClean="0"/>
              <a:t>16.05.2017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5D434-31DF-4AB5-9E19-696131ABDB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12681-B398-45F9-BB6A-5124C0410BCB}" type="datetimeFigureOut">
              <a:rPr lang="ru-RU" smtClean="0"/>
              <a:t>16.05.2017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5D434-31DF-4AB5-9E19-696131ABDB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12681-B398-45F9-BB6A-5124C0410BCB}" type="datetimeFigureOut">
              <a:rPr lang="ru-RU" smtClean="0"/>
              <a:t>16.05.2017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5D434-31DF-4AB5-9E19-696131ABDB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12681-B398-45F9-BB6A-5124C0410BCB}" type="datetimeFigureOut">
              <a:rPr lang="ru-RU" smtClean="0"/>
              <a:t>16.05.2017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5D434-31DF-4AB5-9E19-696131ABDBEC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12681-B398-45F9-BB6A-5124C0410BCB}" type="datetimeFigureOut">
              <a:rPr lang="ru-RU" smtClean="0"/>
              <a:t>16.05.2017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5D434-31DF-4AB5-9E19-696131ABDBE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9D12681-B398-45F9-BB6A-5124C0410BCB}" type="datetimeFigureOut">
              <a:rPr lang="ru-RU" smtClean="0"/>
              <a:t>16.05.2017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5B5D434-31DF-4AB5-9E19-696131ABDBE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2520280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FF99FF"/>
                </a:solidFill>
                <a:latin typeface="Arial Black" pitchFamily="34" charset="0"/>
              </a:rPr>
              <a:t>«Весна в цветах»</a:t>
            </a:r>
            <a:br>
              <a:rPr lang="ru-RU" sz="6000" b="1" i="1" dirty="0" smtClean="0">
                <a:solidFill>
                  <a:srgbClr val="FF99FF"/>
                </a:solidFill>
                <a:latin typeface="Arial Black" pitchFamily="34" charset="0"/>
              </a:rPr>
            </a:br>
            <a:endParaRPr lang="ru-RU" sz="6000" b="1" i="1" dirty="0">
              <a:solidFill>
                <a:srgbClr val="FF99FF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348880"/>
            <a:ext cx="7560840" cy="4104456"/>
          </a:xfrm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/>
          <a:lstStyle/>
          <a:p>
            <a:endParaRPr lang="ru-RU" dirty="0" smtClean="0"/>
          </a:p>
          <a:p>
            <a:r>
              <a:rPr lang="ru-RU" sz="2400" b="1" dirty="0" smtClean="0">
                <a:solidFill>
                  <a:srgbClr val="7030A0"/>
                </a:solidFill>
                <a:latin typeface="Book Antiqua" pitchFamily="18" charset="0"/>
              </a:rPr>
              <a:t>Выставка коллективных  работ</a:t>
            </a:r>
          </a:p>
          <a:p>
            <a:endParaRPr lang="ru-RU" sz="2400" b="1" dirty="0">
              <a:solidFill>
                <a:srgbClr val="7030A0"/>
              </a:solidFill>
              <a:latin typeface="Book Antiqua" pitchFamily="18" charset="0"/>
            </a:endParaRPr>
          </a:p>
          <a:p>
            <a:r>
              <a:rPr lang="ru-RU" sz="2400" b="1" dirty="0" smtClean="0">
                <a:solidFill>
                  <a:srgbClr val="7030A0"/>
                </a:solidFill>
                <a:latin typeface="Book Antiqua" pitchFamily="18" charset="0"/>
              </a:rPr>
              <a:t>по </a:t>
            </a:r>
            <a:r>
              <a:rPr lang="ru-RU" sz="2400" b="1" dirty="0" smtClean="0">
                <a:solidFill>
                  <a:srgbClr val="7030A0"/>
                </a:solidFill>
                <a:latin typeface="Book Antiqua" pitchFamily="18" charset="0"/>
              </a:rPr>
              <a:t>изо деятельности</a:t>
            </a:r>
            <a:endParaRPr lang="ru-RU" sz="2400" b="1" dirty="0">
              <a:solidFill>
                <a:srgbClr val="7030A0"/>
              </a:solidFill>
              <a:latin typeface="Book Antiqua" pitchFamily="18" charset="0"/>
            </a:endParaRPr>
          </a:p>
          <a:p>
            <a:endParaRPr lang="ru-RU" sz="2400" b="1" dirty="0" smtClean="0">
              <a:solidFill>
                <a:srgbClr val="7030A0"/>
              </a:solidFill>
              <a:latin typeface="Book Antiqua" pitchFamily="18" charset="0"/>
            </a:endParaRPr>
          </a:p>
          <a:p>
            <a:r>
              <a:rPr lang="ru-RU" sz="2400" b="1" dirty="0" smtClean="0">
                <a:solidFill>
                  <a:srgbClr val="7030A0"/>
                </a:solidFill>
                <a:latin typeface="Book Antiqua" pitchFamily="18" charset="0"/>
              </a:rPr>
              <a:t>с детьми младшей группы №12</a:t>
            </a:r>
          </a:p>
          <a:p>
            <a:r>
              <a:rPr lang="ru-RU" b="1" dirty="0">
                <a:solidFill>
                  <a:srgbClr val="7030A0"/>
                </a:solidFill>
                <a:latin typeface="Book Antiqua" pitchFamily="18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Book Antiqua" pitchFamily="18" charset="0"/>
              </a:rPr>
              <a:t>                            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Book Antiqua" pitchFamily="18" charset="0"/>
              </a:rPr>
              <a:t>                                                       </a:t>
            </a:r>
            <a:r>
              <a:rPr lang="ru-RU" sz="1800" b="1" dirty="0" smtClean="0">
                <a:solidFill>
                  <a:srgbClr val="7030A0"/>
                </a:solidFill>
                <a:latin typeface="Book Antiqua" pitchFamily="18" charset="0"/>
              </a:rPr>
              <a:t>Воспитатель: Романюк Н.Ю.</a:t>
            </a:r>
            <a:r>
              <a:rPr lang="ru-RU" b="1" dirty="0" smtClean="0">
                <a:solidFill>
                  <a:srgbClr val="7030A0"/>
                </a:solidFill>
                <a:latin typeface="Book Antiqua" pitchFamily="18" charset="0"/>
              </a:rPr>
              <a:t>                                                                                   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Book Antiqua" pitchFamily="18" charset="0"/>
              </a:rPr>
              <a:t>                                                                                  </a:t>
            </a:r>
            <a:r>
              <a:rPr lang="ru-RU" sz="1800" b="1" dirty="0" smtClean="0">
                <a:solidFill>
                  <a:srgbClr val="7030A0"/>
                </a:solidFill>
                <a:latin typeface="Book Antiqua" pitchFamily="18" charset="0"/>
              </a:rPr>
              <a:t>май 2017 г.</a:t>
            </a:r>
          </a:p>
          <a:p>
            <a:endParaRPr lang="ru-RU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54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048672"/>
          </a:xfrm>
          <a:ln>
            <a:solidFill>
              <a:srgbClr val="7030A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rmAutofit fontScale="90000"/>
          </a:bodyPr>
          <a:lstStyle/>
          <a:p>
            <a:r>
              <a:rPr lang="ru-RU" sz="2800" u="sng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Цель коллективной деятельности с детьми по </a:t>
            </a:r>
            <a:br>
              <a:rPr lang="ru-RU" sz="2800" u="sng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</a:br>
            <a:r>
              <a:rPr lang="ru-RU" sz="2800" u="sng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изо деятельности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: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Учить создавать как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индивидуальные,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так  и  коллективные  композиции в рисунке, аппликации .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Заинтересовать детей , пробудить их творческую активность. </a:t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</a:b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/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Способствовать: формированию у детей положительных отношений со сверстниками , развитию воображения  , осознанию личного вклада в общий результат . </a:t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Воспитывать: дружеские отношения в совместной работе, внимание друг к другу.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43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04"/>
          <a:stretch/>
        </p:blipFill>
        <p:spPr>
          <a:xfrm>
            <a:off x="1187623" y="1988841"/>
            <a:ext cx="6768753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44016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Рисование: </a:t>
            </a:r>
            <a:r>
              <a:rPr lang="ru-RU" sz="3200" b="1" dirty="0" smtClean="0">
                <a:solidFill>
                  <a:srgbClr val="7030A0"/>
                </a:solidFill>
                <a:latin typeface="Book Antiqua" pitchFamily="18" charset="0"/>
              </a:rPr>
              <a:t>« Веточка  персика »</a:t>
            </a:r>
            <a:br>
              <a:rPr lang="ru-RU" sz="3200" b="1" dirty="0" smtClean="0">
                <a:solidFill>
                  <a:srgbClr val="7030A0"/>
                </a:solidFill>
                <a:latin typeface="Book Antiqua" pitchFamily="18" charset="0"/>
              </a:rPr>
            </a:br>
            <a:r>
              <a:rPr lang="ru-RU" sz="2800" dirty="0" smtClean="0"/>
              <a:t>(Отпечатки «щепоткой»)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8052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" r="19376"/>
          <a:stretch/>
        </p:blipFill>
        <p:spPr>
          <a:xfrm>
            <a:off x="323528" y="260648"/>
            <a:ext cx="8568951" cy="6408712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411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4" r="20537" b="17662"/>
          <a:stretch/>
        </p:blipFill>
        <p:spPr>
          <a:xfrm>
            <a:off x="683568" y="2132856"/>
            <a:ext cx="7848872" cy="4464496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010552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2-х этапная аппликация</a:t>
            </a:r>
            <a:br>
              <a:rPr lang="ru-RU" sz="3600" dirty="0" smtClean="0"/>
            </a:br>
            <a:r>
              <a:rPr lang="ru-RU" sz="3600" dirty="0" smtClean="0">
                <a:solidFill>
                  <a:srgbClr val="7030A0"/>
                </a:solidFill>
                <a:latin typeface="Book Antiqua" pitchFamily="18" charset="0"/>
                <a:cs typeface="Arial" pitchFamily="34" charset="0"/>
              </a:rPr>
              <a:t>«Бабочки на одуванчиках»</a:t>
            </a:r>
            <a:br>
              <a:rPr lang="ru-RU" sz="3600" dirty="0" smtClean="0">
                <a:solidFill>
                  <a:srgbClr val="7030A0"/>
                </a:solidFill>
                <a:latin typeface="Book Antiqua" pitchFamily="18" charset="0"/>
                <a:cs typeface="Arial" pitchFamily="34" charset="0"/>
              </a:rPr>
            </a:br>
            <a:r>
              <a:rPr lang="ru-RU" sz="3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            </a:t>
            </a:r>
            <a:r>
              <a:rPr lang="ru-RU" sz="22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Arial" pitchFamily="34" charset="0"/>
              </a:rPr>
              <a:t>(работа с ватными дисками, бумагой)</a:t>
            </a:r>
            <a:br>
              <a:rPr lang="ru-RU" sz="22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Arial" pitchFamily="34" charset="0"/>
              </a:rPr>
            </a:br>
            <a:endParaRPr lang="ru-RU" sz="2200" dirty="0">
              <a:solidFill>
                <a:schemeClr val="bg1">
                  <a:lumMod val="95000"/>
                </a:schemeClr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74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7" r="5026"/>
          <a:stretch/>
        </p:blipFill>
        <p:spPr>
          <a:xfrm>
            <a:off x="1115616" y="2133600"/>
            <a:ext cx="6912768" cy="4103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06496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7030A0"/>
                </a:solidFill>
                <a:latin typeface="Book Antiqua" pitchFamily="18" charset="0"/>
              </a:rPr>
              <a:t>«Лютики-цветочки»</a:t>
            </a:r>
            <a:br>
              <a:rPr lang="ru-RU" sz="4000" dirty="0" smtClean="0">
                <a:solidFill>
                  <a:srgbClr val="7030A0"/>
                </a:solidFill>
                <a:latin typeface="Book Antiqua" pitchFamily="18" charset="0"/>
              </a:rPr>
            </a:b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latin typeface="Book Antiqua" pitchFamily="18" charset="0"/>
              </a:rPr>
              <a:t>(Рисование разрезанными трубочками, пальчиками)</a:t>
            </a:r>
            <a:endParaRPr lang="ru-RU" sz="2000" dirty="0">
              <a:solidFill>
                <a:schemeClr val="bg1">
                  <a:lumMod val="95000"/>
                </a:schemeClr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40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r="22712"/>
          <a:stretch/>
        </p:blipFill>
        <p:spPr>
          <a:xfrm>
            <a:off x="755576" y="548680"/>
            <a:ext cx="7632848" cy="5832647"/>
          </a:xfrm>
          <a:prstGeom prst="rect">
            <a:avLst/>
          </a:prstGeom>
          <a:ln>
            <a:solidFill>
              <a:srgbClr val="7030A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8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9"/>
          <a:stretch/>
        </p:blipFill>
        <p:spPr>
          <a:xfrm>
            <a:off x="640363" y="1839662"/>
            <a:ext cx="8046437" cy="4876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84176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7030A0"/>
                </a:solidFill>
                <a:latin typeface="Book Antiqua" pitchFamily="18" charset="0"/>
              </a:rPr>
              <a:t>« Весна в цветах »</a:t>
            </a:r>
            <a:br>
              <a:rPr lang="ru-RU" sz="4000" dirty="0" smtClean="0">
                <a:solidFill>
                  <a:srgbClr val="7030A0"/>
                </a:solidFill>
                <a:latin typeface="Book Antiqua" pitchFamily="18" charset="0"/>
              </a:rPr>
            </a:br>
            <a:r>
              <a:rPr lang="ru-RU" sz="3100" dirty="0" smtClean="0"/>
              <a:t>Совместное творчество детей и родителей</a:t>
            </a:r>
            <a:endParaRPr lang="ru-RU" sz="3100" dirty="0"/>
          </a:p>
        </p:txBody>
      </p:sp>
    </p:spTree>
    <p:extLst>
      <p:ext uri="{BB962C8B-B14F-4D97-AF65-F5344CB8AC3E}">
        <p14:creationId xmlns:p14="http://schemas.microsoft.com/office/powerpoint/2010/main" val="225556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84" b="1552"/>
          <a:stretch/>
        </p:blipFill>
        <p:spPr>
          <a:xfrm>
            <a:off x="323528" y="620688"/>
            <a:ext cx="8424936" cy="5813033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24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262</TotalTime>
  <Words>52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Book Antiqua</vt:lpstr>
      <vt:lpstr>Candara</vt:lpstr>
      <vt:lpstr>Symbol</vt:lpstr>
      <vt:lpstr>Волна</vt:lpstr>
      <vt:lpstr>«Весна в цветах» </vt:lpstr>
      <vt:lpstr>Цель коллективной деятельности с детьми по  изо деятельности:  Учить создавать как индивидуальные,  так  и  коллективные  композиции в рисунке, аппликации . Заинтересовать детей , пробудить их творческую активность.   Способствовать: формированию у детей положительных отношений со сверстниками , развитию воображения  , осознанию личного вклада в общий результат .  Воспитывать: дружеские отношения в совместной работе, внимание друг к другу. </vt:lpstr>
      <vt:lpstr>Рисование: « Веточка  персика » (Отпечатки «щепоткой»)</vt:lpstr>
      <vt:lpstr>Презентация PowerPoint</vt:lpstr>
      <vt:lpstr>2-х этапная аппликация «Бабочки на одуванчиках»                               (работа с ватными дисками, бумагой) </vt:lpstr>
      <vt:lpstr>«Лютики-цветочки» (Рисование разрезанными трубочками, пальчиками)</vt:lpstr>
      <vt:lpstr>Презентация PowerPoint</vt:lpstr>
      <vt:lpstr>« Весна в цветах » Совместное творчество детей и родителей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«Весна в цветах»</dc:title>
  <dc:creator>вова</dc:creator>
  <cp:lastModifiedBy>User</cp:lastModifiedBy>
  <cp:revision>19</cp:revision>
  <dcterms:created xsi:type="dcterms:W3CDTF">2017-05-13T14:35:46Z</dcterms:created>
  <dcterms:modified xsi:type="dcterms:W3CDTF">2017-05-16T06:31:16Z</dcterms:modified>
</cp:coreProperties>
</file>