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26" r:id="rId2"/>
    <p:sldId id="385" r:id="rId3"/>
    <p:sldId id="371" r:id="rId4"/>
    <p:sldId id="257" r:id="rId5"/>
    <p:sldId id="258" r:id="rId6"/>
    <p:sldId id="290" r:id="rId7"/>
    <p:sldId id="282" r:id="rId8"/>
    <p:sldId id="289" r:id="rId9"/>
    <p:sldId id="259" r:id="rId10"/>
    <p:sldId id="339" r:id="rId11"/>
    <p:sldId id="329" r:id="rId12"/>
    <p:sldId id="263" r:id="rId13"/>
    <p:sldId id="388" r:id="rId14"/>
    <p:sldId id="389" r:id="rId15"/>
    <p:sldId id="390" r:id="rId16"/>
    <p:sldId id="391" r:id="rId17"/>
    <p:sldId id="392" r:id="rId18"/>
    <p:sldId id="288" r:id="rId19"/>
    <p:sldId id="386" r:id="rId20"/>
    <p:sldId id="333" r:id="rId21"/>
    <p:sldId id="384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8413" autoAdjust="0"/>
  </p:normalViewPr>
  <p:slideViewPr>
    <p:cSldViewPr>
      <p:cViewPr varScale="1">
        <p:scale>
          <a:sx n="80" d="100"/>
          <a:sy n="80" d="100"/>
        </p:scale>
        <p:origin x="10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11118-F4FA-4931-9784-A416C473BFF4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A92E6-168E-41EE-A83F-1A3A3D3730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253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B53A0D-3B46-423A-84A8-8B8F271CB13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021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A92E6-168E-41EE-A83F-1A3A3D373024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351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DF073-286A-40BD-AEF9-8E9B2A1FCE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2E946-CAEC-497F-907C-F77D26D65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C938F-ADE9-43ED-B4DF-E4A2B6E5D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2154C-9479-4AC8-AAD3-0ECDB54E0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DF808-E8BE-44E0-87D9-196A9B03C6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0A47A-EBD3-4195-AC25-3316DC4A3E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1F493-CB4D-4244-BF01-5A3FF82304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B9D79-5251-48BF-9555-AC106C237E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DF5FD-2CDC-4EF2-BE1F-17D1B5713E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56E89-6B35-4F2C-9821-41F06A3CB4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8663C-3224-4BEC-BF3E-EB00C7D5F9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F2ED0D8-7BBD-421E-953C-1A5F7AEE89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psyjournals.ru/files/19475/Kids.p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mygalery.ru/upload/users/46af2280b62c9cda57c799e3484cc389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festival.1september.ru/articles/590433/img3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orc.zouo.ru/assets/gallery/%C8%CE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67544" y="253970"/>
            <a:ext cx="74168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дошкольное учреждение «Детский сад комбинированного вида №5 «Золотая рыбка» г. </a:t>
            </a:r>
            <a:r>
              <a:rPr kumimoji="0" lang="ru-RU" sz="1600" b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Щёлкино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4388" y="1499412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«Инклюзивное образование в современном ДОУ»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8"/>
          <p:cNvSpPr>
            <a:spLocks noChangeArrowheads="1"/>
          </p:cNvSpPr>
          <p:nvPr/>
        </p:nvSpPr>
        <p:spPr bwMode="auto">
          <a:xfrm>
            <a:off x="4430257" y="2837187"/>
            <a:ext cx="4573016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Предоставьте </a:t>
            </a:r>
            <a:r>
              <a:rPr lang="ru-RU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каждому человеку все те права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которыми бы вы хотели обладать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сами».</a:t>
            </a:r>
            <a:endParaRPr lang="ru-RU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                            Роберт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Ингерсолли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8"/>
          <p:cNvSpPr>
            <a:spLocks noChangeArrowheads="1"/>
          </p:cNvSpPr>
          <p:nvPr/>
        </p:nvSpPr>
        <p:spPr bwMode="auto">
          <a:xfrm>
            <a:off x="5148064" y="6309320"/>
            <a:ext cx="18722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Щёлкино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2019.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497" y="3097499"/>
            <a:ext cx="3954760" cy="3356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052736"/>
            <a:ext cx="8604448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hangingPunct="0">
              <a:buFont typeface="Wingdings" panose="05000000000000000000" pitchFamily="2" charset="2"/>
              <a:buChar char="Ø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эволюционности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поэтапности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развития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инклюзивной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практики;</a:t>
            </a:r>
          </a:p>
          <a:p>
            <a:pPr marL="285750" indent="-285750" eaLnBrk="0" hangingPunct="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индивидуального  и междисциплинарного подхода.</a:t>
            </a:r>
          </a:p>
          <a:p>
            <a:pPr marL="285750" indent="-285750" eaLnBrk="0" hangingPunct="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вариативной </a:t>
            </a:r>
            <a:r>
              <a:rPr lang="ru-RU" sz="16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развивающей </a:t>
            </a:r>
            <a:r>
              <a:rPr lang="ru-RU" sz="16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среды и </a:t>
            </a:r>
            <a:r>
              <a:rPr lang="ru-RU" sz="16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методической базы обучения и </a:t>
            </a:r>
            <a:r>
              <a:rPr lang="ru-RU" sz="16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воспитания.</a:t>
            </a:r>
          </a:p>
          <a:p>
            <a:pPr marL="285750" indent="-285750" eaLnBrk="0" hangingPunct="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модульной </a:t>
            </a:r>
            <a:r>
              <a:rPr lang="ru-RU" sz="16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организации образовательных </a:t>
            </a:r>
            <a:r>
              <a:rPr lang="ru-RU" sz="16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программ.</a:t>
            </a:r>
          </a:p>
          <a:p>
            <a:pPr marL="285750" indent="-285750" eaLnBrk="0" hangingPunct="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самостоятельной </a:t>
            </a:r>
            <a:r>
              <a:rPr lang="ru-RU" sz="16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активности </a:t>
            </a:r>
            <a:r>
              <a:rPr lang="ru-RU" sz="16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ребенка- </a:t>
            </a:r>
            <a:r>
              <a:rPr lang="ru-RU" sz="1400" i="1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индивидуализация и социальное взаимодействие;</a:t>
            </a:r>
          </a:p>
          <a:p>
            <a:pPr marL="285750" indent="-285750" eaLnBrk="0" hangingPunct="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семейно- </a:t>
            </a:r>
            <a:r>
              <a:rPr lang="ru-RU" sz="16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ориентированного сопровождения партнерское взаимодействие с </a:t>
            </a:r>
            <a:r>
              <a:rPr lang="ru-RU" sz="16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семьей.</a:t>
            </a:r>
          </a:p>
          <a:p>
            <a:pPr marL="285750" indent="-285750" eaLnBrk="0" hangingPunct="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динамического </a:t>
            </a:r>
            <a:r>
              <a:rPr lang="ru-RU" sz="16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развития образовательной модели детского </a:t>
            </a:r>
            <a:r>
              <a:rPr lang="ru-RU" sz="16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сада.</a:t>
            </a:r>
          </a:p>
          <a:p>
            <a:pPr marL="285750" indent="-285750" eaLnBrk="0" hangingPunct="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активного </a:t>
            </a:r>
            <a:r>
              <a:rPr lang="ru-RU" sz="16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включения всех участников образовательного процесса </a:t>
            </a:r>
          </a:p>
          <a:p>
            <a:pPr marL="285750" indent="-285750" eaLnBrk="0" hangingPunct="0">
              <a:buFont typeface="Wingdings" panose="05000000000000000000" pitchFamily="2" charset="2"/>
              <a:buChar char="Ø"/>
            </a:pP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природособразности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образования  -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соответствие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содержания, приемов и методов обучения и воспитания возможностям и потребностям ребенка </a:t>
            </a:r>
          </a:p>
          <a:p>
            <a:pPr marL="285750" indent="-285750" eaLnBrk="0" hangingPunct="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системности и непрерывности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476672"/>
            <a:ext cx="27077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Принципы инклюзии</a:t>
            </a:r>
            <a:endParaRPr lang="ru-RU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4437112"/>
            <a:ext cx="471601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Реализация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принципа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мультидисциплинарности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будет обеспечена  созданием команды   специалистов, осуществляющей «сопровождение»  всех субъектов образовательной     деятельности </a:t>
            </a: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0" hangingPunct="0"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родителей, педагогов, детей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28" y="3920771"/>
            <a:ext cx="3785529" cy="260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0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682081" y="1196752"/>
            <a:ext cx="820891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Инклюзивное (включающее)  образование – это шаг на пути достижения конечной цели – создание включающего общества, которое позволит всем детям и взрослым, независимо от пола, возраста, этнической принадлежности, способностей, наличия или отсутствия нарушений развития и ВИЧ-инфекции, участвовать в жизни общества и вносить в нее свой вклад. В таком обществе отличия уважаются и ценятся…» 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Д.А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Медведев 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82081" y="4416206"/>
            <a:ext cx="387774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tabLst>
                <a:tab pos="4314825" algn="l"/>
              </a:tabLst>
            </a:pP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«…Из </a:t>
            </a:r>
            <a:r>
              <a:rPr lang="ru-RU" sz="1600" b="1" i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того, как общество относится к инвалидам 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делают </a:t>
            </a:r>
            <a:r>
              <a:rPr lang="ru-RU" sz="1600" b="1" i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выводы о том, насколько оно 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цивилизовано.</a:t>
            </a:r>
          </a:p>
          <a:p>
            <a:pPr eaLnBrk="0" hangingPunct="0">
              <a:tabLst>
                <a:tab pos="4314825" algn="l"/>
              </a:tabLst>
            </a:pP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lang="ru-RU" sz="1600" b="1" i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России здесь есть чему 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учиться…»</a:t>
            </a:r>
          </a:p>
          <a:p>
            <a:pPr eaLnBrk="0" hangingPunct="0">
              <a:tabLst>
                <a:tab pos="4314825" algn="l"/>
              </a:tabLst>
            </a:pP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В.В</a:t>
            </a:r>
            <a:r>
              <a:rPr lang="ru-RU" sz="1600" b="1" i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Путин </a:t>
            </a:r>
            <a:endParaRPr lang="ru-RU" b="1" dirty="0">
              <a:solidFill>
                <a:srgbClr val="7030A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3284984"/>
            <a:ext cx="4104118" cy="30780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07398" y="4339326"/>
            <a:ext cx="473660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tabLst>
                <a:tab pos="2970213" algn="ctr"/>
              </a:tabLst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Педагогического характера: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§"/>
              <a:tabLst>
                <a:tab pos="2970213" algn="ctr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рассмотрение развития каждого ребенка как уникального процесса (отказ от сравнивания детей друг с другом)</a:t>
            </a:r>
          </a:p>
          <a:p>
            <a:pPr eaLnBrk="0" hangingPunct="0">
              <a:buFont typeface="Wingdings" pitchFamily="2" charset="2"/>
              <a:buChar char="§"/>
              <a:tabLst>
                <a:tab pos="2970213" algn="ctr"/>
              </a:tabLs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активизация когнитивного развития через коммуникацию и имитацию</a:t>
            </a:r>
            <a:r>
              <a:rPr lang="ru-RU" sz="1600" dirty="0" smtClean="0">
                <a:cs typeface="Times New Roman" pitchFamily="18" charset="0"/>
              </a:rPr>
              <a:t>. 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332656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tabLst>
                <a:tab pos="2970213" algn="ctr"/>
              </a:tabLst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Преимущества инклюзивного образования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90872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tabLst>
                <a:tab pos="2970213" algn="ctr"/>
              </a:tabLs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984561"/>
            <a:ext cx="835292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tabLst>
                <a:tab pos="2970213" algn="ctr"/>
              </a:tabLs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Социального характера: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>
              <a:buFont typeface="Arial" pitchFamily="34" charset="0"/>
              <a:buChar char="•"/>
              <a:tabLst>
                <a:tab pos="2970213" algn="ctr"/>
              </a:tabLs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развитие самостоятельности через предоставление помощи;</a:t>
            </a:r>
          </a:p>
          <a:p>
            <a:pPr eaLnBrk="0" hangingPunct="0">
              <a:buFont typeface="Arial" pitchFamily="34" charset="0"/>
              <a:buChar char="•"/>
              <a:tabLst>
                <a:tab pos="2970213" algn="ctr"/>
              </a:tabLs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обогащение коммуникативного и нравственного опыта;</a:t>
            </a:r>
          </a:p>
          <a:p>
            <a:pPr eaLnBrk="0" hangingPunct="0">
              <a:buFont typeface="Arial" pitchFamily="34" charset="0"/>
              <a:buChar char="•"/>
              <a:tabLst>
                <a:tab pos="2970213" algn="ctr"/>
              </a:tabLs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формирование толерантности, терпения, умения проявлять сочувствие  и    </a:t>
            </a:r>
          </a:p>
          <a:p>
            <a:pPr eaLnBrk="0" hangingPunct="0">
              <a:tabLst>
                <a:tab pos="2970213" algn="ctr"/>
              </a:tabLs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гуманность.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2338778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tabLst>
                <a:tab pos="2970213" algn="ctr"/>
              </a:tabLst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Психологического характера: </a:t>
            </a:r>
          </a:p>
          <a:p>
            <a:pPr eaLnBrk="0" hangingPunct="0">
              <a:buFont typeface="Wingdings" pitchFamily="2" charset="2"/>
              <a:buChar char="§"/>
              <a:tabLst>
                <a:tab pos="2970213" algn="ctr"/>
              </a:tabLst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исключения развития чувства превосходства или комплекса неполноценности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3027668"/>
            <a:ext cx="81369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tabLst>
                <a:tab pos="2970213" algn="ctr"/>
              </a:tabLst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Ме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дицинского характера:</a:t>
            </a:r>
            <a:endParaRPr lang="ru-RU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§"/>
              <a:tabLst>
                <a:tab pos="2970213" algn="ctr"/>
              </a:tabLs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подражание «здоровому» типу поведения как поведенческой норме;</a:t>
            </a:r>
          </a:p>
          <a:p>
            <a:pPr eaLnBrk="0" hangingPunct="0">
              <a:buFont typeface="Wingdings" pitchFamily="2" charset="2"/>
              <a:buChar char="§"/>
              <a:tabLst>
                <a:tab pos="2970213" algn="ctr"/>
              </a:tabLs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исключение социальной изоляции, усугубляющей патологию и   </a:t>
            </a:r>
          </a:p>
          <a:p>
            <a:pPr eaLnBrk="0" hangingPunct="0">
              <a:tabLst>
                <a:tab pos="2970213" algn="ctr"/>
              </a:tabLs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ведущей к развитию «ограниченных возможностей»;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166441"/>
            <a:ext cx="3590056" cy="23694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634082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ресурсы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052736"/>
            <a:ext cx="8676456" cy="556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8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920880" cy="562074"/>
          </a:xfrm>
        </p:spPr>
        <p:txBody>
          <a:bodyPr/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Российское законодательство </a:t>
            </a:r>
            <a:b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образовании детей-инвалидов</a:t>
            </a:r>
            <a:endParaRPr lang="ru-RU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27683" r="1238"/>
          <a:stretch/>
        </p:blipFill>
        <p:spPr>
          <a:xfrm>
            <a:off x="467544" y="1340768"/>
            <a:ext cx="8579296" cy="395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2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7704856" cy="706090"/>
          </a:xfrm>
        </p:spPr>
        <p:txBody>
          <a:bodyPr/>
          <a:lstStyle/>
          <a:p>
            <a:r>
              <a:rPr lang="ru-R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Всеобщая декларация прав человека</a:t>
            </a:r>
            <a:endParaRPr lang="ru-RU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20997" r="3940"/>
          <a:stretch/>
        </p:blipFill>
        <p:spPr>
          <a:xfrm>
            <a:off x="683568" y="1124744"/>
            <a:ext cx="8352928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3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634082"/>
          </a:xfrm>
        </p:spPr>
        <p:txBody>
          <a:bodyPr/>
          <a:lstStyle/>
          <a:p>
            <a:r>
              <a:rPr lang="ru-R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Декларация о правах инвалидов</a:t>
            </a:r>
            <a:endParaRPr lang="ru-RU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12206" r="1182"/>
          <a:stretch/>
        </p:blipFill>
        <p:spPr>
          <a:xfrm>
            <a:off x="899592" y="1340768"/>
            <a:ext cx="7848872" cy="475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39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634082"/>
          </a:xfrm>
        </p:spPr>
        <p:txBody>
          <a:bodyPr/>
          <a:lstStyle/>
          <a:p>
            <a:r>
              <a:rPr lang="ru-R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43 Конституции РФ</a:t>
            </a:r>
            <a:endParaRPr lang="ru-RU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10106" r="-392"/>
          <a:stretch/>
        </p:blipFill>
        <p:spPr>
          <a:xfrm>
            <a:off x="457199" y="1124744"/>
            <a:ext cx="8686801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5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проблемы инклюзивного образования 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России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psyjournals.ru/files/19475/Kids.png">
            <a:hlinkClick r:id="rId3" tgtFrame="_blank"/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5013176"/>
            <a:ext cx="439248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57295" y="980728"/>
            <a:ext cx="843518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Несовершенная образовательно-организационная система ДОУ,  в условиях слабого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нормативно-правового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обеспечения,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уровне документов, регламентирующих      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финансовое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юридическое обеспечение образовательного процесса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слабое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методическое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обеспечение; 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ДОУ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 готово самостоятельно оказать  им необходимую и организованную 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специальную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помощь;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инклюзивное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образование требует создания психологически комфортной среды при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попадании ребенка с ОВЗ  в новые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группы;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состояние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материально-технической базы, так как  развитие инклюзии  в ДОУ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находится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прямой зависимости от решения вопросов финансирования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пребывания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ребенка с особенностями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ДОУ;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кадровое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обеспечение служб комплексного сопровождения детей с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ОВЗ;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недостаточная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включенность родителей в коррекционно-реабилитационный процесс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ребенка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ОВЗ;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культура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освещении темы о детях с ОВЗ  и их инклюзии СМИ и 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сложившийся менталитет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общественного восприятия.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80728"/>
            <a:ext cx="8579296" cy="551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99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38554" r="-1249"/>
          <a:stretch/>
        </p:blipFill>
        <p:spPr>
          <a:xfrm>
            <a:off x="457200" y="1556792"/>
            <a:ext cx="8686800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49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7337" y="1047155"/>
            <a:ext cx="53344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«особого» ребёнка интересен и пуглив.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«особого» ребёнка безобразен и красив. Неуклюж, порою странен, добродушен и открыт.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«особого»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 иногда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нас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страшит…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он агрессивен? Почему он так закрыт? Почему он так испуган? Почему не говорит?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«особого» ребёнка –он закрыт от глаз чужих. Мир «особого» ребёнка -допускает лишь своих!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649" y="3371255"/>
            <a:ext cx="4176464" cy="36004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1268760"/>
            <a:ext cx="3384375" cy="469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7" descr="&quot;&quot;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6400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04800" y="152400"/>
            <a:ext cx="8424936" cy="1754326"/>
          </a:xfrm>
          <a:prstGeom prst="rect">
            <a:avLst/>
          </a:prstGeom>
          <a:noFill/>
          <a:ln cmpd="sng">
            <a:noFill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B91713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erdana" pitchFamily="34" charset="0"/>
                <a:ea typeface="Times New Roman" pitchFamily="18" charset="0"/>
              </a:rPr>
              <a:t>СПАСИБО</a:t>
            </a: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B91713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erdana" pitchFamily="34" charset="0"/>
                <a:ea typeface="Times New Roman" pitchFamily="18" charset="0"/>
              </a:rPr>
              <a:t> </a:t>
            </a:r>
          </a:p>
          <a:p>
            <a:pPr algn="ctr" eaLnBrk="0" hangingPunct="0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B91713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erdana" pitchFamily="34" charset="0"/>
                <a:ea typeface="Times New Roman" pitchFamily="18" charset="0"/>
              </a:rPr>
              <a:t>за внимание!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B91713"/>
              </a:solidFill>
              <a:effectLst>
                <a:outerShdw blurRad="50800" algn="tl" rotWithShape="0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34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908720"/>
            <a:ext cx="84249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каждым годом увеличивается число детей с ограниченными физическими и психическими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возможностями, поэтому вопрос об инклюзивном образовании является актуальным.</a:t>
            </a:r>
          </a:p>
          <a:p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если для родителей нормально развивающегося ребенка детский сад - это место, где он может пообщаться, поиграть с другими детьми, интересно провести время, узнать что-то новое, то для семей, воспитывающих детей с ОВЗ, детский сад может быть местом, где их ребенок может полноценно развиваться и адаптироваться, приспосабливаться к жизни, так как построение коррекционно-развивающей программы в ДОУ обеспечивает социальную направленность педагогических воздействий и социализацию ребенка с ОВЗ. 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60648"/>
            <a:ext cx="25716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7" name="Рисунок 186" descr="http://www.alegri.ru/images/photos/medium/article16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095675"/>
            <a:ext cx="432048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41509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8456" y="927010"/>
            <a:ext cx="8676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Одна из важных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проблем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образования сегодня – 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новых подходов к образованию лиц с особыми потребностями.  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1628800"/>
            <a:ext cx="50040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Основа 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инклюзивного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  исключение  любой  дискриминации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детей, которая обеспечивает равное отношение ко всем людям, но создает особые условия для детей, имеющих особые образовательные потребности.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3789040"/>
            <a:ext cx="54006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инклюзивного образования </a:t>
            </a:r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процесс сложный, многогранный, затрагивающий, помимо научных и методологических – социальные и административные ресурсы и требующий кардинальной перестройки современной системы образования.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eaLnBrk="0" hangingPunct="0"/>
            <a:r>
              <a:rPr lang="ru-RU" sz="1600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 раньше начинается работа с ребенком, имеющим ОВЗ, тем выше его шансы на адаптацию и социализацию в обществе</a:t>
            </a:r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eaLnBrk="0" hangingPunct="0"/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обусловлено не только процессами </a:t>
            </a:r>
            <a:r>
              <a:rPr lang="ru-RU" sz="1600" dirty="0" err="1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гуманизации</a:t>
            </a:r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но и доказанной эффективностью </a:t>
            </a:r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результативностью ранней коррекционно-педагогической помощи “особому” ребенку.</a:t>
            </a:r>
            <a:endParaRPr lang="ru-RU" sz="16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11760" y="404664"/>
            <a:ext cx="1976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Проблема 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10" name="Рисунок 190" descr="http://im5-tub-ru.yandex.net/i?id=133705023-45-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17605"/>
            <a:ext cx="298782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1446063"/>
            <a:ext cx="3433880" cy="1925431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39552" y="908720"/>
            <a:ext cx="82089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Инклюзия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переводе с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англ.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языка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inclusive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-означает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включенность», с франц.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зыка 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inclusif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- включающий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себя, от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лат.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include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- заключаю,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включаю , общим словом - включенное образование.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4869160"/>
            <a:ext cx="80648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Инклюзия (включение)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процесс, при котором что-либо включается, то есть вовлекается, охватывается, или входит в состав, как часть целого ;  это активное включение детей,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родителей и специалистов в области образования  в совместную деятельность: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совместное планирование, 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проведение общих мероприятий, 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семинаров, 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праздников для создания инклюзивного сообщества как модели реального социума. 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95328" y="4077072"/>
            <a:ext cx="60486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Инклюзия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формирование толерантного отношения к детям с ОВЗ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404664"/>
            <a:ext cx="44002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Что такое  «Инклюзия» ? 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9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266429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095328" y="2034423"/>
            <a:ext cx="6012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Инклюзия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это процесс, требующий перестройки на всех уровнях человеческого функционирования ,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процесс интеграции детей в общеобразовательный процесс независимо от их половой, этнической и религиозной принадлежности, прежних учебных достижений,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состояния здоровья, уровня развития,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пола, возраста, принадлежности к той или иной социальной группе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социально-экономического статуса родителей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других различий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260648"/>
            <a:ext cx="82809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Необходимо понять, что инклюзия  –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не интеграция,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более широкое понятие!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01" name="Rectangle 1"/>
          <p:cNvSpPr>
            <a:spLocks noChangeArrowheads="1"/>
          </p:cNvSpPr>
          <p:nvPr/>
        </p:nvSpPr>
        <p:spPr bwMode="auto">
          <a:xfrm>
            <a:off x="588206" y="1054422"/>
            <a:ext cx="852029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живут вместе в обычной группе детского сада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Специалисты помогают детям.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Обычные группы изменяются.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Внимание акцентируется на возможности и сильные стороны ребенка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учатся терпимости - воспринимают человеческие различия как обычные.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Дети-инвалиды получают полноценное и эффективное образование для того, чтобы жить полной жизнью.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Проблемы развития, эмоциональное состояние детей-инвалидов становятся важными для окружающих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Выделение «особых» групп в детском саду часто ведет к исключению «особых» детей из социальной жизни детского сада, создает определенные барьеры в общении и взаимодействии детей.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863588" y="4082883"/>
            <a:ext cx="34563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Равные возможности для каждого!  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4681436"/>
            <a:ext cx="1901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Мир без границ!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41" y="4411528"/>
            <a:ext cx="1614057" cy="22186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201180"/>
            <a:ext cx="3215258" cy="193889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3"/>
          <p:cNvSpPr>
            <a:spLocks noChangeArrowheads="1"/>
          </p:cNvSpPr>
          <p:nvPr/>
        </p:nvSpPr>
        <p:spPr bwMode="auto">
          <a:xfrm>
            <a:off x="0" y="90805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600" dirty="0"/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7280" y="391858"/>
            <a:ext cx="8389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Виды инклюзии  в  воспитательно-образовательном  процессе ДОУ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6696" y="908050"/>
            <a:ext cx="8640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Виды инклюзии условно обозначают по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уровню включения ребенка в образовательный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процесс: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16736" y="1302928"/>
            <a:ext cx="2320216" cy="172662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imes New Roman" pitchFamily="18" charset="0"/>
              </a:rPr>
              <a:t>«Временная (точечная) инклюзия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imes New Roman" pitchFamily="18" charset="0"/>
              </a:rPr>
              <a:t>-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imes New Roman" pitchFamily="18" charset="0"/>
              </a:rPr>
              <a:t>ребенок включается в коллектив сверстников лишь на праздниках, кратковременно в играх или на прогулке.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Arial" pitchFamily="34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2965786" y="1303942"/>
            <a:ext cx="2960908" cy="24130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«Частичная инклюзия»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включение ребенка в режиме половины дня или неполной недели, например, когда ребенок находится в группе сверстников, осваивая непосредственно учебный материал в ходе индивидуальной работы, но участвует в занятиях по изобразительной деятельности, физической культуре, музыке и др. вместе с другими детьми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6102205" y="1323548"/>
            <a:ext cx="2873083" cy="24130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«Полная  инклюзия»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посещение ребенком с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ОВЗ возрастной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группы в режиме полного дня самостоятельно или с сопровождением. Ребенок занимается на всех занятиях совместно со сверстниками. При этом выбираются задания различного уровня сложности, дополнительные игры и упражнения.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http://festival.1september.ru/articles/590433/img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7244" y="4010752"/>
            <a:ext cx="2629450" cy="2664296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4005064"/>
            <a:ext cx="2689761" cy="26699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71"/>
          <a:stretch/>
        </p:blipFill>
        <p:spPr>
          <a:xfrm>
            <a:off x="611560" y="4005064"/>
            <a:ext cx="2384194" cy="266998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83768" y="332656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Инклюзивное образование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6" name="Picture 2" descr="http://orc.zouo.ru/assets/gallery/%C8%C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8064896" cy="594928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260648"/>
            <a:ext cx="7056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ель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задачи инклюзивного ДОУ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процесса </a:t>
            </a:r>
          </a:p>
          <a:p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модернизации образования :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46364" y="3257977"/>
            <a:ext cx="4464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С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пецифические задачи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lvl="0" eaLnBrk="0" hangingPunct="0">
              <a:buFont typeface="Wingdings" pitchFamily="2" charset="2"/>
              <a:buChar char="§"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квалифицированная коррекция отклонений в физическом или психическом развитии воспитанников;  </a:t>
            </a:r>
          </a:p>
          <a:p>
            <a:pPr lvl="0" eaLnBrk="0" hangingPunct="0">
              <a:buFont typeface="Wingdings" pitchFamily="2" charset="2"/>
              <a:buChar char="§"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интеграция детей с отклонениями в состоянии здоровья в единое образовательное пространство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10460" y="874455"/>
            <a:ext cx="84249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условий для совместного воспитания и образования детей с разными психофизическими особенностями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развития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такого образовательного развивающего пространства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для всех и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безбарьерной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среды, позволяющих детям с ОВЗ  получить современное дошкольное качественное образование и воспитание,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гармоничное 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всестороннее развитие личности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формирование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толерантного сообщества детей, родителей, персонала и социального окружения; 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создание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возможности  всем учащимся в полном объеме участвовать в жизни коллектива ДОУ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6464" y="5085184"/>
            <a:ext cx="835292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Цели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и задачи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система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задач трех уровней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algn="just" eaLnBrk="0" hangingPunct="0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коррекционный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исправление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отклонений и нарушений развития, разрешение трудностей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развития ; </a:t>
            </a:r>
          </a:p>
          <a:p>
            <a:pPr algn="just" eaLnBrk="0" hangingPunct="0">
              <a:spcAft>
                <a:spcPts val="0"/>
              </a:spcAft>
            </a:pP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профилактический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предупреждение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отклонений и трудностей в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развитии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</a:p>
          <a:p>
            <a:pPr algn="just" eaLnBrk="0" hangingPunct="0">
              <a:spcAft>
                <a:spcPts val="0"/>
              </a:spcAft>
            </a:pPr>
            <a:r>
              <a:rPr lang="ru-RU" sz="16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развивающий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оптимизация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, стимулирование, обогащение содержания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развития .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just" eaLnBrk="0" hangingPunct="0">
              <a:spcAft>
                <a:spcPts val="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только единство перечисленных видов задач может обеспечить успех и эффективность инклюзивного обучения и коррекционно-развивающих программ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1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3443856"/>
            <a:ext cx="2539256" cy="15807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ловая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Деловая</Template>
  <TotalTime>2080</TotalTime>
  <Words>1384</Words>
  <Application>Microsoft Office PowerPoint</Application>
  <PresentationFormat>Экран (4:3)</PresentationFormat>
  <Paragraphs>125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Times New Roman</vt:lpstr>
      <vt:lpstr>Verdana</vt:lpstr>
      <vt:lpstr>Wingdings</vt:lpstr>
      <vt:lpstr>Деловая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Законодательные ресурсы</vt:lpstr>
      <vt:lpstr>Российское законодательство  об образовании детей-инвалидов</vt:lpstr>
      <vt:lpstr>Всеобщая декларация прав человека</vt:lpstr>
      <vt:lpstr>Декларация о правах инвалидов</vt:lpstr>
      <vt:lpstr>Статья 43 Конституции РФ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Павлозавр</dc:creator>
  <cp:lastModifiedBy>Первый</cp:lastModifiedBy>
  <cp:revision>152</cp:revision>
  <dcterms:created xsi:type="dcterms:W3CDTF">2013-11-12T08:25:55Z</dcterms:created>
  <dcterms:modified xsi:type="dcterms:W3CDTF">2019-04-08T17:00:40Z</dcterms:modified>
</cp:coreProperties>
</file>